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80" r:id="rId5"/>
    <p:sldId id="281" r:id="rId6"/>
    <p:sldId id="282" r:id="rId7"/>
    <p:sldId id="292" r:id="rId8"/>
    <p:sldId id="291" r:id="rId9"/>
    <p:sldId id="293" r:id="rId10"/>
    <p:sldId id="290" r:id="rId11"/>
    <p:sldId id="289" r:id="rId12"/>
    <p:sldId id="288" r:id="rId13"/>
    <p:sldId id="287" r:id="rId14"/>
    <p:sldId id="286" r:id="rId15"/>
    <p:sldId id="285" r:id="rId16"/>
    <p:sldId id="284" r:id="rId17"/>
    <p:sldId id="283" r:id="rId18"/>
    <p:sldId id="302" r:id="rId19"/>
    <p:sldId id="303" r:id="rId20"/>
    <p:sldId id="301" r:id="rId21"/>
    <p:sldId id="300" r:id="rId22"/>
    <p:sldId id="299" r:id="rId23"/>
    <p:sldId id="298" r:id="rId24"/>
    <p:sldId id="297" r:id="rId25"/>
    <p:sldId id="296" r:id="rId26"/>
    <p:sldId id="295" r:id="rId27"/>
    <p:sldId id="304" r:id="rId28"/>
    <p:sldId id="305" r:id="rId29"/>
    <p:sldId id="30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E1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705" autoAdjust="0"/>
  </p:normalViewPr>
  <p:slideViewPr>
    <p:cSldViewPr>
      <p:cViewPr varScale="1">
        <p:scale>
          <a:sx n="134" d="100"/>
          <a:sy n="134" d="100"/>
        </p:scale>
        <p:origin x="-172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91EA75-3B4A-4DFC-85E0-DCC269709F43}" type="doc">
      <dgm:prSet loTypeId="urn:microsoft.com/office/officeart/2005/8/layout/pyramid2" loCatId="pyramid" qsTypeId="urn:microsoft.com/office/officeart/2005/8/quickstyle/3d3" qsCatId="3D" csTypeId="urn:microsoft.com/office/officeart/2005/8/colors/accent1_2" csCatId="accent1" phldr="1"/>
      <dgm:spPr/>
      <dgm:t>
        <a:bodyPr/>
        <a:lstStyle/>
        <a:p>
          <a:endParaRPr lang="en-US"/>
        </a:p>
      </dgm:t>
    </dgm:pt>
    <dgm:pt modelId="{D0FCEF06-9FA8-4F4A-9A83-E43313089B32}">
      <dgm:prSet/>
      <dgm:spPr/>
      <dgm:t>
        <a:bodyPr/>
        <a:lstStyle/>
        <a:p>
          <a:pPr rtl="0"/>
          <a:r>
            <a:rPr lang="en-US" b="1" dirty="0" smtClean="0"/>
            <a:t>There are 3 types of </a:t>
          </a:r>
        </a:p>
        <a:p>
          <a:pPr rtl="0"/>
          <a:r>
            <a:rPr lang="en-US" b="1" dirty="0" smtClean="0"/>
            <a:t>Asset Master Records</a:t>
          </a:r>
          <a:endParaRPr lang="en-US" dirty="0"/>
        </a:p>
      </dgm:t>
    </dgm:pt>
    <dgm:pt modelId="{48EE7304-577B-4000-AF15-265AE8322B88}" type="parTrans" cxnId="{CC34C6B5-62E1-4AD4-AEDD-0F667B25D9EE}">
      <dgm:prSet/>
      <dgm:spPr/>
      <dgm:t>
        <a:bodyPr/>
        <a:lstStyle/>
        <a:p>
          <a:endParaRPr lang="en-US"/>
        </a:p>
      </dgm:t>
    </dgm:pt>
    <dgm:pt modelId="{F140344A-C48E-47E5-B86C-D3362654EBC7}" type="sibTrans" cxnId="{CC34C6B5-62E1-4AD4-AEDD-0F667B25D9EE}">
      <dgm:prSet/>
      <dgm:spPr/>
      <dgm:t>
        <a:bodyPr/>
        <a:lstStyle/>
        <a:p>
          <a:endParaRPr lang="en-US"/>
        </a:p>
      </dgm:t>
    </dgm:pt>
    <dgm:pt modelId="{151DF77E-D8F4-48B4-B734-37926D2C80E1}">
      <dgm:prSet/>
      <dgm:spPr/>
      <dgm:t>
        <a:bodyPr/>
        <a:lstStyle/>
        <a:p>
          <a:pPr rtl="0"/>
          <a:r>
            <a:rPr lang="en-US" smtClean="0"/>
            <a:t>NAF Assets with value (including projects, minor property and CF assets)</a:t>
          </a:r>
          <a:endParaRPr lang="en-US"/>
        </a:p>
      </dgm:t>
    </dgm:pt>
    <dgm:pt modelId="{F5647D9E-C1EB-436F-806C-A97F1FE9C319}" type="parTrans" cxnId="{AF3DB5BB-B9F8-431D-A598-5CA190A60558}">
      <dgm:prSet/>
      <dgm:spPr/>
      <dgm:t>
        <a:bodyPr/>
        <a:lstStyle/>
        <a:p>
          <a:endParaRPr lang="en-US"/>
        </a:p>
      </dgm:t>
    </dgm:pt>
    <dgm:pt modelId="{2CDCBD04-17BC-463C-9471-3BC198DC91D4}" type="sibTrans" cxnId="{AF3DB5BB-B9F8-431D-A598-5CA190A60558}">
      <dgm:prSet/>
      <dgm:spPr/>
      <dgm:t>
        <a:bodyPr/>
        <a:lstStyle/>
        <a:p>
          <a:endParaRPr lang="en-US"/>
        </a:p>
      </dgm:t>
    </dgm:pt>
    <dgm:pt modelId="{00CAD2C8-B3B7-4A49-BF51-181FA381AE35}">
      <dgm:prSet/>
      <dgm:spPr/>
      <dgm:t>
        <a:bodyPr/>
        <a:lstStyle/>
        <a:p>
          <a:pPr rtl="0"/>
          <a:r>
            <a:rPr lang="en-US" smtClean="0"/>
            <a:t>UFM assets with value (including minor property and CF UFM Grant assets)</a:t>
          </a:r>
          <a:endParaRPr lang="en-US"/>
        </a:p>
      </dgm:t>
    </dgm:pt>
    <dgm:pt modelId="{6EAB6DA6-4BAC-43ED-B7F3-1ED820F18220}" type="parTrans" cxnId="{342F8F97-F0F5-493F-9624-91FAA907369B}">
      <dgm:prSet/>
      <dgm:spPr/>
      <dgm:t>
        <a:bodyPr/>
        <a:lstStyle/>
        <a:p>
          <a:endParaRPr lang="en-US"/>
        </a:p>
      </dgm:t>
    </dgm:pt>
    <dgm:pt modelId="{FFB963A9-19B7-4956-80BF-D48A01B24D29}" type="sibTrans" cxnId="{342F8F97-F0F5-493F-9624-91FAA907369B}">
      <dgm:prSet/>
      <dgm:spPr/>
      <dgm:t>
        <a:bodyPr/>
        <a:lstStyle/>
        <a:p>
          <a:endParaRPr lang="en-US"/>
        </a:p>
      </dgm:t>
    </dgm:pt>
    <dgm:pt modelId="{311CBDFC-8183-48B8-8C03-56B2C7F345B6}">
      <dgm:prSet/>
      <dgm:spPr/>
      <dgm:t>
        <a:bodyPr/>
        <a:lstStyle/>
        <a:p>
          <a:pPr rtl="0"/>
          <a:r>
            <a:rPr lang="en-US" smtClean="0"/>
            <a:t>APF &amp; Other assets without value</a:t>
          </a:r>
          <a:endParaRPr lang="en-US"/>
        </a:p>
      </dgm:t>
    </dgm:pt>
    <dgm:pt modelId="{33FD83CE-0C71-4A6E-A4CD-456661D8E92E}" type="parTrans" cxnId="{6593E561-AC2D-4F8D-ABB8-8C6C8B4A0313}">
      <dgm:prSet/>
      <dgm:spPr/>
      <dgm:t>
        <a:bodyPr/>
        <a:lstStyle/>
        <a:p>
          <a:endParaRPr lang="en-US"/>
        </a:p>
      </dgm:t>
    </dgm:pt>
    <dgm:pt modelId="{D996F1EE-C5DB-479D-9EE7-4E93D5E1FE81}" type="sibTrans" cxnId="{6593E561-AC2D-4F8D-ABB8-8C6C8B4A0313}">
      <dgm:prSet/>
      <dgm:spPr/>
      <dgm:t>
        <a:bodyPr/>
        <a:lstStyle/>
        <a:p>
          <a:endParaRPr lang="en-US"/>
        </a:p>
      </dgm:t>
    </dgm:pt>
    <dgm:pt modelId="{FA674BB1-93E5-4384-837B-A255CFD986D6}" type="pres">
      <dgm:prSet presAssocID="{D291EA75-3B4A-4DFC-85E0-DCC269709F43}" presName="compositeShape" presStyleCnt="0">
        <dgm:presLayoutVars>
          <dgm:dir/>
          <dgm:resizeHandles/>
        </dgm:presLayoutVars>
      </dgm:prSet>
      <dgm:spPr/>
      <dgm:t>
        <a:bodyPr/>
        <a:lstStyle/>
        <a:p>
          <a:endParaRPr lang="en-US"/>
        </a:p>
      </dgm:t>
    </dgm:pt>
    <dgm:pt modelId="{65B3F6C5-B88E-48EE-88ED-0611F6C780AE}" type="pres">
      <dgm:prSet presAssocID="{D291EA75-3B4A-4DFC-85E0-DCC269709F43}" presName="pyramid" presStyleLbl="node1" presStyleIdx="0" presStyleCnt="1"/>
      <dgm:spPr/>
    </dgm:pt>
    <dgm:pt modelId="{9E8A3762-F146-4697-BA16-CC3FACBD948D}" type="pres">
      <dgm:prSet presAssocID="{D291EA75-3B4A-4DFC-85E0-DCC269709F43}" presName="theList" presStyleCnt="0"/>
      <dgm:spPr/>
    </dgm:pt>
    <dgm:pt modelId="{E86AB979-DF7C-4D9A-9248-A169195295E8}" type="pres">
      <dgm:prSet presAssocID="{D0FCEF06-9FA8-4F4A-9A83-E43313089B32}" presName="aNode" presStyleLbl="fgAcc1" presStyleIdx="0" presStyleCnt="4">
        <dgm:presLayoutVars>
          <dgm:bulletEnabled val="1"/>
        </dgm:presLayoutVars>
      </dgm:prSet>
      <dgm:spPr/>
      <dgm:t>
        <a:bodyPr/>
        <a:lstStyle/>
        <a:p>
          <a:endParaRPr lang="en-US"/>
        </a:p>
      </dgm:t>
    </dgm:pt>
    <dgm:pt modelId="{561DFB3E-936B-4E95-A3F5-2EDA510AB5F5}" type="pres">
      <dgm:prSet presAssocID="{D0FCEF06-9FA8-4F4A-9A83-E43313089B32}" presName="aSpace" presStyleCnt="0"/>
      <dgm:spPr/>
    </dgm:pt>
    <dgm:pt modelId="{3BF8BF55-9F49-422B-8A02-04015C0FCA5E}" type="pres">
      <dgm:prSet presAssocID="{151DF77E-D8F4-48B4-B734-37926D2C80E1}" presName="aNode" presStyleLbl="fgAcc1" presStyleIdx="1" presStyleCnt="4">
        <dgm:presLayoutVars>
          <dgm:bulletEnabled val="1"/>
        </dgm:presLayoutVars>
      </dgm:prSet>
      <dgm:spPr/>
      <dgm:t>
        <a:bodyPr/>
        <a:lstStyle/>
        <a:p>
          <a:endParaRPr lang="en-US"/>
        </a:p>
      </dgm:t>
    </dgm:pt>
    <dgm:pt modelId="{D8BC84DD-068F-4CEC-9213-675A919DF054}" type="pres">
      <dgm:prSet presAssocID="{151DF77E-D8F4-48B4-B734-37926D2C80E1}" presName="aSpace" presStyleCnt="0"/>
      <dgm:spPr/>
    </dgm:pt>
    <dgm:pt modelId="{CB13093B-75FC-4DF4-A5A1-B4AD8938C4F6}" type="pres">
      <dgm:prSet presAssocID="{00CAD2C8-B3B7-4A49-BF51-181FA381AE35}" presName="aNode" presStyleLbl="fgAcc1" presStyleIdx="2" presStyleCnt="4">
        <dgm:presLayoutVars>
          <dgm:bulletEnabled val="1"/>
        </dgm:presLayoutVars>
      </dgm:prSet>
      <dgm:spPr/>
      <dgm:t>
        <a:bodyPr/>
        <a:lstStyle/>
        <a:p>
          <a:endParaRPr lang="en-US"/>
        </a:p>
      </dgm:t>
    </dgm:pt>
    <dgm:pt modelId="{7707D06C-F2F8-448A-9B21-773BAA1348C6}" type="pres">
      <dgm:prSet presAssocID="{00CAD2C8-B3B7-4A49-BF51-181FA381AE35}" presName="aSpace" presStyleCnt="0"/>
      <dgm:spPr/>
    </dgm:pt>
    <dgm:pt modelId="{9420167A-0076-419A-A23A-E5AF87842F73}" type="pres">
      <dgm:prSet presAssocID="{311CBDFC-8183-48B8-8C03-56B2C7F345B6}" presName="aNode" presStyleLbl="fgAcc1" presStyleIdx="3" presStyleCnt="4">
        <dgm:presLayoutVars>
          <dgm:bulletEnabled val="1"/>
        </dgm:presLayoutVars>
      </dgm:prSet>
      <dgm:spPr/>
      <dgm:t>
        <a:bodyPr/>
        <a:lstStyle/>
        <a:p>
          <a:endParaRPr lang="en-US"/>
        </a:p>
      </dgm:t>
    </dgm:pt>
    <dgm:pt modelId="{78A0BD1C-4F35-4D69-BB0E-86D826586588}" type="pres">
      <dgm:prSet presAssocID="{311CBDFC-8183-48B8-8C03-56B2C7F345B6}" presName="aSpace" presStyleCnt="0"/>
      <dgm:spPr/>
    </dgm:pt>
  </dgm:ptLst>
  <dgm:cxnLst>
    <dgm:cxn modelId="{9DAC677B-9C6D-4093-8FD4-F474F4FE1279}" type="presOf" srcId="{151DF77E-D8F4-48B4-B734-37926D2C80E1}" destId="{3BF8BF55-9F49-422B-8A02-04015C0FCA5E}" srcOrd="0" destOrd="0" presId="urn:microsoft.com/office/officeart/2005/8/layout/pyramid2"/>
    <dgm:cxn modelId="{A6C4DAB6-48E9-455A-83F4-BF9773AFFEFC}" type="presOf" srcId="{00CAD2C8-B3B7-4A49-BF51-181FA381AE35}" destId="{CB13093B-75FC-4DF4-A5A1-B4AD8938C4F6}" srcOrd="0" destOrd="0" presId="urn:microsoft.com/office/officeart/2005/8/layout/pyramid2"/>
    <dgm:cxn modelId="{6593E561-AC2D-4F8D-ABB8-8C6C8B4A0313}" srcId="{D291EA75-3B4A-4DFC-85E0-DCC269709F43}" destId="{311CBDFC-8183-48B8-8C03-56B2C7F345B6}" srcOrd="3" destOrd="0" parTransId="{33FD83CE-0C71-4A6E-A4CD-456661D8E92E}" sibTransId="{D996F1EE-C5DB-479D-9EE7-4E93D5E1FE81}"/>
    <dgm:cxn modelId="{3C20F9D7-8325-43A4-BFDC-B60B0C08323F}" type="presOf" srcId="{D291EA75-3B4A-4DFC-85E0-DCC269709F43}" destId="{FA674BB1-93E5-4384-837B-A255CFD986D6}" srcOrd="0" destOrd="0" presId="urn:microsoft.com/office/officeart/2005/8/layout/pyramid2"/>
    <dgm:cxn modelId="{AF3DB5BB-B9F8-431D-A598-5CA190A60558}" srcId="{D291EA75-3B4A-4DFC-85E0-DCC269709F43}" destId="{151DF77E-D8F4-48B4-B734-37926D2C80E1}" srcOrd="1" destOrd="0" parTransId="{F5647D9E-C1EB-436F-806C-A97F1FE9C319}" sibTransId="{2CDCBD04-17BC-463C-9471-3BC198DC91D4}"/>
    <dgm:cxn modelId="{CC34C6B5-62E1-4AD4-AEDD-0F667B25D9EE}" srcId="{D291EA75-3B4A-4DFC-85E0-DCC269709F43}" destId="{D0FCEF06-9FA8-4F4A-9A83-E43313089B32}" srcOrd="0" destOrd="0" parTransId="{48EE7304-577B-4000-AF15-265AE8322B88}" sibTransId="{F140344A-C48E-47E5-B86C-D3362654EBC7}"/>
    <dgm:cxn modelId="{342F8F97-F0F5-493F-9624-91FAA907369B}" srcId="{D291EA75-3B4A-4DFC-85E0-DCC269709F43}" destId="{00CAD2C8-B3B7-4A49-BF51-181FA381AE35}" srcOrd="2" destOrd="0" parTransId="{6EAB6DA6-4BAC-43ED-B7F3-1ED820F18220}" sibTransId="{FFB963A9-19B7-4956-80BF-D48A01B24D29}"/>
    <dgm:cxn modelId="{E8FD3369-BF6F-4352-A3BB-CFC462D9006E}" type="presOf" srcId="{D0FCEF06-9FA8-4F4A-9A83-E43313089B32}" destId="{E86AB979-DF7C-4D9A-9248-A169195295E8}" srcOrd="0" destOrd="0" presId="urn:microsoft.com/office/officeart/2005/8/layout/pyramid2"/>
    <dgm:cxn modelId="{EFBD8B22-AB92-4058-8D2C-077014458371}" type="presOf" srcId="{311CBDFC-8183-48B8-8C03-56B2C7F345B6}" destId="{9420167A-0076-419A-A23A-E5AF87842F73}" srcOrd="0" destOrd="0" presId="urn:microsoft.com/office/officeart/2005/8/layout/pyramid2"/>
    <dgm:cxn modelId="{F0125757-3B13-4155-BD1A-32B40549E09A}" type="presParOf" srcId="{FA674BB1-93E5-4384-837B-A255CFD986D6}" destId="{65B3F6C5-B88E-48EE-88ED-0611F6C780AE}" srcOrd="0" destOrd="0" presId="urn:microsoft.com/office/officeart/2005/8/layout/pyramid2"/>
    <dgm:cxn modelId="{E8983643-E176-475B-B8BB-1922BB314BD9}" type="presParOf" srcId="{FA674BB1-93E5-4384-837B-A255CFD986D6}" destId="{9E8A3762-F146-4697-BA16-CC3FACBD948D}" srcOrd="1" destOrd="0" presId="urn:microsoft.com/office/officeart/2005/8/layout/pyramid2"/>
    <dgm:cxn modelId="{2BEB45E6-AD59-4127-98EB-468D33CC3DE4}" type="presParOf" srcId="{9E8A3762-F146-4697-BA16-CC3FACBD948D}" destId="{E86AB979-DF7C-4D9A-9248-A169195295E8}" srcOrd="0" destOrd="0" presId="urn:microsoft.com/office/officeart/2005/8/layout/pyramid2"/>
    <dgm:cxn modelId="{D08120E3-97D8-4917-8D04-8FFBE0B8D6E9}" type="presParOf" srcId="{9E8A3762-F146-4697-BA16-CC3FACBD948D}" destId="{561DFB3E-936B-4E95-A3F5-2EDA510AB5F5}" srcOrd="1" destOrd="0" presId="urn:microsoft.com/office/officeart/2005/8/layout/pyramid2"/>
    <dgm:cxn modelId="{16F480EE-2B19-41CB-A17F-E8B6CE01831A}" type="presParOf" srcId="{9E8A3762-F146-4697-BA16-CC3FACBD948D}" destId="{3BF8BF55-9F49-422B-8A02-04015C0FCA5E}" srcOrd="2" destOrd="0" presId="urn:microsoft.com/office/officeart/2005/8/layout/pyramid2"/>
    <dgm:cxn modelId="{4DC83C5E-FA3E-42B4-95AA-A5DEED164509}" type="presParOf" srcId="{9E8A3762-F146-4697-BA16-CC3FACBD948D}" destId="{D8BC84DD-068F-4CEC-9213-675A919DF054}" srcOrd="3" destOrd="0" presId="urn:microsoft.com/office/officeart/2005/8/layout/pyramid2"/>
    <dgm:cxn modelId="{054F66AA-022A-4B67-9BF8-D4D062E98B2D}" type="presParOf" srcId="{9E8A3762-F146-4697-BA16-CC3FACBD948D}" destId="{CB13093B-75FC-4DF4-A5A1-B4AD8938C4F6}" srcOrd="4" destOrd="0" presId="urn:microsoft.com/office/officeart/2005/8/layout/pyramid2"/>
    <dgm:cxn modelId="{ED8ADDA2-752E-4AFA-B0EB-D63D36462A15}" type="presParOf" srcId="{9E8A3762-F146-4697-BA16-CC3FACBD948D}" destId="{7707D06C-F2F8-448A-9B21-773BAA1348C6}" srcOrd="5" destOrd="0" presId="urn:microsoft.com/office/officeart/2005/8/layout/pyramid2"/>
    <dgm:cxn modelId="{F1686CC3-199C-4C91-83DB-4480E413FCA2}" type="presParOf" srcId="{9E8A3762-F146-4697-BA16-CC3FACBD948D}" destId="{9420167A-0076-419A-A23A-E5AF87842F73}" srcOrd="6" destOrd="0" presId="urn:microsoft.com/office/officeart/2005/8/layout/pyramid2"/>
    <dgm:cxn modelId="{131479D4-6E72-4E9D-A279-5D260A101257}" type="presParOf" srcId="{9E8A3762-F146-4697-BA16-CC3FACBD948D}" destId="{78A0BD1C-4F35-4D69-BB0E-86D826586588}" srcOrd="7"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B3F6C5-B88E-48EE-88ED-0611F6C780AE}">
      <dsp:nvSpPr>
        <dsp:cNvPr id="0" name=""/>
        <dsp:cNvSpPr/>
      </dsp:nvSpPr>
      <dsp:spPr>
        <a:xfrm>
          <a:off x="1480184" y="0"/>
          <a:ext cx="4648200" cy="4648200"/>
        </a:xfrm>
        <a:prstGeom prst="triangle">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E86AB979-DF7C-4D9A-9248-A169195295E8}">
      <dsp:nvSpPr>
        <dsp:cNvPr id="0" name=""/>
        <dsp:cNvSpPr/>
      </dsp:nvSpPr>
      <dsp:spPr>
        <a:xfrm>
          <a:off x="3804285" y="465273"/>
          <a:ext cx="3021330" cy="826144"/>
        </a:xfrm>
        <a:prstGeom prst="round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en-US" sz="1500" b="1" kern="1200" dirty="0" smtClean="0"/>
            <a:t>There are 3 types of </a:t>
          </a:r>
        </a:p>
        <a:p>
          <a:pPr lvl="0" algn="ctr" defTabSz="666750" rtl="0">
            <a:lnSpc>
              <a:spcPct val="90000"/>
            </a:lnSpc>
            <a:spcBef>
              <a:spcPct val="0"/>
            </a:spcBef>
            <a:spcAft>
              <a:spcPct val="35000"/>
            </a:spcAft>
          </a:pPr>
          <a:r>
            <a:rPr lang="en-US" sz="1500" b="1" kern="1200" dirty="0" smtClean="0"/>
            <a:t>Asset Master Records</a:t>
          </a:r>
          <a:endParaRPr lang="en-US" sz="1500" kern="1200" dirty="0"/>
        </a:p>
      </dsp:txBody>
      <dsp:txXfrm>
        <a:off x="3844614" y="505602"/>
        <a:ext cx="2940672" cy="745486"/>
      </dsp:txXfrm>
    </dsp:sp>
    <dsp:sp modelId="{3BF8BF55-9F49-422B-8A02-04015C0FCA5E}">
      <dsp:nvSpPr>
        <dsp:cNvPr id="0" name=""/>
        <dsp:cNvSpPr/>
      </dsp:nvSpPr>
      <dsp:spPr>
        <a:xfrm>
          <a:off x="3804285" y="1394686"/>
          <a:ext cx="3021330" cy="826144"/>
        </a:xfrm>
        <a:prstGeom prst="round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en-US" sz="1500" kern="1200" smtClean="0"/>
            <a:t>NAF Assets with value (including projects, minor property and CF assets)</a:t>
          </a:r>
          <a:endParaRPr lang="en-US" sz="1500" kern="1200"/>
        </a:p>
      </dsp:txBody>
      <dsp:txXfrm>
        <a:off x="3844614" y="1435015"/>
        <a:ext cx="2940672" cy="745486"/>
      </dsp:txXfrm>
    </dsp:sp>
    <dsp:sp modelId="{CB13093B-75FC-4DF4-A5A1-B4AD8938C4F6}">
      <dsp:nvSpPr>
        <dsp:cNvPr id="0" name=""/>
        <dsp:cNvSpPr/>
      </dsp:nvSpPr>
      <dsp:spPr>
        <a:xfrm>
          <a:off x="3804285" y="2324100"/>
          <a:ext cx="3021330" cy="826144"/>
        </a:xfrm>
        <a:prstGeom prst="round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en-US" sz="1500" kern="1200" smtClean="0"/>
            <a:t>UFM assets with value (including minor property and CF UFM Grant assets)</a:t>
          </a:r>
          <a:endParaRPr lang="en-US" sz="1500" kern="1200"/>
        </a:p>
      </dsp:txBody>
      <dsp:txXfrm>
        <a:off x="3844614" y="2364429"/>
        <a:ext cx="2940672" cy="745486"/>
      </dsp:txXfrm>
    </dsp:sp>
    <dsp:sp modelId="{9420167A-0076-419A-A23A-E5AF87842F73}">
      <dsp:nvSpPr>
        <dsp:cNvPr id="0" name=""/>
        <dsp:cNvSpPr/>
      </dsp:nvSpPr>
      <dsp:spPr>
        <a:xfrm>
          <a:off x="3804285" y="3253513"/>
          <a:ext cx="3021330" cy="826144"/>
        </a:xfrm>
        <a:prstGeom prst="round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rtl="0">
            <a:lnSpc>
              <a:spcPct val="90000"/>
            </a:lnSpc>
            <a:spcBef>
              <a:spcPct val="0"/>
            </a:spcBef>
            <a:spcAft>
              <a:spcPct val="35000"/>
            </a:spcAft>
          </a:pPr>
          <a:r>
            <a:rPr lang="en-US" sz="1500" kern="1200" smtClean="0"/>
            <a:t>APF &amp; Other assets without value</a:t>
          </a:r>
          <a:endParaRPr lang="en-US" sz="1500" kern="1200"/>
        </a:p>
      </dsp:txBody>
      <dsp:txXfrm>
        <a:off x="3844614" y="3293842"/>
        <a:ext cx="2940672" cy="745486"/>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8/25/14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8/25/14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8/25/14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9912AD-D802-42B2-A1AC-7B01E403DEB2}" type="datetimeFigureOut">
              <a:rPr lang="en-US" smtClean="0"/>
              <a:pPr/>
              <a:t>8/25/14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9912AD-D802-42B2-A1AC-7B01E403DEB2}" type="datetimeFigureOut">
              <a:rPr lang="en-US" smtClean="0"/>
              <a:pPr/>
              <a:t>8/25/14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9912AD-D802-42B2-A1AC-7B01E403DEB2}" type="datetimeFigureOut">
              <a:rPr lang="en-US" smtClean="0"/>
              <a:pPr/>
              <a:t>8/25/14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9912AD-D802-42B2-A1AC-7B01E403DEB2}" type="datetimeFigureOut">
              <a:rPr lang="en-US" smtClean="0"/>
              <a:pPr/>
              <a:t>8/25/14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9912AD-D802-42B2-A1AC-7B01E403DEB2}" type="datetimeFigureOut">
              <a:rPr lang="en-US" smtClean="0"/>
              <a:pPr/>
              <a:t>8/25/14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9912AD-D802-42B2-A1AC-7B01E403DEB2}" type="datetimeFigureOut">
              <a:rPr lang="en-US" smtClean="0"/>
              <a:pPr/>
              <a:t>8/25/14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9912AD-D802-42B2-A1AC-7B01E403DEB2}" type="datetimeFigureOut">
              <a:rPr lang="en-US" smtClean="0"/>
              <a:pPr/>
              <a:t>8/25/14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9912AD-D802-42B2-A1AC-7B01E403DEB2}" type="datetimeFigureOut">
              <a:rPr lang="en-US" smtClean="0"/>
              <a:pPr/>
              <a:t>8/25/14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78F8C-7B24-428C-877D-FFB34D2E288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9912AD-D802-42B2-A1AC-7B01E403DEB2}" type="datetimeFigureOut">
              <a:rPr lang="en-US" smtClean="0"/>
              <a:pPr/>
              <a:t>8/25/14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78F8C-7B24-428C-877D-FFB34D2E288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wmf"/><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9" Type="http://schemas.openxmlformats.org/officeDocument/2006/relationships/image" Target="../media/image8.png"/><Relationship Id="rId10" Type="http://schemas.openxmlformats.org/officeDocument/2006/relationships/image" Target="../media/image9.wmf"/><Relationship Id="rId11"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image" Target="../media/image1.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4" Type="http://schemas.openxmlformats.org/officeDocument/2006/relationships/image" Target="../media/image14.png"/><Relationship Id="rId5" Type="http://schemas.openxmlformats.org/officeDocument/2006/relationships/image" Target="../media/image15.png"/><Relationship Id="rId6" Type="http://schemas.openxmlformats.org/officeDocument/2006/relationships/image" Target="../media/image3.wmf"/><Relationship Id="rId7" Type="http://schemas.openxmlformats.org/officeDocument/2006/relationships/image" Target="../media/image16.png"/><Relationship Id="rId8" Type="http://schemas.openxmlformats.org/officeDocument/2006/relationships/image" Target="../media/image9.wmf"/><Relationship Id="rId9" Type="http://schemas.openxmlformats.org/officeDocument/2006/relationships/image" Target="../media/image17.png"/><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N9G “TOOLBOX”</a:t>
            </a:r>
            <a:endParaRPr lang="en-US" dirty="0"/>
          </a:p>
        </p:txBody>
      </p:sp>
      <p:pic>
        <p:nvPicPr>
          <p:cNvPr id="1028" name="Picture 4" descr="D:\Documents and Settings\robin.gaines\Local Settings\Temporary Internet Files\Content.IE5\IFIQDWXP\MC900294062[1].wmf"/>
          <p:cNvPicPr>
            <a:picLocks noChangeAspect="1" noChangeArrowheads="1"/>
          </p:cNvPicPr>
          <p:nvPr/>
        </p:nvPicPr>
        <p:blipFill>
          <a:blip r:embed="rId2" cstate="print"/>
          <a:srcRect/>
          <a:stretch>
            <a:fillRect/>
          </a:stretch>
        </p:blipFill>
        <p:spPr bwMode="auto">
          <a:xfrm>
            <a:off x="2971800" y="2362200"/>
            <a:ext cx="3457161" cy="2743200"/>
          </a:xfrm>
          <a:prstGeom prst="rect">
            <a:avLst/>
          </a:prstGeom>
          <a:noFill/>
        </p:spPr>
      </p:pic>
      <p:pic>
        <p:nvPicPr>
          <p:cNvPr id="1030" name="Picture 6" descr="D:\Documents and Settings\robin.gaines\Local Settings\Temporary Internet Files\Content.IE5\JWV5OFR6\MC900441281[1].png"/>
          <p:cNvPicPr>
            <a:picLocks noChangeAspect="1" noChangeArrowheads="1"/>
          </p:cNvPicPr>
          <p:nvPr/>
        </p:nvPicPr>
        <p:blipFill>
          <a:blip r:embed="rId3" cstate="print"/>
          <a:srcRect/>
          <a:stretch>
            <a:fillRect/>
          </a:stretch>
        </p:blipFill>
        <p:spPr bwMode="auto">
          <a:xfrm rot="19501652">
            <a:off x="5510506" y="3098699"/>
            <a:ext cx="909168" cy="636417"/>
          </a:xfrm>
          <a:prstGeom prst="rect">
            <a:avLst/>
          </a:prstGeom>
          <a:noFill/>
        </p:spPr>
      </p:pic>
      <p:pic>
        <p:nvPicPr>
          <p:cNvPr id="1034" name="Picture 10" descr="D:\Documents and Settings\robin.gaines\Local Settings\Temporary Internet Files\Content.IE5\XOAFEXHW\MC900412628[1].wmf"/>
          <p:cNvPicPr>
            <a:picLocks noChangeAspect="1" noChangeArrowheads="1"/>
          </p:cNvPicPr>
          <p:nvPr/>
        </p:nvPicPr>
        <p:blipFill>
          <a:blip r:embed="rId4" cstate="print"/>
          <a:srcRect/>
          <a:stretch>
            <a:fillRect/>
          </a:stretch>
        </p:blipFill>
        <p:spPr bwMode="auto">
          <a:xfrm>
            <a:off x="3890516" y="3767665"/>
            <a:ext cx="609423" cy="482488"/>
          </a:xfrm>
          <a:prstGeom prst="rect">
            <a:avLst/>
          </a:prstGeom>
          <a:noFill/>
        </p:spPr>
      </p:pic>
      <p:pic>
        <p:nvPicPr>
          <p:cNvPr id="1035" name="Picture 11" descr="D:\Documents and Settings\robin.gaines\Local Settings\Temporary Internet Files\Content.IE5\N8QG9BGE\MC900441292[1].png"/>
          <p:cNvPicPr>
            <a:picLocks noChangeAspect="1" noChangeArrowheads="1"/>
          </p:cNvPicPr>
          <p:nvPr/>
        </p:nvPicPr>
        <p:blipFill>
          <a:blip r:embed="rId5" cstate="print"/>
          <a:srcRect/>
          <a:stretch>
            <a:fillRect/>
          </a:stretch>
        </p:blipFill>
        <p:spPr bwMode="auto">
          <a:xfrm>
            <a:off x="4753945" y="3529553"/>
            <a:ext cx="801354" cy="457174"/>
          </a:xfrm>
          <a:prstGeom prst="rect">
            <a:avLst/>
          </a:prstGeom>
          <a:noFill/>
        </p:spPr>
      </p:pic>
      <p:pic>
        <p:nvPicPr>
          <p:cNvPr id="1036" name="Picture 12" descr="D:\Documents and Settings\robin.gaines\Local Settings\Temporary Internet Files\Content.IE5\JWV5OFR6\MC900441278[1].png"/>
          <p:cNvPicPr>
            <a:picLocks noChangeAspect="1" noChangeArrowheads="1"/>
          </p:cNvPicPr>
          <p:nvPr/>
        </p:nvPicPr>
        <p:blipFill>
          <a:blip r:embed="rId6" cstate="print"/>
          <a:srcRect/>
          <a:stretch>
            <a:fillRect/>
          </a:stretch>
        </p:blipFill>
        <p:spPr bwMode="auto">
          <a:xfrm>
            <a:off x="5396340" y="3322755"/>
            <a:ext cx="332519" cy="521756"/>
          </a:xfrm>
          <a:prstGeom prst="rect">
            <a:avLst/>
          </a:prstGeom>
          <a:noFill/>
        </p:spPr>
      </p:pic>
      <p:pic>
        <p:nvPicPr>
          <p:cNvPr id="1038" name="Picture 14" descr="D:\Documents and Settings\robin.gaines\Local Settings\Temporary Internet Files\Content.IE5\V1ZBT4YM\MC900441280[1].png"/>
          <p:cNvPicPr>
            <a:picLocks noChangeAspect="1" noChangeArrowheads="1"/>
          </p:cNvPicPr>
          <p:nvPr/>
        </p:nvPicPr>
        <p:blipFill>
          <a:blip r:embed="rId7" cstate="print"/>
          <a:srcRect/>
          <a:stretch>
            <a:fillRect/>
          </a:stretch>
        </p:blipFill>
        <p:spPr bwMode="auto">
          <a:xfrm rot="3296253">
            <a:off x="4365144" y="3616858"/>
            <a:ext cx="464030" cy="493280"/>
          </a:xfrm>
          <a:prstGeom prst="rect">
            <a:avLst/>
          </a:prstGeom>
          <a:noFill/>
        </p:spPr>
      </p:pic>
      <p:pic>
        <p:nvPicPr>
          <p:cNvPr id="1039" name="Picture 15" descr="D:\Documents and Settings\robin.gaines\Local Settings\Temporary Internet Files\Content.IE5\FPR4AFYV\MC900441284[1].png"/>
          <p:cNvPicPr>
            <a:picLocks noChangeAspect="1" noChangeArrowheads="1"/>
          </p:cNvPicPr>
          <p:nvPr/>
        </p:nvPicPr>
        <p:blipFill>
          <a:blip r:embed="rId8" cstate="print"/>
          <a:srcRect/>
          <a:stretch>
            <a:fillRect/>
          </a:stretch>
        </p:blipFill>
        <p:spPr bwMode="auto">
          <a:xfrm rot="19962797">
            <a:off x="1447800" y="4625340"/>
            <a:ext cx="1066800" cy="1120140"/>
          </a:xfrm>
          <a:prstGeom prst="rect">
            <a:avLst/>
          </a:prstGeom>
          <a:noFill/>
        </p:spPr>
      </p:pic>
      <p:pic>
        <p:nvPicPr>
          <p:cNvPr id="11" name="Picture 10"/>
          <p:cNvPicPr/>
          <p:nvPr/>
        </p:nvPicPr>
        <p:blipFill>
          <a:blip r:embed="rId9" cstate="print"/>
          <a:srcRect/>
          <a:stretch>
            <a:fillRect/>
          </a:stretch>
        </p:blipFill>
        <p:spPr bwMode="auto">
          <a:xfrm rot="20852696">
            <a:off x="4212838" y="3079214"/>
            <a:ext cx="1030454" cy="314956"/>
          </a:xfrm>
          <a:prstGeom prst="rect">
            <a:avLst/>
          </a:prstGeom>
          <a:noFill/>
          <a:ln w="9525">
            <a:noFill/>
            <a:miter lim="800000"/>
            <a:headEnd/>
            <a:tailEnd/>
          </a:ln>
        </p:spPr>
      </p:pic>
      <p:pic>
        <p:nvPicPr>
          <p:cNvPr id="22" name="Picture 3" descr="D:\Documents and Settings\robin.gaines\Local Settings\Temporary Internet Files\Content.IE5\XEEIH4IH\MC900371390[1].wmf"/>
          <p:cNvPicPr>
            <a:picLocks noChangeAspect="1" noChangeArrowheads="1"/>
          </p:cNvPicPr>
          <p:nvPr/>
        </p:nvPicPr>
        <p:blipFill>
          <a:blip r:embed="rId10" cstate="print"/>
          <a:srcRect/>
          <a:stretch>
            <a:fillRect/>
          </a:stretch>
        </p:blipFill>
        <p:spPr bwMode="auto">
          <a:xfrm rot="19466015">
            <a:off x="5590677" y="3462436"/>
            <a:ext cx="454730" cy="242394"/>
          </a:xfrm>
          <a:prstGeom prst="rect">
            <a:avLst/>
          </a:prstGeom>
          <a:noFill/>
        </p:spPr>
      </p:pic>
      <p:sp>
        <p:nvSpPr>
          <p:cNvPr id="15" name="Explosion 1 14"/>
          <p:cNvSpPr/>
          <p:nvPr/>
        </p:nvSpPr>
        <p:spPr>
          <a:xfrm>
            <a:off x="990600" y="4038600"/>
            <a:ext cx="2133600" cy="1981200"/>
          </a:xfrm>
          <a:prstGeom prst="irregularSeal1">
            <a:avLst/>
          </a:prstGeom>
          <a:noFill/>
          <a:effectLst>
            <a:glow rad="635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934200" y="3236692"/>
            <a:ext cx="114617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own Arrow Callout 4"/>
          <p:cNvSpPr/>
          <p:nvPr/>
        </p:nvSpPr>
        <p:spPr>
          <a:xfrm>
            <a:off x="392694" y="974724"/>
            <a:ext cx="8534400" cy="1295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4659894" y="228600"/>
            <a:ext cx="4309450" cy="523220"/>
          </a:xfrm>
          <a:prstGeom prst="rect">
            <a:avLst/>
          </a:prstGeom>
          <a:noFill/>
        </p:spPr>
        <p:txBody>
          <a:bodyPr wrap="square" rtlCol="0">
            <a:spAutoFit/>
          </a:bodyPr>
          <a:lstStyle/>
          <a:p>
            <a:r>
              <a:rPr lang="en-US" sz="2800" b="1" dirty="0"/>
              <a:t>Asset Master Records - SAP</a:t>
            </a:r>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257270" y="974724"/>
            <a:ext cx="8675106" cy="4616648"/>
          </a:xfrm>
          <a:prstGeom prst="rect">
            <a:avLst/>
          </a:prstGeom>
        </p:spPr>
        <p:txBody>
          <a:bodyPr wrap="square">
            <a:spAutoFit/>
          </a:bodyPr>
          <a:lstStyle/>
          <a:p>
            <a:pPr algn="ctr"/>
            <a:r>
              <a:rPr lang="en-US" dirty="0"/>
              <a:t> </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Prior </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to making an acquisition, an asset master record </a:t>
            </a:r>
            <a:r>
              <a:rPr lang="en-US" sz="2000" i="1" dirty="0">
                <a:ln w="18415" cmpd="sng">
                  <a:solidFill>
                    <a:srgbClr val="FFFFFF"/>
                  </a:solidFill>
                  <a:prstDash val="solid"/>
                </a:ln>
                <a:solidFill>
                  <a:srgbClr val="FFFFFF"/>
                </a:solidFill>
                <a:effectLst>
                  <a:outerShdw blurRad="63500" dir="3600000" algn="tl" rotWithShape="0">
                    <a:srgbClr val="000000">
                      <a:alpha val="70000"/>
                    </a:srgbClr>
                  </a:outerShdw>
                </a:effectLst>
              </a:rPr>
              <a:t>shell</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 needs to be created </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 </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the asset management module in </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SAP</a:t>
            </a:r>
          </a:p>
          <a:p>
            <a:endParaRPr lang="en-US" sz="2000" dirty="0"/>
          </a:p>
          <a:p>
            <a:endParaRPr lang="en-US" dirty="0" smtClean="0"/>
          </a:p>
          <a:p>
            <a:pPr marL="342900" indent="-342900">
              <a:buAutoNum type="arabicPeriod" startAt="3"/>
            </a:pPr>
            <a:endParaRPr lang="en-US" dirty="0"/>
          </a:p>
          <a:p>
            <a:pPr marL="342900" indent="-342900">
              <a:buAutoNum type="arabicPeriod" startAt="3"/>
            </a:pPr>
            <a:r>
              <a:rPr lang="en-US" dirty="0" smtClean="0"/>
              <a:t>When </a:t>
            </a:r>
            <a:r>
              <a:rPr lang="en-US" dirty="0"/>
              <a:t>purchasing an asset using a purchase order, the asset number must be assigned to the PO item using the account assignment.  This will enable the receiving agent to post acquisition value to the asset sub-ledger through the goods receipt transaction. </a:t>
            </a:r>
          </a:p>
          <a:p>
            <a:pPr marL="342900" indent="-342900">
              <a:buAutoNum type="arabicPeriod" startAt="3"/>
            </a:pPr>
            <a:endParaRPr lang="en-US" dirty="0" smtClean="0"/>
          </a:p>
          <a:p>
            <a:pPr marL="342900" indent="-342900">
              <a:buAutoNum type="arabicPeriod" startAt="3"/>
            </a:pPr>
            <a:r>
              <a:rPr lang="en-US" dirty="0" smtClean="0"/>
              <a:t>When </a:t>
            </a:r>
            <a:r>
              <a:rPr lang="en-US" dirty="0"/>
              <a:t>the goods receipt is entered, the asset master record will also be updated with certain information such as quantity and supplier</a:t>
            </a:r>
            <a:r>
              <a:rPr lang="en-US" dirty="0" smtClean="0"/>
              <a:t>.</a:t>
            </a:r>
          </a:p>
          <a:p>
            <a:endParaRPr lang="en-US" dirty="0" smtClean="0"/>
          </a:p>
          <a:p>
            <a:r>
              <a:rPr lang="en-US" dirty="0" smtClean="0"/>
              <a:t>5.  At </a:t>
            </a:r>
            <a:r>
              <a:rPr lang="en-US" dirty="0"/>
              <a:t>this moment the asset shell can be considered a complete asset master record.  Also, at time of goods receipt both the asset sub-ledger and the general ledger are updated with the acquisition value.</a:t>
            </a:r>
          </a:p>
          <a:p>
            <a:r>
              <a:rPr lang="en-US" b="1" dirty="0"/>
              <a:t> </a:t>
            </a:r>
            <a:endParaRPr lang="en-US" dirty="0"/>
          </a:p>
        </p:txBody>
      </p:sp>
    </p:spTree>
    <p:extLst>
      <p:ext uri="{BB962C8B-B14F-4D97-AF65-F5344CB8AC3E}">
        <p14:creationId xmlns:p14="http://schemas.microsoft.com/office/powerpoint/2010/main" val="95570220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4572000" y="228600"/>
            <a:ext cx="4397344" cy="523220"/>
          </a:xfrm>
          <a:prstGeom prst="rect">
            <a:avLst/>
          </a:prstGeom>
          <a:noFill/>
        </p:spPr>
        <p:txBody>
          <a:bodyPr wrap="square" rtlCol="0">
            <a:spAutoFit/>
          </a:bodyPr>
          <a:lstStyle/>
          <a:p>
            <a:r>
              <a:rPr lang="en-US" sz="2800" b="1" dirty="0"/>
              <a:t>Asset Master Records - SAP</a:t>
            </a:r>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609600" y="304800"/>
            <a:ext cx="838200" cy="685800"/>
          </a:xfrm>
          <a:prstGeom prst="rect">
            <a:avLst/>
          </a:prstGeom>
          <a:noFill/>
        </p:spPr>
      </p:pic>
      <p:graphicFrame>
        <p:nvGraphicFramePr>
          <p:cNvPr id="7" name="Diagram 6"/>
          <p:cNvGraphicFramePr/>
          <p:nvPr>
            <p:extLst>
              <p:ext uri="{D42A27DB-BD31-4B8C-83A1-F6EECF244321}">
                <p14:modId xmlns:p14="http://schemas.microsoft.com/office/powerpoint/2010/main" val="2532800808"/>
              </p:ext>
            </p:extLst>
          </p:nvPr>
        </p:nvGraphicFramePr>
        <p:xfrm>
          <a:off x="381000" y="1219200"/>
          <a:ext cx="83058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rot="17654571">
            <a:off x="2557000" y="3555239"/>
            <a:ext cx="1828800" cy="1107996"/>
          </a:xfrm>
          <a:prstGeom prst="rect">
            <a:avLst/>
          </a:prstGeom>
          <a:noFill/>
        </p:spPr>
        <p:txBody>
          <a:bodyPr wrap="square" rtlCol="0">
            <a:spAutoFit/>
          </a:bodyPr>
          <a:lstStyle/>
          <a:p>
            <a:r>
              <a:rPr lang="en-US" sz="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SAP</a:t>
            </a:r>
            <a:endParaRPr lang="en-US" sz="6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14891154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8032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4495800" y="228600"/>
            <a:ext cx="4473544" cy="523220"/>
          </a:xfrm>
          <a:prstGeom prst="rect">
            <a:avLst/>
          </a:prstGeom>
          <a:noFill/>
        </p:spPr>
        <p:txBody>
          <a:bodyPr wrap="square" rtlCol="0">
            <a:spAutoFit/>
          </a:bodyPr>
          <a:lstStyle/>
          <a:p>
            <a:r>
              <a:rPr lang="en-US" sz="2800" b="1" dirty="0"/>
              <a:t>Asset Master Records - SAP</a:t>
            </a:r>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639024" y="1905000"/>
            <a:ext cx="8001000" cy="424731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buFont typeface="Arial" panose="020B0604020202020204" pitchFamily="34" charset="0"/>
              <a:buChar char="•"/>
            </a:pPr>
            <a:r>
              <a:rPr lang="en-US" dirty="0"/>
              <a:t> </a:t>
            </a:r>
            <a:r>
              <a:rPr lang="en-US" dirty="0" smtClean="0"/>
              <a:t>Computers </a:t>
            </a:r>
            <a:r>
              <a:rPr lang="en-US" dirty="0"/>
              <a:t>and Related Equipment (Desktops, Laptops/Notebooks, Servers, Routers, Switches, POS Machines, etc.)</a:t>
            </a:r>
          </a:p>
          <a:p>
            <a:pPr marL="285750" lvl="0" indent="-285750">
              <a:buFont typeface="Arial" panose="020B0604020202020204" pitchFamily="34" charset="0"/>
              <a:buChar char="•"/>
            </a:pPr>
            <a:r>
              <a:rPr lang="en-US" dirty="0"/>
              <a:t>Vehicles (Cars, Trucks, Vans)</a:t>
            </a:r>
          </a:p>
          <a:p>
            <a:pPr marL="285750" lvl="0" indent="-285750">
              <a:buFont typeface="Arial" panose="020B0604020202020204" pitchFamily="34" charset="0"/>
              <a:buChar char="•"/>
            </a:pPr>
            <a:r>
              <a:rPr lang="en-US" dirty="0"/>
              <a:t>Centrally Funded Vehicles</a:t>
            </a:r>
          </a:p>
          <a:p>
            <a:pPr marL="285750" lvl="0" indent="-285750">
              <a:buFont typeface="Arial" panose="020B0604020202020204" pitchFamily="34" charset="0"/>
              <a:buChar char="•"/>
            </a:pPr>
            <a:r>
              <a:rPr lang="en-US" dirty="0"/>
              <a:t>Furniture, Fixtures and Equipment (</a:t>
            </a:r>
            <a:r>
              <a:rPr lang="en-US" dirty="0" smtClean="0"/>
              <a:t>Work desks</a:t>
            </a:r>
            <a:r>
              <a:rPr lang="en-US" dirty="0"/>
              <a:t>, Refrigerators, Freezers, Bar Equipment, Tractors, Utility Vehicles, Mowers, Golf Carts, etc.)</a:t>
            </a:r>
          </a:p>
          <a:p>
            <a:pPr marL="285750" lvl="0" indent="-285750">
              <a:buFont typeface="Arial" panose="020B0604020202020204" pitchFamily="34" charset="0"/>
              <a:buChar char="•"/>
            </a:pPr>
            <a:r>
              <a:rPr lang="en-US" dirty="0"/>
              <a:t>Buildings (Pools, </a:t>
            </a:r>
            <a:r>
              <a:rPr lang="en-US" dirty="0" smtClean="0"/>
              <a:t>Field houses</a:t>
            </a:r>
            <a:r>
              <a:rPr lang="en-US" dirty="0"/>
              <a:t>, Fitness Centers, Golf Maintenance Sheds, etc.)</a:t>
            </a:r>
          </a:p>
          <a:p>
            <a:pPr marL="285750" lvl="0" indent="-285750">
              <a:buFont typeface="Arial" panose="020B0604020202020204" pitchFamily="34" charset="0"/>
              <a:buChar char="•"/>
            </a:pPr>
            <a:r>
              <a:rPr lang="en-US" dirty="0"/>
              <a:t>Centrally Funded Buildings</a:t>
            </a:r>
          </a:p>
          <a:p>
            <a:pPr marL="285750" lvl="0" indent="-285750">
              <a:buFont typeface="Arial" panose="020B0604020202020204" pitchFamily="34" charset="0"/>
              <a:buChar char="•"/>
            </a:pPr>
            <a:r>
              <a:rPr lang="en-US" dirty="0"/>
              <a:t>Building &amp; Facility Improvements (Renovations, Golf Course Improvements, etc.)</a:t>
            </a:r>
          </a:p>
          <a:p>
            <a:pPr marL="285750" lvl="0" indent="-285750">
              <a:buFont typeface="Arial" panose="020B0604020202020204" pitchFamily="34" charset="0"/>
              <a:buChar char="•"/>
            </a:pPr>
            <a:r>
              <a:rPr lang="en-US" dirty="0"/>
              <a:t>Centrally Funded Building &amp; Facility Improvements</a:t>
            </a:r>
          </a:p>
          <a:p>
            <a:pPr marL="285750" lvl="0" indent="-285750">
              <a:buFont typeface="Arial" panose="020B0604020202020204" pitchFamily="34" charset="0"/>
              <a:buChar char="•"/>
            </a:pPr>
            <a:r>
              <a:rPr lang="en-US" dirty="0"/>
              <a:t>Prepaid Minor Property UFM, Computer Equipment UFM, Fixed Asset Other UFM</a:t>
            </a:r>
          </a:p>
          <a:p>
            <a:pPr marL="285750" lvl="0" indent="-285750">
              <a:buFont typeface="Arial" panose="020B0604020202020204" pitchFamily="34" charset="0"/>
              <a:buChar char="•"/>
            </a:pPr>
            <a:r>
              <a:rPr lang="en-US" dirty="0"/>
              <a:t>Minor Property</a:t>
            </a:r>
          </a:p>
          <a:p>
            <a:pPr marL="285750" lvl="0" indent="-285750">
              <a:buFont typeface="Arial" panose="020B0604020202020204" pitchFamily="34" charset="0"/>
              <a:buChar char="•"/>
            </a:pPr>
            <a:r>
              <a:rPr lang="en-US" dirty="0"/>
              <a:t>Appropriated Funds Acquired Assets (APF)</a:t>
            </a:r>
          </a:p>
          <a:p>
            <a:pPr marL="285750" indent="-285750">
              <a:buFont typeface="Arial" panose="020B0604020202020204" pitchFamily="34" charset="0"/>
              <a:buChar char="•"/>
            </a:pPr>
            <a:r>
              <a:rPr lang="en-US" dirty="0"/>
              <a:t>OTHER (Assets acquired at no cost from other Navy/government sources</a:t>
            </a:r>
          </a:p>
        </p:txBody>
      </p:sp>
      <p:sp>
        <p:nvSpPr>
          <p:cNvPr id="5" name="Rectangle 4"/>
          <p:cNvSpPr/>
          <p:nvPr/>
        </p:nvSpPr>
        <p:spPr>
          <a:xfrm>
            <a:off x="76200" y="990600"/>
            <a:ext cx="8893144" cy="830997"/>
          </a:xfrm>
          <a:prstGeom prst="rect">
            <a:avLst/>
          </a:prstGeom>
        </p:spPr>
        <p:txBody>
          <a:bodyPr wrap="square">
            <a:spAutoFit/>
          </a:bodyPr>
          <a:lstStyle/>
          <a:p>
            <a:pPr algn="ctr"/>
            <a:r>
              <a:rPr lang="en-US" sz="2400" dirty="0"/>
              <a:t>There are various classifications of fixed </a:t>
            </a:r>
            <a:r>
              <a:rPr lang="en-US" sz="2400" dirty="0" smtClean="0"/>
              <a:t>assets </a:t>
            </a:r>
          </a:p>
          <a:p>
            <a:pPr algn="ctr"/>
            <a:r>
              <a:rPr lang="en-US" sz="2400" dirty="0" smtClean="0"/>
              <a:t> </a:t>
            </a:r>
            <a:r>
              <a:rPr lang="en-US" sz="2400" dirty="0"/>
              <a:t>AIMS/SAP categorizes fixed assets using the following asset classes:</a:t>
            </a:r>
          </a:p>
        </p:txBody>
      </p:sp>
    </p:spTree>
    <p:extLst>
      <p:ext uri="{BB962C8B-B14F-4D97-AF65-F5344CB8AC3E}">
        <p14:creationId xmlns:p14="http://schemas.microsoft.com/office/powerpoint/2010/main" val="14912149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4419600" y="228600"/>
            <a:ext cx="4549744" cy="523220"/>
          </a:xfrm>
          <a:prstGeom prst="rect">
            <a:avLst/>
          </a:prstGeom>
          <a:noFill/>
        </p:spPr>
        <p:txBody>
          <a:bodyPr wrap="square" rtlCol="0">
            <a:spAutoFit/>
          </a:bodyPr>
          <a:lstStyle/>
          <a:p>
            <a:r>
              <a:rPr lang="en-US" sz="2800" b="1" dirty="0"/>
              <a:t>Asset Master Records - SAP</a:t>
            </a:r>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5" name="Rectangle 4"/>
          <p:cNvSpPr/>
          <p:nvPr/>
        </p:nvSpPr>
        <p:spPr>
          <a:xfrm>
            <a:off x="533400" y="1600200"/>
            <a:ext cx="8229600" cy="440120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2000" dirty="0"/>
              <a:t>Each of these asset classes has a specific numeric code</a:t>
            </a:r>
            <a:r>
              <a:rPr lang="en-US" sz="2000" dirty="0" smtClean="0"/>
              <a:t>.</a:t>
            </a:r>
          </a:p>
          <a:p>
            <a:endParaRPr lang="en-US" sz="2000" dirty="0"/>
          </a:p>
          <a:p>
            <a:r>
              <a:rPr lang="en-US" sz="2000" dirty="0" smtClean="0"/>
              <a:t>The specific numeric </a:t>
            </a:r>
            <a:r>
              <a:rPr lang="en-US" sz="2000" dirty="0"/>
              <a:t>code </a:t>
            </a:r>
            <a:r>
              <a:rPr lang="en-US" sz="2000" dirty="0" smtClean="0"/>
              <a:t>forms </a:t>
            </a:r>
            <a:r>
              <a:rPr lang="en-US" sz="2000" dirty="0"/>
              <a:t>the basis of the asset numbers of the assets assigned to that asset class. </a:t>
            </a:r>
            <a:endParaRPr lang="en-US" sz="2000" dirty="0" smtClean="0"/>
          </a:p>
          <a:p>
            <a:endParaRPr lang="en-US" sz="2000" dirty="0"/>
          </a:p>
          <a:p>
            <a:r>
              <a:rPr lang="en-US" sz="2000" dirty="0" smtClean="0"/>
              <a:t>The </a:t>
            </a:r>
            <a:r>
              <a:rPr lang="en-US" sz="2000" dirty="0"/>
              <a:t>asset class </a:t>
            </a:r>
            <a:r>
              <a:rPr lang="en-US" sz="2000" dirty="0" smtClean="0"/>
              <a:t>determines </a:t>
            </a:r>
            <a:r>
              <a:rPr lang="en-US" sz="2000" dirty="0"/>
              <a:t>the general ledger account assignment for the assets throughout their lifecycle. </a:t>
            </a:r>
            <a:endParaRPr lang="en-US" sz="2000" dirty="0" smtClean="0"/>
          </a:p>
          <a:p>
            <a:endParaRPr lang="en-US" sz="2000" dirty="0"/>
          </a:p>
          <a:p>
            <a:r>
              <a:rPr lang="en-US" sz="2000" dirty="0" smtClean="0"/>
              <a:t>These general ledger (g/l) </a:t>
            </a:r>
            <a:r>
              <a:rPr lang="en-US" sz="2000" dirty="0"/>
              <a:t>accounts include the balance sheet accounts for acquisition costs and accumulated depreciation, as well as the g/l account for depreciation expense and gains/losses on disposal.  </a:t>
            </a:r>
            <a:endParaRPr lang="en-US" sz="2000" dirty="0" smtClean="0"/>
          </a:p>
          <a:p>
            <a:endParaRPr lang="en-US" sz="2000" dirty="0"/>
          </a:p>
          <a:p>
            <a:r>
              <a:rPr lang="en-US" sz="2000" dirty="0" smtClean="0"/>
              <a:t>The </a:t>
            </a:r>
            <a:r>
              <a:rPr lang="en-US" sz="2000" dirty="0"/>
              <a:t>asset class will </a:t>
            </a:r>
            <a:r>
              <a:rPr lang="en-US" sz="2000" dirty="0" smtClean="0"/>
              <a:t>determine </a:t>
            </a:r>
            <a:r>
              <a:rPr lang="en-US" sz="2000" dirty="0"/>
              <a:t>the suggested useful life default values for assets created under that particular asset class.</a:t>
            </a:r>
          </a:p>
        </p:txBody>
      </p:sp>
    </p:spTree>
    <p:extLst>
      <p:ext uri="{BB962C8B-B14F-4D97-AF65-F5344CB8AC3E}">
        <p14:creationId xmlns:p14="http://schemas.microsoft.com/office/powerpoint/2010/main" val="18183511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3810000" y="228600"/>
            <a:ext cx="5159344" cy="461665"/>
          </a:xfrm>
          <a:prstGeom prst="rect">
            <a:avLst/>
          </a:prstGeom>
          <a:noFill/>
        </p:spPr>
        <p:txBody>
          <a:bodyPr wrap="square" rtlCol="0">
            <a:spAutoFit/>
          </a:bodyPr>
          <a:lstStyle/>
          <a:p>
            <a:r>
              <a:rPr lang="en-US" sz="2400" b="1" dirty="0"/>
              <a:t>Property Accountability and Control</a:t>
            </a:r>
            <a:endParaRPr lang="en-US" sz="24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825374" y="1143000"/>
            <a:ext cx="7696200" cy="563231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US" b="1" dirty="0"/>
              <a:t> </a:t>
            </a:r>
            <a:endParaRPr lang="en-US" dirty="0"/>
          </a:p>
          <a:p>
            <a:r>
              <a:rPr lang="en-US" sz="2400" u="sng" dirty="0"/>
              <a:t>All</a:t>
            </a:r>
            <a:r>
              <a:rPr lang="en-US" sz="2400" dirty="0"/>
              <a:t> persons entrusted with government property will be responsible for the proper financial recording, use, care, custody and safekeeping</a:t>
            </a:r>
            <a:r>
              <a:rPr lang="en-US" sz="2400" dirty="0" smtClean="0"/>
              <a:t>.</a:t>
            </a:r>
          </a:p>
          <a:p>
            <a:endParaRPr lang="en-US" sz="2400" dirty="0"/>
          </a:p>
          <a:p>
            <a:r>
              <a:rPr lang="en-US" sz="2400" dirty="0" smtClean="0"/>
              <a:t>Government </a:t>
            </a:r>
            <a:r>
              <a:rPr lang="en-US" sz="2400" dirty="0"/>
              <a:t>property will not be used for anyone's personal use</a:t>
            </a:r>
            <a:r>
              <a:rPr lang="en-US" sz="2400" dirty="0" smtClean="0"/>
              <a:t>.</a:t>
            </a:r>
          </a:p>
          <a:p>
            <a:endParaRPr lang="en-US" sz="2400" dirty="0"/>
          </a:p>
          <a:p>
            <a:r>
              <a:rPr lang="en-US" sz="2400" dirty="0" smtClean="0"/>
              <a:t>Property </a:t>
            </a:r>
            <a:r>
              <a:rPr lang="en-US" sz="2400" dirty="0"/>
              <a:t>constructed or purchased using non-appropriated funds </a:t>
            </a:r>
            <a:r>
              <a:rPr lang="en-US" sz="2400" u="sng" dirty="0"/>
              <a:t>will not </a:t>
            </a:r>
            <a:r>
              <a:rPr lang="en-US" sz="2400" dirty="0"/>
              <a:t>be diverted to a use other than in direct support of the FFR purpose for which it was acquired without the prior concurrence of the commanding officer and region FFR manager.</a:t>
            </a:r>
          </a:p>
          <a:p>
            <a:r>
              <a:rPr lang="en-US" dirty="0"/>
              <a:t> </a:t>
            </a:r>
          </a:p>
          <a:p>
            <a:endParaRPr lang="en-US" dirty="0"/>
          </a:p>
          <a:p>
            <a:r>
              <a:rPr lang="en-US" dirty="0"/>
              <a:t> </a:t>
            </a:r>
          </a:p>
        </p:txBody>
      </p:sp>
    </p:spTree>
    <p:extLst>
      <p:ext uri="{BB962C8B-B14F-4D97-AF65-F5344CB8AC3E}">
        <p14:creationId xmlns:p14="http://schemas.microsoft.com/office/powerpoint/2010/main" val="298819092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own Arrow Callout 6"/>
          <p:cNvSpPr/>
          <p:nvPr/>
        </p:nvSpPr>
        <p:spPr>
          <a:xfrm>
            <a:off x="304800" y="1066800"/>
            <a:ext cx="8458200" cy="1371600"/>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title"/>
          </p:nvPr>
        </p:nvSpPr>
        <p:spPr>
          <a:xfrm>
            <a:off x="381000" y="228600"/>
            <a:ext cx="8229600" cy="609600"/>
          </a:xfrm>
        </p:spPr>
        <p:txBody>
          <a:bodyPr>
            <a:normAutofit fontScale="90000"/>
          </a:bodyPr>
          <a:lstStyle/>
          <a:p>
            <a:pPr algn="r"/>
            <a:r>
              <a:rPr lang="en-US" sz="3600" b="1" dirty="0" smtClean="0"/>
              <a:t>  </a:t>
            </a:r>
            <a:r>
              <a:rPr lang="en-US" sz="3600" dirty="0" smtClean="0"/>
              <a:t/>
            </a:r>
            <a:br>
              <a:rPr lang="en-US" sz="3600" dirty="0" smtClean="0"/>
            </a:br>
            <a:r>
              <a:rPr lang="en-US" dirty="0" smtClean="0"/>
              <a:t/>
            </a:r>
            <a:br>
              <a:rPr lang="en-US" dirty="0" smtClean="0"/>
            </a:br>
            <a:endParaRPr lang="en-US" dirty="0"/>
          </a:p>
        </p:txBody>
      </p:sp>
      <p:sp>
        <p:nvSpPr>
          <p:cNvPr id="3" name="TextBox 2"/>
          <p:cNvSpPr txBox="1"/>
          <p:nvPr/>
        </p:nvSpPr>
        <p:spPr>
          <a:xfrm>
            <a:off x="4267200" y="186035"/>
            <a:ext cx="4800600" cy="461665"/>
          </a:xfrm>
          <a:prstGeom prst="rect">
            <a:avLst/>
          </a:prstGeom>
          <a:noFill/>
        </p:spPr>
        <p:txBody>
          <a:bodyPr wrap="square" rtlCol="0">
            <a:spAutoFit/>
          </a:bodyPr>
          <a:lstStyle/>
          <a:p>
            <a:r>
              <a:rPr lang="en-US" sz="2400" b="1" dirty="0"/>
              <a:t>Property Accountability and Control</a:t>
            </a:r>
            <a:endParaRPr lang="en-US" sz="24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457200" y="2057400"/>
            <a:ext cx="8001000" cy="4154984"/>
          </a:xfrm>
          <a:prstGeom prst="rect">
            <a:avLst/>
          </a:prstGeom>
        </p:spPr>
        <p:txBody>
          <a:bodyPr wrap="square">
            <a:spAutoFit/>
          </a:bodyPr>
          <a:lstStyle/>
          <a:p>
            <a:endParaRPr lang="en-US" sz="2400" dirty="0"/>
          </a:p>
          <a:p>
            <a:r>
              <a:rPr lang="en-US" sz="2000" dirty="0" smtClean="0"/>
              <a:t>As </a:t>
            </a:r>
            <a:r>
              <a:rPr lang="en-US" sz="2000" dirty="0"/>
              <a:t>of October 2004, APFs may be used to offset authorized NAF fixed asset costs. In those instances when property is purchased with non-appropriated funds to be subsequently offset with appropriated funds, such property will be recorded on the NAF books at zero cost for inventory purposes only.</a:t>
            </a:r>
          </a:p>
          <a:p>
            <a:r>
              <a:rPr lang="en-US" sz="2000" dirty="0"/>
              <a:t> </a:t>
            </a:r>
          </a:p>
          <a:p>
            <a:r>
              <a:rPr lang="en-US" sz="2000" dirty="0"/>
              <a:t>Fixed assets acquired with MWR USA or UFM resources shall be expensed at the time of purchase and recorded in the NAFI fixed asset records for inventory and control purposes at zero acquisition value. </a:t>
            </a:r>
            <a:endParaRPr lang="en-US" sz="2000" dirty="0" smtClean="0"/>
          </a:p>
          <a:p>
            <a:endParaRPr lang="en-US" sz="2000" dirty="0"/>
          </a:p>
          <a:p>
            <a:r>
              <a:rPr lang="en-US" sz="2000" dirty="0" smtClean="0"/>
              <a:t>These </a:t>
            </a:r>
            <a:r>
              <a:rPr lang="en-US" sz="2000" dirty="0"/>
              <a:t>fixed assets are NAFI assets; proceeds from the disposition of these assets revert to the NAFI</a:t>
            </a:r>
          </a:p>
        </p:txBody>
      </p:sp>
      <p:sp>
        <p:nvSpPr>
          <p:cNvPr id="5" name="TextBox 4"/>
          <p:cNvSpPr txBox="1"/>
          <p:nvPr/>
        </p:nvSpPr>
        <p:spPr>
          <a:xfrm>
            <a:off x="381000" y="1219200"/>
            <a:ext cx="8001000" cy="461665"/>
          </a:xfrm>
          <a:prstGeom prst="rect">
            <a:avLst/>
          </a:prstGeom>
          <a:noFill/>
        </p:spPr>
        <p:txBody>
          <a:bodyPr wrap="square" rtlCol="0">
            <a:spAutoFit/>
          </a:bodyPr>
          <a:lstStyle/>
          <a:p>
            <a:pPr algn="ct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rPr>
              <a:t>Fixed Assets (Purchased with </a:t>
            </a: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NAF </a:t>
            </a: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rPr>
              <a:t>to be offset with </a:t>
            </a: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APF)</a:t>
            </a:r>
            <a:endPar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41805423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b="1" dirty="0"/>
              <a:t>Surplus Property</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618653" y="1295400"/>
            <a:ext cx="7924800" cy="470898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US" sz="2000" dirty="0" smtClean="0"/>
              <a:t>Surplus/excess </a:t>
            </a:r>
            <a:r>
              <a:rPr lang="en-US" sz="2000" dirty="0"/>
              <a:t>items are deemed to be those items which have been screened in accordance with current disposal regulations</a:t>
            </a:r>
            <a:r>
              <a:rPr lang="en-US" sz="2000" dirty="0" smtClean="0"/>
              <a:t>.</a:t>
            </a:r>
          </a:p>
          <a:p>
            <a:endParaRPr lang="en-US" sz="2000" dirty="0"/>
          </a:p>
          <a:p>
            <a:r>
              <a:rPr lang="en-US" sz="2000" dirty="0" smtClean="0"/>
              <a:t>Items </a:t>
            </a:r>
            <a:r>
              <a:rPr lang="en-US" sz="2000" dirty="0"/>
              <a:t>acquired through surplus/excess programs remain APF property and will be accounted for and controlled as such in accordance with current regulations and as directed by the program manager</a:t>
            </a:r>
            <a:r>
              <a:rPr lang="en-US" sz="2000" dirty="0" smtClean="0"/>
              <a:t>.</a:t>
            </a:r>
          </a:p>
          <a:p>
            <a:endParaRPr lang="en-US" sz="2000" dirty="0"/>
          </a:p>
          <a:p>
            <a:r>
              <a:rPr lang="en-US" sz="2000" dirty="0" smtClean="0"/>
              <a:t>When </a:t>
            </a:r>
            <a:r>
              <a:rPr lang="en-US" sz="2000" dirty="0"/>
              <a:t>no longer needed, these items will be turned in to the nearest Defense Reutilization Marketing Office (DRMO) with a statement that they were previously obtained from appropriated funded surplus/excess sources and that no part of any proceeds from sale or other disposition are due the returning activity</a:t>
            </a:r>
            <a:r>
              <a:rPr lang="en-US" sz="2000" dirty="0" smtClean="0"/>
              <a:t>.</a:t>
            </a:r>
          </a:p>
          <a:p>
            <a:endParaRPr lang="en-US" sz="2000" dirty="0"/>
          </a:p>
          <a:p>
            <a:r>
              <a:rPr lang="en-US" sz="2000" dirty="0" smtClean="0"/>
              <a:t>Likewise</a:t>
            </a:r>
            <a:r>
              <a:rPr lang="en-US" sz="2000" dirty="0"/>
              <a:t>, when the DRMO sells NAF property the proceeds are returned to the activity disposing of the property.</a:t>
            </a:r>
          </a:p>
        </p:txBody>
      </p:sp>
    </p:spTree>
    <p:extLst>
      <p:ext uri="{BB962C8B-B14F-4D97-AF65-F5344CB8AC3E}">
        <p14:creationId xmlns:p14="http://schemas.microsoft.com/office/powerpoint/2010/main" val="181321337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533400" y="1143000"/>
            <a:ext cx="7620000" cy="4038600"/>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b="1" dirty="0"/>
              <a:t>Depreciation</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304800" y="2007275"/>
            <a:ext cx="7848600" cy="646331"/>
          </a:xfrm>
          <a:prstGeom prst="rect">
            <a:avLst/>
          </a:prstGeom>
        </p:spPr>
        <p:txBody>
          <a:bodyPr wrap="square">
            <a:spAutoFit/>
          </a:bodyPr>
          <a:lstStyle/>
          <a:p>
            <a:r>
              <a:rPr lang="en-US" b="1" dirty="0"/>
              <a:t> </a:t>
            </a:r>
            <a:endParaRPr lang="en-US" dirty="0"/>
          </a:p>
          <a:p>
            <a:r>
              <a:rPr lang="en-US" dirty="0"/>
              <a:t> </a:t>
            </a:r>
          </a:p>
        </p:txBody>
      </p:sp>
      <p:sp>
        <p:nvSpPr>
          <p:cNvPr id="7" name="Rectangle 6"/>
          <p:cNvSpPr/>
          <p:nvPr/>
        </p:nvSpPr>
        <p:spPr>
          <a:xfrm>
            <a:off x="723900" y="1219200"/>
            <a:ext cx="7239000" cy="4031873"/>
          </a:xfrm>
          <a:prstGeom prst="rect">
            <a:avLst/>
          </a:prstGeom>
        </p:spPr>
        <p:txBody>
          <a:bodyPr wrap="square">
            <a:spAutoFit/>
          </a:bodyPr>
          <a:lstStyle/>
          <a:p>
            <a:r>
              <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rPr>
              <a:t>Depreciation</a:t>
            </a:r>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is a non-cash expense that reduces the </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value</a:t>
            </a:r>
          </a:p>
          <a:p>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of </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an asset over time. When it's stated that depreciation is "non-cash," it means that depreciation is taken as an accounting entry, and that the amount of cash held by the business is not affected</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t>
            </a:r>
          </a:p>
          <a:p>
            <a:endPar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p>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Business </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assets that can be depreciated include equipment, machinery, technology and computers, office furniture, buildings and improvements to buildings, </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and </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business vehicles. </a:t>
            </a:r>
          </a:p>
          <a:p>
            <a:endPar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ct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rPr>
              <a:t>Depreciation is taken on business assets to recognize the change in value of these assets as they age. </a:t>
            </a:r>
          </a:p>
        </p:txBody>
      </p:sp>
    </p:spTree>
    <p:extLst>
      <p:ext uri="{BB962C8B-B14F-4D97-AF65-F5344CB8AC3E}">
        <p14:creationId xmlns:p14="http://schemas.microsoft.com/office/powerpoint/2010/main" val="127423396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b="1" dirty="0"/>
              <a:t>Depreciation</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457200" y="1447800"/>
            <a:ext cx="8153400" cy="4124206"/>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sz="2000" dirty="0"/>
              <a:t>Depreciation is the allocation of asset acquisition value or cost to present and future operations on the basis of some equitable and rational mathematical system</a:t>
            </a:r>
            <a:r>
              <a:rPr lang="en-US" sz="2000" dirty="0" smtClean="0"/>
              <a:t>.</a:t>
            </a:r>
          </a:p>
          <a:p>
            <a:endParaRPr lang="en-US" sz="2000" dirty="0"/>
          </a:p>
          <a:p>
            <a:r>
              <a:rPr lang="en-US" sz="2000" dirty="0" smtClean="0"/>
              <a:t>Although </a:t>
            </a:r>
            <a:r>
              <a:rPr lang="en-US" sz="2000" dirty="0"/>
              <a:t>the purchase or acquisition of an asset occurs at one time, the benefits derived from an asset’s use are received in future periods. Therefore, an asset’s value or cost must be allocated to the periods that receive beneficial use</a:t>
            </a:r>
            <a:r>
              <a:rPr lang="en-US" sz="2000" dirty="0" smtClean="0"/>
              <a:t>.</a:t>
            </a:r>
          </a:p>
          <a:p>
            <a:endParaRPr lang="en-US" sz="2000" dirty="0" smtClean="0"/>
          </a:p>
          <a:p>
            <a:endParaRPr lang="en-US" sz="2000" dirty="0"/>
          </a:p>
          <a:p>
            <a:endParaRPr lang="en-US" sz="2000" dirty="0"/>
          </a:p>
          <a:p>
            <a:pPr algn="ctr"/>
            <a:r>
              <a:rPr lang="en-US" sz="2400" b="1" dirty="0">
                <a:solidFill>
                  <a:srgbClr val="92D050"/>
                </a:solidFill>
              </a:rPr>
              <a:t>Depreciation begins the month after fixed-asset </a:t>
            </a:r>
            <a:r>
              <a:rPr lang="en-US" sz="2400" b="1" dirty="0" smtClean="0">
                <a:solidFill>
                  <a:srgbClr val="92D050"/>
                </a:solidFill>
              </a:rPr>
              <a:t>acquisition</a:t>
            </a:r>
            <a:endParaRPr lang="en-US" sz="2400" b="1" dirty="0">
              <a:solidFill>
                <a:srgbClr val="92D050"/>
              </a:solidFill>
            </a:endParaRPr>
          </a:p>
          <a:p>
            <a:endParaRPr lang="en-US" dirty="0"/>
          </a:p>
        </p:txBody>
      </p:sp>
    </p:spTree>
    <p:extLst>
      <p:ext uri="{BB962C8B-B14F-4D97-AF65-F5344CB8AC3E}">
        <p14:creationId xmlns:p14="http://schemas.microsoft.com/office/powerpoint/2010/main" val="95022212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b="1" dirty="0"/>
              <a:t>Depreciation</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838200" y="147310"/>
            <a:ext cx="838200" cy="685800"/>
          </a:xfrm>
          <a:prstGeom prst="rect">
            <a:avLst/>
          </a:prstGeom>
          <a:noFill/>
        </p:spPr>
      </p:pic>
      <p:sp>
        <p:nvSpPr>
          <p:cNvPr id="4" name="Rectangle 3"/>
          <p:cNvSpPr/>
          <p:nvPr/>
        </p:nvSpPr>
        <p:spPr>
          <a:xfrm>
            <a:off x="457200" y="990600"/>
            <a:ext cx="8305800" cy="5078313"/>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dirty="0" smtClean="0"/>
              <a:t>In </a:t>
            </a:r>
            <a:r>
              <a:rPr lang="en-US" dirty="0"/>
              <a:t>the case of large projects, however, use the construction in progress (CIP) account until the project is </a:t>
            </a:r>
            <a:r>
              <a:rPr lang="en-US" dirty="0" smtClean="0"/>
              <a:t>either:</a:t>
            </a:r>
          </a:p>
          <a:p>
            <a:endParaRPr lang="en-US" dirty="0"/>
          </a:p>
          <a:p>
            <a:pPr marL="342900" indent="-342900">
              <a:buFont typeface="Arial" panose="020B0604020202020204" pitchFamily="34" charset="0"/>
              <a:buChar char="•"/>
            </a:pPr>
            <a:r>
              <a:rPr lang="en-US" dirty="0" smtClean="0"/>
              <a:t> Generating revenue</a:t>
            </a:r>
          </a:p>
          <a:p>
            <a:pPr marL="342900" indent="-342900">
              <a:buFont typeface="Arial" panose="020B0604020202020204" pitchFamily="34" charset="0"/>
              <a:buChar char="•"/>
            </a:pPr>
            <a:r>
              <a:rPr lang="en-US" dirty="0" smtClean="0"/>
              <a:t> Fully utilized</a:t>
            </a:r>
          </a:p>
          <a:p>
            <a:pPr marL="342900" indent="-342900">
              <a:buFont typeface="Arial" panose="020B0604020202020204" pitchFamily="34" charset="0"/>
              <a:buChar char="•"/>
            </a:pPr>
            <a:r>
              <a:rPr lang="en-US" dirty="0" smtClean="0"/>
              <a:t>or </a:t>
            </a:r>
            <a:r>
              <a:rPr lang="en-US" dirty="0"/>
              <a:t>final payment has been </a:t>
            </a:r>
            <a:r>
              <a:rPr lang="en-US" dirty="0" smtClean="0"/>
              <a:t>made</a:t>
            </a:r>
          </a:p>
          <a:p>
            <a:pPr marL="342900" indent="-342900">
              <a:buFont typeface="Arial" panose="020B0604020202020204" pitchFamily="34" charset="0"/>
              <a:buChar char="•"/>
            </a:pPr>
            <a:endParaRPr lang="en-US" dirty="0"/>
          </a:p>
          <a:p>
            <a:r>
              <a:rPr lang="en-US" dirty="0" smtClean="0"/>
              <a:t>As </a:t>
            </a:r>
            <a:r>
              <a:rPr lang="en-US" dirty="0"/>
              <a:t>soon as one of </a:t>
            </a:r>
            <a:r>
              <a:rPr lang="en-US" dirty="0" smtClean="0"/>
              <a:t>the above </a:t>
            </a:r>
            <a:r>
              <a:rPr lang="en-US" dirty="0"/>
              <a:t>three criteria is met, reclassify the CIP amount to the proper fixed-asset account(s) and begin depreciation over the prescribed lifespans</a:t>
            </a:r>
            <a:r>
              <a:rPr lang="en-US" dirty="0" smtClean="0"/>
              <a:t>.</a:t>
            </a:r>
          </a:p>
          <a:p>
            <a:endParaRPr lang="en-US" dirty="0"/>
          </a:p>
          <a:p>
            <a:r>
              <a:rPr lang="en-US" dirty="0" smtClean="0"/>
              <a:t>For </a:t>
            </a:r>
            <a:r>
              <a:rPr lang="en-US" dirty="0"/>
              <a:t>projects generating revenue or fully utilized wherein final payment has not been made nor is final cost known, estimate expected total cost of the project and record the amount to CIP with the offset entry to accounts payable. </a:t>
            </a:r>
            <a:endParaRPr lang="en-US" dirty="0" smtClean="0"/>
          </a:p>
          <a:p>
            <a:endParaRPr lang="en-US" dirty="0"/>
          </a:p>
          <a:p>
            <a:r>
              <a:rPr lang="en-US" dirty="0" smtClean="0"/>
              <a:t>Then </a:t>
            </a:r>
            <a:r>
              <a:rPr lang="en-US" dirty="0"/>
              <a:t>transfer the entire actual and estimated amount recorded in CIP to the proper fixed-asset account(s) and commence depreciation according to prescribed lifespans. </a:t>
            </a:r>
            <a:endParaRPr lang="en-US" dirty="0" smtClean="0"/>
          </a:p>
          <a:p>
            <a:endParaRPr lang="en-US" dirty="0"/>
          </a:p>
          <a:p>
            <a:r>
              <a:rPr lang="en-US" dirty="0" smtClean="0"/>
              <a:t>After </a:t>
            </a:r>
            <a:r>
              <a:rPr lang="en-US" dirty="0"/>
              <a:t>final payment is made, adjust fixed-asset and depreciation accounts accordingly.</a:t>
            </a:r>
          </a:p>
        </p:txBody>
      </p:sp>
    </p:spTree>
    <p:extLst>
      <p:ext uri="{BB962C8B-B14F-4D97-AF65-F5344CB8AC3E}">
        <p14:creationId xmlns:p14="http://schemas.microsoft.com/office/powerpoint/2010/main" val="1478719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N9G Tool Box?</a:t>
            </a:r>
            <a:endParaRPr lang="en-US" dirty="0"/>
          </a:p>
        </p:txBody>
      </p:sp>
      <p:sp>
        <p:nvSpPr>
          <p:cNvPr id="3" name="Content Placeholder 2"/>
          <p:cNvSpPr>
            <a:spLocks noGrp="1"/>
          </p:cNvSpPr>
          <p:nvPr>
            <p:ph idx="1"/>
          </p:nvPr>
        </p:nvSpPr>
        <p:spPr/>
        <p:txBody>
          <a:bodyPr>
            <a:normAutofit/>
          </a:bodyPr>
          <a:lstStyle/>
          <a:p>
            <a:r>
              <a:rPr lang="en-US" sz="2400" dirty="0" smtClean="0"/>
              <a:t>The N9G tool box provides the field with helpful information on a wide range of subjects.</a:t>
            </a:r>
          </a:p>
          <a:p>
            <a:r>
              <a:rPr lang="en-US" sz="2400" dirty="0" smtClean="0"/>
              <a:t>The tool box provides information to CNIC Regions &amp; Installations; keeping them “audit-ready” at all times.</a:t>
            </a:r>
          </a:p>
          <a:p>
            <a:r>
              <a:rPr lang="en-US" sz="2400" dirty="0" smtClean="0"/>
              <a:t>We have provided each of you with a tool box, just make sure as we provide you a tool monthly, you keep it in your tool box!</a:t>
            </a:r>
            <a:endParaRPr lang="en-US" sz="2400" dirty="0"/>
          </a:p>
        </p:txBody>
      </p:sp>
      <p:pic>
        <p:nvPicPr>
          <p:cNvPr id="2050" name="Picture 2" descr="D:\Documents and Settings\robin.gaines\Local Settings\Temporary Internet Files\Content.IE5\JWV5OFR6\MC900431525[1].png"/>
          <p:cNvPicPr>
            <a:picLocks noChangeAspect="1" noChangeArrowheads="1"/>
          </p:cNvPicPr>
          <p:nvPr/>
        </p:nvPicPr>
        <p:blipFill>
          <a:blip r:embed="rId2" cstate="print"/>
          <a:srcRect/>
          <a:stretch>
            <a:fillRect/>
          </a:stretch>
        </p:blipFill>
        <p:spPr bwMode="auto">
          <a:xfrm>
            <a:off x="3505200" y="4191000"/>
            <a:ext cx="2133333" cy="2133333"/>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2971800" y="224450"/>
            <a:ext cx="5692744" cy="523220"/>
          </a:xfrm>
          <a:prstGeom prst="rect">
            <a:avLst/>
          </a:prstGeom>
          <a:noFill/>
        </p:spPr>
        <p:txBody>
          <a:bodyPr wrap="square" rtlCol="0">
            <a:spAutoFit/>
          </a:bodyPr>
          <a:lstStyle/>
          <a:p>
            <a:r>
              <a:rPr lang="en-US" sz="2800" b="1" dirty="0"/>
              <a:t>Computing &amp;</a:t>
            </a:r>
            <a:r>
              <a:rPr lang="en-US" sz="2800" b="1" dirty="0" smtClean="0"/>
              <a:t> </a:t>
            </a:r>
            <a:r>
              <a:rPr lang="en-US" sz="2800" b="1" dirty="0"/>
              <a:t>Recording Depreciation</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304800" y="1143000"/>
            <a:ext cx="8346164" cy="553997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dirty="0"/>
              <a:t> </a:t>
            </a:r>
          </a:p>
          <a:p>
            <a:pPr algn="ctr"/>
            <a:r>
              <a:rPr lang="en-US" sz="2400" b="1" dirty="0">
                <a:solidFill>
                  <a:srgbClr val="92D050"/>
                </a:solidFill>
              </a:rPr>
              <a:t>Within the DON, all fixed assets will be depreciated by the straight-line </a:t>
            </a:r>
            <a:r>
              <a:rPr lang="en-US" sz="2400" b="1" dirty="0" smtClean="0">
                <a:solidFill>
                  <a:srgbClr val="92D050"/>
                </a:solidFill>
              </a:rPr>
              <a:t>method</a:t>
            </a:r>
          </a:p>
          <a:p>
            <a:endParaRPr lang="en-US" dirty="0"/>
          </a:p>
          <a:p>
            <a:endParaRPr lang="en-US" dirty="0" smtClean="0"/>
          </a:p>
          <a:p>
            <a:r>
              <a:rPr lang="en-US" dirty="0" smtClean="0"/>
              <a:t>Under </a:t>
            </a:r>
            <a:r>
              <a:rPr lang="en-US" dirty="0"/>
              <a:t>this method, an equal portion of the cost of the asset is allocated to each accounting period of use; consequently, this is most appropriate when usage of an asset is fairly uniform from year to year. </a:t>
            </a:r>
            <a:endParaRPr lang="en-US" dirty="0" smtClean="0"/>
          </a:p>
          <a:p>
            <a:endParaRPr lang="en-US" dirty="0"/>
          </a:p>
          <a:p>
            <a:r>
              <a:rPr lang="en-US" dirty="0" smtClean="0"/>
              <a:t>The </a:t>
            </a:r>
            <a:r>
              <a:rPr lang="en-US" dirty="0"/>
              <a:t>possibility of a salvage value is ignored and the annual depreciation charge is computed merely by dividing the total cost of the assets by the number of years of estimated useful life.</a:t>
            </a:r>
          </a:p>
          <a:p>
            <a:r>
              <a:rPr lang="en-US" dirty="0"/>
              <a:t> </a:t>
            </a:r>
          </a:p>
          <a:p>
            <a:r>
              <a:rPr lang="en-US" dirty="0"/>
              <a:t>At the end of each accounting period, the following entries will be required to record depreciation:</a:t>
            </a:r>
          </a:p>
          <a:p>
            <a:r>
              <a:rPr lang="en-US" dirty="0"/>
              <a:t> </a:t>
            </a:r>
          </a:p>
          <a:p>
            <a:pPr lvl="0" algn="ctr"/>
            <a:r>
              <a:rPr lang="en-US" dirty="0"/>
              <a:t>Debit - Depreciation Expense</a:t>
            </a:r>
          </a:p>
          <a:p>
            <a:pPr lvl="0" algn="ctr"/>
            <a:r>
              <a:rPr lang="en-US" dirty="0"/>
              <a:t>Credit – Accumulated Depreciation</a:t>
            </a:r>
          </a:p>
          <a:p>
            <a:r>
              <a:rPr lang="en-US" dirty="0"/>
              <a:t> </a:t>
            </a:r>
          </a:p>
        </p:txBody>
      </p:sp>
    </p:spTree>
    <p:extLst>
      <p:ext uri="{BB962C8B-B14F-4D97-AF65-F5344CB8AC3E}">
        <p14:creationId xmlns:p14="http://schemas.microsoft.com/office/powerpoint/2010/main" val="92651491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3276600" y="228600"/>
            <a:ext cx="5692744" cy="523220"/>
          </a:xfrm>
          <a:prstGeom prst="rect">
            <a:avLst/>
          </a:prstGeom>
          <a:noFill/>
        </p:spPr>
        <p:txBody>
          <a:bodyPr wrap="square" rtlCol="0">
            <a:spAutoFit/>
          </a:bodyPr>
          <a:lstStyle/>
          <a:p>
            <a:r>
              <a:rPr lang="en-US" sz="2800" b="1" dirty="0"/>
              <a:t>Computing &amp; Recording Depreciation</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408160" y="1143000"/>
            <a:ext cx="8382000" cy="501675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sz="2000" dirty="0"/>
              <a:t>Depreciation is not recorded as a decrease to the fixed asset account but as an increase to a contra-asset account, accumulated depreciation. </a:t>
            </a:r>
            <a:endParaRPr lang="en-US" sz="2000" dirty="0" smtClean="0"/>
          </a:p>
          <a:p>
            <a:endParaRPr lang="en-US" sz="2000" dirty="0"/>
          </a:p>
          <a:p>
            <a:pPr marL="342900" indent="-342900">
              <a:buFont typeface="Wingdings" panose="05000000000000000000" pitchFamily="2" charset="2"/>
              <a:buChar char="§"/>
            </a:pPr>
            <a:r>
              <a:rPr lang="en-US" sz="2000" dirty="0" smtClean="0"/>
              <a:t>The </a:t>
            </a:r>
            <a:r>
              <a:rPr lang="en-US" sz="2000" dirty="0"/>
              <a:t>fixed asset account will always show the acquisition cost of the fixed </a:t>
            </a:r>
            <a:r>
              <a:rPr lang="en-US" sz="2000" dirty="0" smtClean="0"/>
              <a:t>assets</a:t>
            </a:r>
          </a:p>
          <a:p>
            <a:pPr marL="342900" indent="-342900">
              <a:buFont typeface="Wingdings" panose="05000000000000000000" pitchFamily="2" charset="2"/>
              <a:buChar char="§"/>
            </a:pPr>
            <a:endParaRPr lang="en-US" sz="2000" dirty="0"/>
          </a:p>
          <a:p>
            <a:pPr marL="342900" indent="-342900">
              <a:buFont typeface="Wingdings" panose="05000000000000000000" pitchFamily="2" charset="2"/>
              <a:buChar char="§"/>
            </a:pPr>
            <a:r>
              <a:rPr lang="en-US" sz="2000" dirty="0" smtClean="0"/>
              <a:t>The </a:t>
            </a:r>
            <a:r>
              <a:rPr lang="en-US" sz="2000" dirty="0"/>
              <a:t>accumulated depreciation account will show the estimated decrease in value of the fixed </a:t>
            </a:r>
            <a:r>
              <a:rPr lang="en-US" sz="2000" dirty="0" smtClean="0"/>
              <a:t>assets</a:t>
            </a:r>
          </a:p>
          <a:p>
            <a:pPr marL="342900" indent="-342900">
              <a:buFont typeface="Wingdings" panose="05000000000000000000" pitchFamily="2" charset="2"/>
              <a:buChar char="§"/>
            </a:pPr>
            <a:endParaRPr lang="en-US" sz="2000" dirty="0"/>
          </a:p>
          <a:p>
            <a:pPr marL="342900" indent="-342900">
              <a:buFont typeface="Wingdings" panose="05000000000000000000" pitchFamily="2" charset="2"/>
              <a:buChar char="§"/>
            </a:pPr>
            <a:r>
              <a:rPr lang="en-US" sz="2000" dirty="0" smtClean="0"/>
              <a:t>The </a:t>
            </a:r>
            <a:r>
              <a:rPr lang="en-US" sz="2000" dirty="0"/>
              <a:t>difference between the two accounts is book </a:t>
            </a:r>
            <a:r>
              <a:rPr lang="en-US" sz="2000" dirty="0" smtClean="0"/>
              <a:t>value</a:t>
            </a:r>
          </a:p>
          <a:p>
            <a:pPr marL="342900" indent="-342900">
              <a:buFont typeface="Wingdings" panose="05000000000000000000" pitchFamily="2" charset="2"/>
              <a:buChar char="§"/>
            </a:pPr>
            <a:endParaRPr lang="en-US" sz="2000" dirty="0"/>
          </a:p>
          <a:p>
            <a:pPr marL="342900" indent="-342900">
              <a:buFont typeface="Wingdings" panose="05000000000000000000" pitchFamily="2" charset="2"/>
              <a:buChar char="§"/>
            </a:pPr>
            <a:r>
              <a:rPr lang="en-US" sz="2000" dirty="0" smtClean="0"/>
              <a:t>Accumulated </a:t>
            </a:r>
            <a:r>
              <a:rPr lang="en-US" sz="2000" dirty="0"/>
              <a:t>depreciation is shown on the asset side of the balance sheet as a reverse of normal </a:t>
            </a:r>
            <a:r>
              <a:rPr lang="en-US" sz="2000" dirty="0" smtClean="0"/>
              <a:t>amount</a:t>
            </a:r>
          </a:p>
          <a:p>
            <a:endParaRPr lang="en-US" sz="2000" dirty="0"/>
          </a:p>
          <a:p>
            <a:pPr algn="ctr"/>
            <a:r>
              <a:rPr lang="en-US" sz="2000" b="1" dirty="0" smtClean="0">
                <a:solidFill>
                  <a:srgbClr val="92D050"/>
                </a:solidFill>
              </a:rPr>
              <a:t> </a:t>
            </a:r>
            <a:r>
              <a:rPr lang="en-US" sz="2000" b="1" dirty="0">
                <a:solidFill>
                  <a:srgbClr val="92D050"/>
                </a:solidFill>
              </a:rPr>
              <a:t>All fixed assets are to be depreciated at the activity or general fund level G&amp;A within the </a:t>
            </a:r>
            <a:r>
              <a:rPr lang="en-US" sz="2000" b="1" dirty="0" smtClean="0">
                <a:solidFill>
                  <a:srgbClr val="92D050"/>
                </a:solidFill>
              </a:rPr>
              <a:t>region </a:t>
            </a:r>
            <a:endParaRPr lang="en-US" sz="2000" b="1" dirty="0">
              <a:solidFill>
                <a:srgbClr val="92D050"/>
              </a:solidFill>
            </a:endParaRPr>
          </a:p>
        </p:txBody>
      </p:sp>
    </p:spTree>
    <p:extLst>
      <p:ext uri="{BB962C8B-B14F-4D97-AF65-F5344CB8AC3E}">
        <p14:creationId xmlns:p14="http://schemas.microsoft.com/office/powerpoint/2010/main" val="69748635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2413337"/>
            <a:ext cx="8610600" cy="1396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dirty="0" smtClean="0"/>
              <a:t>Trade In</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199931" y="1371600"/>
            <a:ext cx="8769413" cy="3693319"/>
          </a:xfrm>
          <a:prstGeom prst="rect">
            <a:avLst/>
          </a:prstGeom>
        </p:spPr>
        <p:txBody>
          <a:bodyPr wrap="square">
            <a:spAutoFit/>
          </a:bodyPr>
          <a:lstStyle/>
          <a:p>
            <a:r>
              <a:rPr lang="en-US" b="1" dirty="0"/>
              <a:t> </a:t>
            </a:r>
            <a:endParaRPr lang="en-US" dirty="0"/>
          </a:p>
          <a:p>
            <a:r>
              <a:rPr lang="en-US" sz="2400" dirty="0"/>
              <a:t>When one asset is traded in for another, the acquisition cost of the new asset will be calculated </a:t>
            </a:r>
            <a:r>
              <a:rPr lang="en-US" sz="2400" dirty="0" smtClean="0"/>
              <a:t>as:</a:t>
            </a:r>
          </a:p>
          <a:p>
            <a:endPar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rPr>
              <a:t>the cost of the new asset </a:t>
            </a: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rPr>
              <a:t>the net book value of the old asset </a:t>
            </a: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rPr>
              <a:t>the trade </a:t>
            </a: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allowance</a:t>
            </a:r>
          </a:p>
          <a:p>
            <a:endParaRPr lang="en-US" sz="2400" dirty="0"/>
          </a:p>
          <a:p>
            <a:endParaRPr lang="en-US" sz="2400" dirty="0" smtClean="0"/>
          </a:p>
          <a:p>
            <a:r>
              <a:rPr lang="en-US" sz="2400" dirty="0" smtClean="0"/>
              <a:t>The </a:t>
            </a:r>
            <a:r>
              <a:rPr lang="en-US" sz="2400" dirty="0"/>
              <a:t>total cannot exceed the purchase value before trade-in allowance of the new asset.</a:t>
            </a:r>
          </a:p>
        </p:txBody>
      </p:sp>
    </p:spTree>
    <p:extLst>
      <p:ext uri="{BB962C8B-B14F-4D97-AF65-F5344CB8AC3E}">
        <p14:creationId xmlns:p14="http://schemas.microsoft.com/office/powerpoint/2010/main" val="20208790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3429000" y="228600"/>
            <a:ext cx="5540344" cy="954107"/>
          </a:xfrm>
          <a:prstGeom prst="rect">
            <a:avLst/>
          </a:prstGeom>
          <a:noFill/>
        </p:spPr>
        <p:txBody>
          <a:bodyPr wrap="square" rtlCol="0">
            <a:spAutoFit/>
          </a:bodyPr>
          <a:lstStyle/>
          <a:p>
            <a:r>
              <a:rPr lang="en-US" sz="2800" b="1" dirty="0"/>
              <a:t>Disposition of Property and Records in lieu of Base Closure</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609600" y="1371600"/>
            <a:ext cx="8153400" cy="4708981"/>
          </a:xfrm>
          <a:prstGeom prst="rect">
            <a:avLst/>
          </a:prstGeom>
        </p:spPr>
        <p:txBody>
          <a:bodyPr wrap="square">
            <a:spAutoFit/>
          </a:bodyPr>
          <a:lstStyle/>
          <a:p>
            <a:r>
              <a:rPr lang="en-US" sz="2000" dirty="0" smtClean="0"/>
              <a:t>Upon </a:t>
            </a:r>
            <a:r>
              <a:rPr lang="en-US" sz="2000" dirty="0"/>
              <a:t>the disestablishment of an activity the property and records thereof will be disposed of in the following manner unless otherwise prescribed by the program manager:</a:t>
            </a:r>
          </a:p>
          <a:p>
            <a:r>
              <a:rPr lang="en-US" sz="2000" dirty="0"/>
              <a:t> </a:t>
            </a:r>
          </a:p>
          <a:p>
            <a:pPr marL="457200" indent="-457200">
              <a:buFont typeface="+mj-lt"/>
              <a:buAutoNum type="arabicPeriod"/>
            </a:pPr>
            <a:r>
              <a:rPr lang="en-US" sz="2000" dirty="0" smtClean="0"/>
              <a:t>Merchandise </a:t>
            </a:r>
            <a:r>
              <a:rPr lang="en-US" sz="2000" dirty="0"/>
              <a:t>may be sold to other activities or returned to vendors </a:t>
            </a:r>
            <a:r>
              <a:rPr lang="en-US" sz="2000" dirty="0" smtClean="0"/>
              <a:t>for credit</a:t>
            </a:r>
            <a:r>
              <a:rPr lang="en-US" sz="2000" dirty="0"/>
              <a:t>, if possible</a:t>
            </a:r>
            <a:r>
              <a:rPr lang="en-US" sz="2000" dirty="0" smtClean="0"/>
              <a:t>.</a:t>
            </a:r>
          </a:p>
          <a:p>
            <a:pPr marL="457200" indent="-457200">
              <a:buFont typeface="+mj-lt"/>
              <a:buAutoNum type="arabicPeriod"/>
            </a:pPr>
            <a:endParaRPr lang="en-US" sz="2000" dirty="0"/>
          </a:p>
          <a:p>
            <a:pPr marL="457200" indent="-457200">
              <a:buFont typeface="+mj-lt"/>
              <a:buAutoNum type="arabicPeriod"/>
            </a:pPr>
            <a:r>
              <a:rPr lang="en-US" sz="2000" dirty="0" smtClean="0"/>
              <a:t>Transfer </a:t>
            </a:r>
            <a:r>
              <a:rPr lang="en-US" sz="2000" dirty="0"/>
              <a:t>merchandise and property to other activities as prescribed by the FFR manager. Receiving activities will be responsible for payment of all expenses incident to packing, crating, and movements of merchandise of property</a:t>
            </a:r>
            <a:r>
              <a:rPr lang="en-US" sz="2000" dirty="0" smtClean="0"/>
              <a:t>.</a:t>
            </a:r>
          </a:p>
          <a:p>
            <a:pPr marL="457200" indent="-457200">
              <a:buFont typeface="+mj-lt"/>
              <a:buAutoNum type="arabicPeriod"/>
            </a:pPr>
            <a:endParaRPr lang="en-US" sz="2000" dirty="0"/>
          </a:p>
          <a:p>
            <a:pPr marL="457200" indent="-457200">
              <a:buFont typeface="+mj-lt"/>
              <a:buAutoNum type="arabicPeriod"/>
            </a:pPr>
            <a:r>
              <a:rPr lang="en-US" sz="2000" dirty="0" smtClean="0"/>
              <a:t>All </a:t>
            </a:r>
            <a:r>
              <a:rPr lang="en-US" sz="2000" dirty="0"/>
              <a:t>records and related correspondence remaining after the terminal audit will be forwarded to the appropriate Navy Region Accounting Office for subsequent forwarding to the nearest Federal Records Center.</a:t>
            </a:r>
          </a:p>
        </p:txBody>
      </p:sp>
    </p:spTree>
    <p:extLst>
      <p:ext uri="{BB962C8B-B14F-4D97-AF65-F5344CB8AC3E}">
        <p14:creationId xmlns:p14="http://schemas.microsoft.com/office/powerpoint/2010/main" val="167342846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3429000" y="170646"/>
            <a:ext cx="5540344" cy="523220"/>
          </a:xfrm>
          <a:prstGeom prst="rect">
            <a:avLst/>
          </a:prstGeom>
          <a:noFill/>
        </p:spPr>
        <p:txBody>
          <a:bodyPr wrap="square" rtlCol="0">
            <a:spAutoFit/>
          </a:bodyPr>
          <a:lstStyle/>
          <a:p>
            <a:r>
              <a:rPr lang="en-US" sz="2800" b="1" dirty="0"/>
              <a:t>Final Disposition of Residual Assets </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516802" y="1219200"/>
            <a:ext cx="8153400" cy="5232202"/>
          </a:xfrm>
          <a:prstGeom prst="rect">
            <a:avLst/>
          </a:prstGeom>
        </p:spPr>
        <p:txBody>
          <a:bodyPr wrap="square">
            <a:spAutoFit/>
          </a:bodyPr>
          <a:lstStyle/>
          <a:p>
            <a:r>
              <a:rPr lang="en-US" b="1" dirty="0"/>
              <a:t> </a:t>
            </a:r>
            <a:endParaRPr lang="en-US" dirty="0"/>
          </a:p>
          <a:p>
            <a:r>
              <a:rPr lang="en-US" sz="2000" dirty="0"/>
              <a:t>Upon final dissolution, all residual assets which remain after the transfer of monies cited above, including proceeds from sale of property and merchandise will be forwarded as directed by the applicable program manager</a:t>
            </a:r>
            <a:r>
              <a:rPr lang="en-US" sz="2000" dirty="0" smtClean="0"/>
              <a:t>.</a:t>
            </a:r>
          </a:p>
          <a:p>
            <a:endParaRPr lang="en-US" sz="2000" dirty="0"/>
          </a:p>
          <a:p>
            <a:r>
              <a:rPr lang="en-US" sz="2000" dirty="0" smtClean="0"/>
              <a:t>Residual </a:t>
            </a:r>
            <a:r>
              <a:rPr lang="en-US" sz="2000" dirty="0"/>
              <a:t>assets will be accompanied by a certified copy of the terminal audit of funds and, if appropriate, by notation of corrective actions taken hereon</a:t>
            </a:r>
            <a:r>
              <a:rPr lang="en-US" sz="2000" dirty="0" smtClean="0"/>
              <a:t>.</a:t>
            </a:r>
          </a:p>
          <a:p>
            <a:endParaRPr lang="en-US" sz="2000" dirty="0"/>
          </a:p>
          <a:p>
            <a:r>
              <a:rPr lang="en-US" sz="2000" dirty="0" smtClean="0"/>
              <a:t>Fixed </a:t>
            </a:r>
            <a:r>
              <a:rPr lang="en-US" sz="2000" dirty="0"/>
              <a:t>asset disposal entries are normally based on the book values existing at the close of the last month of business NAFs existence as a fiscal entity, </a:t>
            </a:r>
            <a:r>
              <a:rPr lang="en-US" sz="2000" dirty="0" smtClean="0"/>
              <a:t>i.e., </a:t>
            </a:r>
          </a:p>
          <a:p>
            <a:endParaRPr lang="en-US" sz="2000" i="1" dirty="0"/>
          </a:p>
          <a:p>
            <a:pPr algn="ctr"/>
            <a:r>
              <a:rPr lang="en-US" sz="2400" i="1" dirty="0" smtClean="0"/>
              <a:t>a </a:t>
            </a:r>
            <a:r>
              <a:rPr lang="en-US" sz="2400" i="1" dirty="0"/>
              <a:t>fixed asset is not depreciated over the final accounting periods required for liquidation and closing if normal business operations have ceased and the fixed asset is no longer being used or providing </a:t>
            </a:r>
            <a:r>
              <a:rPr lang="en-US" sz="2400" i="1" dirty="0" smtClean="0"/>
              <a:t>service</a:t>
            </a:r>
            <a:endParaRPr lang="en-US" sz="2400" i="1" dirty="0"/>
          </a:p>
        </p:txBody>
      </p:sp>
    </p:spTree>
    <p:extLst>
      <p:ext uri="{BB962C8B-B14F-4D97-AF65-F5344CB8AC3E}">
        <p14:creationId xmlns:p14="http://schemas.microsoft.com/office/powerpoint/2010/main" val="289228628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b="1" dirty="0"/>
              <a:t>Retirement of an Asset</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52057" y="147310"/>
            <a:ext cx="838200" cy="685800"/>
          </a:xfrm>
          <a:prstGeom prst="rect">
            <a:avLst/>
          </a:prstGeom>
          <a:noFill/>
        </p:spPr>
      </p:pic>
      <p:sp>
        <p:nvSpPr>
          <p:cNvPr id="4" name="Rectangle 3"/>
          <p:cNvSpPr/>
          <p:nvPr/>
        </p:nvSpPr>
        <p:spPr>
          <a:xfrm>
            <a:off x="712960" y="381000"/>
            <a:ext cx="8077200" cy="5632311"/>
          </a:xfrm>
          <a:prstGeom prst="rect">
            <a:avLst/>
          </a:prstGeom>
        </p:spPr>
        <p:txBody>
          <a:bodyPr wrap="square">
            <a:spAutoFit/>
          </a:bodyPr>
          <a:lstStyle/>
          <a:p>
            <a:r>
              <a:rPr lang="en-US" b="1" dirty="0"/>
              <a:t> </a:t>
            </a:r>
            <a:endParaRPr lang="en-US" dirty="0"/>
          </a:p>
          <a:p>
            <a:r>
              <a:rPr lang="en-US" dirty="0"/>
              <a:t>When a request to dispose of an asset is received, assets that are in usable condition must be screened to determine if they can be used by another area.  If the asset cannot be used by another area, the asset will be retired/disposed as follows:</a:t>
            </a:r>
          </a:p>
          <a:p>
            <a:r>
              <a:rPr lang="en-US" dirty="0"/>
              <a:t> </a:t>
            </a:r>
          </a:p>
          <a:p>
            <a:r>
              <a:rPr lang="en-US" dirty="0"/>
              <a:t>	•	Trade-ins</a:t>
            </a:r>
          </a:p>
          <a:p>
            <a:r>
              <a:rPr lang="en-US" dirty="0"/>
              <a:t>	•	</a:t>
            </a:r>
            <a:r>
              <a:rPr lang="en-US" dirty="0" smtClean="0"/>
              <a:t>Sale (Garage Sale or Sealed Bid)</a:t>
            </a:r>
            <a:endParaRPr lang="en-US" dirty="0"/>
          </a:p>
          <a:p>
            <a:r>
              <a:rPr lang="en-US" dirty="0"/>
              <a:t>	•	Donations</a:t>
            </a:r>
          </a:p>
          <a:p>
            <a:r>
              <a:rPr lang="en-US" dirty="0"/>
              <a:t>	•	Scrap</a:t>
            </a:r>
          </a:p>
          <a:p>
            <a:r>
              <a:rPr lang="en-US" dirty="0"/>
              <a:t>	•	</a:t>
            </a:r>
            <a:r>
              <a:rPr lang="en-US" dirty="0" smtClean="0"/>
              <a:t>Lost/stolen</a:t>
            </a:r>
          </a:p>
          <a:p>
            <a:endParaRPr lang="en-US" dirty="0" smtClean="0"/>
          </a:p>
          <a:p>
            <a:pPr algn="ctr"/>
            <a:r>
              <a:rPr lang="en-US" b="1" dirty="0" smtClean="0"/>
              <a:t>**Follow the rules in CNICINST 1710.3**</a:t>
            </a:r>
            <a:endParaRPr lang="en-US" b="1" dirty="0"/>
          </a:p>
          <a:p>
            <a:r>
              <a:rPr lang="en-US" dirty="0"/>
              <a:t> </a:t>
            </a:r>
          </a:p>
          <a:p>
            <a:r>
              <a:rPr lang="en-US" dirty="0"/>
              <a:t>Once an item has been retired, the information about the retirement will be captured, including the type, date and related proceeds or trade-in value if applicable.</a:t>
            </a:r>
          </a:p>
          <a:p>
            <a:r>
              <a:rPr lang="en-US" dirty="0"/>
              <a:t> </a:t>
            </a:r>
          </a:p>
          <a:p>
            <a:r>
              <a:rPr lang="en-US" dirty="0"/>
              <a:t>Both groups of assets or portions of single assets may need to be disposed.  The system has the capability of performing partial and mass disposition of assets.  Disposed assets can be returned to service.</a:t>
            </a:r>
          </a:p>
        </p:txBody>
      </p:sp>
      <p:sp>
        <p:nvSpPr>
          <p:cNvPr id="5" name="Rectangle 4"/>
          <p:cNvSpPr/>
          <p:nvPr/>
        </p:nvSpPr>
        <p:spPr>
          <a:xfrm>
            <a:off x="152400" y="5938825"/>
            <a:ext cx="8816944" cy="646331"/>
          </a:xfrm>
          <a:prstGeom prst="rect">
            <a:avLst/>
          </a:prstGeom>
        </p:spPr>
        <p:txBody>
          <a:bodyPr wrap="square">
            <a:spAutoFit/>
          </a:bodyPr>
          <a:lstStyle/>
          <a:p>
            <a:pPr algn="ctr"/>
            <a:r>
              <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 Certificate of Disposition (NAVCOMPTFORM 2212) </a:t>
            </a:r>
            <a:r>
              <a:rPr lang="en-US" b="1" u="sng"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must be </a:t>
            </a:r>
            <a:r>
              <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approved by the CO or his designated representative before a fixed asset may be removed from the fixed asset listing</a:t>
            </a:r>
          </a:p>
        </p:txBody>
      </p:sp>
    </p:spTree>
    <p:extLst>
      <p:ext uri="{BB962C8B-B14F-4D97-AF65-F5344CB8AC3E}">
        <p14:creationId xmlns:p14="http://schemas.microsoft.com/office/powerpoint/2010/main" val="24455580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4572000" y="212756"/>
            <a:ext cx="4397344" cy="523220"/>
          </a:xfrm>
          <a:prstGeom prst="rect">
            <a:avLst/>
          </a:prstGeom>
          <a:noFill/>
        </p:spPr>
        <p:txBody>
          <a:bodyPr wrap="square" rtlCol="0">
            <a:spAutoFit/>
          </a:bodyPr>
          <a:lstStyle/>
          <a:p>
            <a:r>
              <a:rPr lang="en-US" sz="2800" b="1" dirty="0"/>
              <a:t>Unserviceable Property</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381000" y="1001917"/>
            <a:ext cx="8588344" cy="5878532"/>
          </a:xfrm>
          <a:prstGeom prst="rect">
            <a:avLst/>
          </a:prstGeom>
        </p:spPr>
        <p:txBody>
          <a:bodyPr wrap="square">
            <a:spAutoFit/>
          </a:bodyPr>
          <a:lstStyle/>
          <a:p>
            <a:r>
              <a:rPr lang="en-US" b="1" dirty="0"/>
              <a:t> </a:t>
            </a:r>
            <a:endParaRPr lang="en-US" dirty="0"/>
          </a:p>
          <a:p>
            <a:r>
              <a:rPr lang="en-US" sz="2000" dirty="0"/>
              <a:t>Property procured with non-appropriated funds, which has become unserviceable or excess to the needs of the activity will be disposed of as follows:</a:t>
            </a:r>
          </a:p>
          <a:p>
            <a:r>
              <a:rPr lang="en-US" sz="2000" dirty="0"/>
              <a:t> </a:t>
            </a:r>
          </a:p>
          <a:p>
            <a:pPr marL="457200" indent="-457200">
              <a:buAutoNum type="alphaLcParenBoth"/>
            </a:pPr>
            <a:r>
              <a:rPr lang="en-US" sz="2000" dirty="0" smtClean="0"/>
              <a:t>Used </a:t>
            </a:r>
            <a:r>
              <a:rPr lang="en-US" sz="2000" dirty="0"/>
              <a:t>as a trade-in on a similar </a:t>
            </a:r>
            <a:r>
              <a:rPr lang="en-US" sz="2000" dirty="0" smtClean="0"/>
              <a:t>item</a:t>
            </a:r>
          </a:p>
          <a:p>
            <a:endParaRPr lang="en-US" sz="2000" dirty="0"/>
          </a:p>
          <a:p>
            <a:r>
              <a:rPr lang="en-US" sz="2000" dirty="0"/>
              <a:t>(b) Sold to or transferred to another FFR </a:t>
            </a:r>
            <a:r>
              <a:rPr lang="en-US" sz="2000" dirty="0" smtClean="0"/>
              <a:t>activity</a:t>
            </a:r>
          </a:p>
          <a:p>
            <a:endParaRPr lang="en-US" sz="2000" dirty="0"/>
          </a:p>
          <a:p>
            <a:r>
              <a:rPr lang="en-US" sz="2000" dirty="0"/>
              <a:t>(c) If not desired by another FFR activity within reasonable shipping distance or if it is deemed unfit for redistribution by the FFR Manager, it will be disposed of in accordance with current Navy and base disposal regulations. </a:t>
            </a:r>
            <a:endParaRPr lang="en-US" sz="2000" dirty="0" smtClean="0"/>
          </a:p>
          <a:p>
            <a:endParaRPr lang="en-US" sz="2000" dirty="0"/>
          </a:p>
          <a:p>
            <a:r>
              <a:rPr lang="en-US" sz="2000" dirty="0" smtClean="0"/>
              <a:t>In </a:t>
            </a:r>
            <a:r>
              <a:rPr lang="en-US" sz="2000" dirty="0"/>
              <a:t>order to ensure that the NAF receives fair compensation for disposal items the following methods of selling the assets are </a:t>
            </a:r>
            <a:r>
              <a:rPr lang="en-US" sz="2000" dirty="0" smtClean="0"/>
              <a:t>authorized</a:t>
            </a:r>
          </a:p>
          <a:p>
            <a:endParaRPr lang="en-US" sz="2000" dirty="0"/>
          </a:p>
          <a:p>
            <a:pPr marL="342900" indent="-342900">
              <a:buFont typeface="Wingdings" panose="05000000000000000000" pitchFamily="2" charset="2"/>
              <a:buChar char="§"/>
            </a:pPr>
            <a:r>
              <a:rPr lang="en-US" sz="2000" dirty="0" smtClean="0"/>
              <a:t>Garage sale</a:t>
            </a:r>
          </a:p>
          <a:p>
            <a:pPr marL="342900" indent="-342900">
              <a:buFont typeface="Wingdings" panose="05000000000000000000" pitchFamily="2" charset="2"/>
              <a:buChar char="§"/>
            </a:pPr>
            <a:r>
              <a:rPr lang="en-US" sz="2000" dirty="0" smtClean="0"/>
              <a:t>Auction </a:t>
            </a:r>
          </a:p>
          <a:p>
            <a:pPr marL="342900" indent="-342900">
              <a:buFont typeface="Wingdings" panose="05000000000000000000" pitchFamily="2" charset="2"/>
              <a:buChar char="§"/>
            </a:pPr>
            <a:r>
              <a:rPr lang="en-US" sz="2000" dirty="0" smtClean="0"/>
              <a:t>Sealed bid </a:t>
            </a:r>
            <a:endParaRPr lang="en-US" sz="2000" dirty="0"/>
          </a:p>
          <a:p>
            <a:r>
              <a:rPr lang="en-US" b="1" dirty="0"/>
              <a:t> </a:t>
            </a:r>
            <a:endParaRPr lang="en-US" dirty="0"/>
          </a:p>
        </p:txBody>
      </p:sp>
    </p:spTree>
    <p:extLst>
      <p:ext uri="{BB962C8B-B14F-4D97-AF65-F5344CB8AC3E}">
        <p14:creationId xmlns:p14="http://schemas.microsoft.com/office/powerpoint/2010/main" val="26737503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200" b="1" u="sng" dirty="0" smtClean="0"/>
              <a:t/>
            </a:r>
            <a:br>
              <a:rPr lang="en-US" sz="3200" b="1" u="sng" dirty="0" smtClean="0"/>
            </a:br>
            <a:r>
              <a:rPr lang="en-US" sz="3200" b="1" u="sng" dirty="0"/>
              <a:t/>
            </a:r>
            <a:br>
              <a:rPr lang="en-US" sz="3200" b="1" u="sng" dirty="0"/>
            </a:br>
            <a:r>
              <a:rPr lang="en-US" sz="3200" b="1" u="sng" dirty="0" smtClean="0"/>
              <a:t/>
            </a:r>
            <a:br>
              <a:rPr lang="en-US" sz="3200" b="1" u="sng" dirty="0" smtClean="0"/>
            </a:br>
            <a:r>
              <a:rPr lang="en-US" sz="3200" b="1" dirty="0" smtClean="0"/>
              <a:t>Recyclable </a:t>
            </a:r>
            <a:r>
              <a:rPr lang="en-US" sz="3200" b="1" dirty="0"/>
              <a:t>Material </a:t>
            </a:r>
            <a:r>
              <a:rPr lang="en-US" sz="3200" dirty="0"/>
              <a:t/>
            </a:r>
            <a:br>
              <a:rPr lang="en-US" sz="3200" dirty="0"/>
            </a:br>
            <a:r>
              <a:rPr lang="en-US" sz="3600" b="1" dirty="0" smtClean="0"/>
              <a:t>  </a:t>
            </a:r>
            <a:r>
              <a:rPr lang="en-US" sz="3600" dirty="0"/>
              <a:t/>
            </a:r>
            <a:br>
              <a:rPr lang="en-US" sz="3600" dirty="0"/>
            </a:br>
            <a:r>
              <a:rPr lang="en-US" dirty="0"/>
              <a:t/>
            </a:r>
            <a:br>
              <a:rPr lang="en-US" dirty="0"/>
            </a:br>
            <a:endParaRPr lang="en-US"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381000" y="1066800"/>
            <a:ext cx="8229600" cy="5262979"/>
          </a:xfrm>
          <a:prstGeom prst="rect">
            <a:avLst/>
          </a:prstGeom>
        </p:spPr>
        <p:txBody>
          <a:bodyPr wrap="square">
            <a:spAutoFit/>
          </a:bodyPr>
          <a:lstStyle/>
          <a:p>
            <a:r>
              <a:rPr lang="en-US" dirty="0"/>
              <a:t> </a:t>
            </a:r>
          </a:p>
          <a:p>
            <a:r>
              <a:rPr lang="en-US" sz="2000" dirty="0"/>
              <a:t>FFR activities are authorized to use the installation FFR contracting service to sell non-appropriated recyclable scrap such as aluminum cans, bottles and newspapers directly to local recycling firms or continue to use the Defense Reutilization Marketing Office (DRMO</a:t>
            </a:r>
            <a:r>
              <a:rPr lang="en-US" sz="2000" dirty="0" smtClean="0"/>
              <a:t>).</a:t>
            </a:r>
          </a:p>
          <a:p>
            <a:endParaRPr lang="en-US" sz="2000" dirty="0"/>
          </a:p>
          <a:p>
            <a:r>
              <a:rPr lang="en-US" sz="2000" dirty="0" smtClean="0"/>
              <a:t>However</a:t>
            </a:r>
            <a:r>
              <a:rPr lang="en-US" sz="2000" dirty="0"/>
              <a:t>, prior to selling locally, get assurance from the servicing DRMO that no long-term collection or surplus sales contracts are in effect for the installation for the specific types of </a:t>
            </a:r>
            <a:r>
              <a:rPr lang="en-US" sz="2000" dirty="0" smtClean="0"/>
              <a:t>recyclables</a:t>
            </a:r>
          </a:p>
          <a:p>
            <a:endParaRPr lang="en-US" sz="2000" dirty="0"/>
          </a:p>
          <a:p>
            <a:r>
              <a:rPr lang="en-US" sz="2000" dirty="0" smtClean="0"/>
              <a:t>If </a:t>
            </a:r>
            <a:r>
              <a:rPr lang="en-US" sz="2000" dirty="0"/>
              <a:t>a DRMO contract exists for this type of property, the contract takes precedence until expiration unless exception is granted by the servicing </a:t>
            </a:r>
            <a:r>
              <a:rPr lang="en-US" sz="2000" dirty="0" smtClean="0"/>
              <a:t>DRMO</a:t>
            </a:r>
          </a:p>
          <a:p>
            <a:endParaRPr lang="en-US" sz="2000" dirty="0"/>
          </a:p>
          <a:p>
            <a:r>
              <a:rPr lang="en-US" sz="2000" dirty="0" smtClean="0"/>
              <a:t> </a:t>
            </a:r>
            <a:r>
              <a:rPr lang="en-US" sz="2000" dirty="0"/>
              <a:t>All appropriated recyclable materials shall continue to be processed through the DRMO.</a:t>
            </a:r>
          </a:p>
          <a:p>
            <a:r>
              <a:rPr lang="en-US" b="1" dirty="0"/>
              <a:t> </a:t>
            </a:r>
            <a:endParaRPr lang="en-US" dirty="0"/>
          </a:p>
        </p:txBody>
      </p:sp>
    </p:spTree>
    <p:extLst>
      <p:ext uri="{BB962C8B-B14F-4D97-AF65-F5344CB8AC3E}">
        <p14:creationId xmlns:p14="http://schemas.microsoft.com/office/powerpoint/2010/main" val="392250616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b="1" dirty="0"/>
              <a:t>Inventory Frequency</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381000" y="993661"/>
            <a:ext cx="8588344" cy="532453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2000" dirty="0" smtClean="0"/>
              <a:t>Inventory </a:t>
            </a:r>
            <a:r>
              <a:rPr lang="en-US" sz="2000" dirty="0"/>
              <a:t>frequency will be prescribed by appropriate program </a:t>
            </a:r>
            <a:r>
              <a:rPr lang="en-US" sz="2000" dirty="0" smtClean="0"/>
              <a:t>managers</a:t>
            </a:r>
          </a:p>
          <a:p>
            <a:endParaRPr lang="en-US" sz="2000" dirty="0"/>
          </a:p>
          <a:p>
            <a:r>
              <a:rPr lang="en-US" sz="2000" dirty="0" smtClean="0"/>
              <a:t>As </a:t>
            </a:r>
            <a:r>
              <a:rPr lang="en-US" sz="2000" dirty="0"/>
              <a:t>a </a:t>
            </a:r>
            <a:r>
              <a:rPr lang="en-US" sz="2000" u="sng" dirty="0"/>
              <a:t>minimum</a:t>
            </a:r>
            <a:r>
              <a:rPr lang="en-US" sz="2000" dirty="0"/>
              <a:t> requirement, non-resale merchandise, consumable supplies, fixed assets, and property on loan require an annual physical </a:t>
            </a:r>
            <a:r>
              <a:rPr lang="en-US" sz="2000" dirty="0" smtClean="0"/>
              <a:t>inventory</a:t>
            </a:r>
          </a:p>
          <a:p>
            <a:endParaRPr lang="en-US" sz="2000" dirty="0"/>
          </a:p>
          <a:p>
            <a:r>
              <a:rPr lang="en-US" sz="2000" dirty="0" smtClean="0"/>
              <a:t>Cash</a:t>
            </a:r>
            <a:r>
              <a:rPr lang="en-US" sz="2000" dirty="0"/>
              <a:t>, prepaid supplies and resale merchandise requires an inventory at the close of each accounting </a:t>
            </a:r>
            <a:r>
              <a:rPr lang="en-US" sz="2000" dirty="0" smtClean="0"/>
              <a:t>period.  (don’t forget the surprise cash counts!)</a:t>
            </a:r>
          </a:p>
          <a:p>
            <a:endParaRPr lang="en-US" sz="2000" dirty="0"/>
          </a:p>
          <a:p>
            <a:r>
              <a:rPr lang="en-US" sz="2000" dirty="0" smtClean="0"/>
              <a:t>The </a:t>
            </a:r>
            <a:r>
              <a:rPr lang="en-US" sz="2000" dirty="0"/>
              <a:t>results of the inventory will be </a:t>
            </a:r>
            <a:r>
              <a:rPr lang="en-US" sz="2000" b="1" dirty="0"/>
              <a:t>reconciled</a:t>
            </a:r>
            <a:r>
              <a:rPr lang="en-US" sz="2000" dirty="0"/>
              <a:t> with property records and the general ledger controlling </a:t>
            </a:r>
            <a:r>
              <a:rPr lang="en-US" sz="2000" dirty="0" smtClean="0"/>
              <a:t>accounts</a:t>
            </a:r>
          </a:p>
          <a:p>
            <a:endParaRPr lang="en-US" sz="2000" dirty="0"/>
          </a:p>
          <a:p>
            <a:r>
              <a:rPr lang="en-US" sz="2000" dirty="0" smtClean="0"/>
              <a:t>Upon </a:t>
            </a:r>
            <a:r>
              <a:rPr lang="en-US" sz="2000" dirty="0"/>
              <a:t>the relief of the responsible person, as determined by the program manager, inventories as set forth above will be accomplished</a:t>
            </a:r>
            <a:r>
              <a:rPr lang="en-US" sz="2000" dirty="0" smtClean="0"/>
              <a:t>.</a:t>
            </a:r>
          </a:p>
          <a:p>
            <a:endParaRPr lang="en-US" sz="2000" dirty="0"/>
          </a:p>
          <a:p>
            <a:r>
              <a:rPr lang="en-US" sz="2000" dirty="0" smtClean="0"/>
              <a:t>Annually, resale inventories, prepaid inventories, consumable supplies &amp; fixed asset inventories must be verified by a dis-interested party.  (3</a:t>
            </a:r>
            <a:r>
              <a:rPr lang="en-US" sz="2000" baseline="30000" dirty="0" smtClean="0"/>
              <a:t>rd</a:t>
            </a:r>
            <a:r>
              <a:rPr lang="en-US" sz="2000" dirty="0" smtClean="0"/>
              <a:t> party verification; look for this requirement in the next update to the CNICINST 7000.3)</a:t>
            </a:r>
            <a:endParaRPr lang="en-US" sz="2000" dirty="0"/>
          </a:p>
        </p:txBody>
      </p:sp>
    </p:spTree>
    <p:extLst>
      <p:ext uri="{BB962C8B-B14F-4D97-AF65-F5344CB8AC3E}">
        <p14:creationId xmlns:p14="http://schemas.microsoft.com/office/powerpoint/2010/main" val="2572091915"/>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4572000" y="228600"/>
            <a:ext cx="4397344" cy="523220"/>
          </a:xfrm>
          <a:prstGeom prst="rect">
            <a:avLst/>
          </a:prstGeom>
          <a:noFill/>
        </p:spPr>
        <p:txBody>
          <a:bodyPr wrap="square" rtlCol="0">
            <a:spAutoFit/>
          </a:bodyPr>
          <a:lstStyle/>
          <a:p>
            <a:r>
              <a:rPr lang="en-US" sz="2800" b="1" dirty="0"/>
              <a:t>Most Common Findings </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685800" y="1524000"/>
            <a:ext cx="7924800" cy="375487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342900" lvl="0" indent="-342900">
              <a:buFont typeface="Arial" panose="020B0604020202020204" pitchFamily="34" charset="0"/>
              <a:buChar char="•"/>
            </a:pPr>
            <a:r>
              <a:rPr lang="en-US" sz="2000" dirty="0" smtClean="0"/>
              <a:t>Assets </a:t>
            </a:r>
            <a:r>
              <a:rPr lang="en-US" sz="2000" dirty="0"/>
              <a:t>are not recorded in SAP</a:t>
            </a:r>
          </a:p>
          <a:p>
            <a:pPr marL="342900" lvl="0" indent="-342900">
              <a:buFont typeface="Arial" panose="020B0604020202020204" pitchFamily="34" charset="0"/>
              <a:buChar char="•"/>
            </a:pPr>
            <a:r>
              <a:rPr lang="en-US" sz="2000" dirty="0"/>
              <a:t>Assets are not tagged with fixed asset numbers as required</a:t>
            </a:r>
          </a:p>
          <a:p>
            <a:pPr marL="342900" lvl="0" indent="-342900">
              <a:buFont typeface="Arial" panose="020B0604020202020204" pitchFamily="34" charset="0"/>
              <a:buChar char="•"/>
            </a:pPr>
            <a:r>
              <a:rPr lang="en-US" sz="2000" dirty="0"/>
              <a:t>Completed projects are not capitalized</a:t>
            </a:r>
          </a:p>
          <a:p>
            <a:pPr marL="342900" lvl="0" indent="-342900">
              <a:buFont typeface="Arial" panose="020B0604020202020204" pitchFamily="34" charset="0"/>
              <a:buChar char="•"/>
            </a:pPr>
            <a:r>
              <a:rPr lang="en-US" sz="2000" dirty="0"/>
              <a:t>Assets have installation property tags but </a:t>
            </a:r>
            <a:r>
              <a:rPr lang="en-US" sz="2000" dirty="0" smtClean="0"/>
              <a:t>do not </a:t>
            </a:r>
            <a:r>
              <a:rPr lang="en-US" sz="2000" dirty="0"/>
              <a:t>correlate to any numbers in SAP</a:t>
            </a:r>
          </a:p>
          <a:p>
            <a:pPr marL="342900" lvl="0" indent="-342900">
              <a:buFont typeface="Arial" panose="020B0604020202020204" pitchFamily="34" charset="0"/>
              <a:buChar char="•"/>
            </a:pPr>
            <a:r>
              <a:rPr lang="en-US" sz="2000" dirty="0"/>
              <a:t>Certificate of Dispositions are not prepared or approved by the CO or </a:t>
            </a:r>
            <a:r>
              <a:rPr lang="en-US" sz="2000" dirty="0" smtClean="0"/>
              <a:t>his/her </a:t>
            </a:r>
            <a:r>
              <a:rPr lang="en-US" sz="2000" dirty="0"/>
              <a:t>designee</a:t>
            </a:r>
          </a:p>
          <a:p>
            <a:pPr marL="342900" lvl="0" indent="-342900">
              <a:buFont typeface="Arial" panose="020B0604020202020204" pitchFamily="34" charset="0"/>
              <a:buChar char="•"/>
            </a:pPr>
            <a:r>
              <a:rPr lang="en-US" sz="2000" dirty="0"/>
              <a:t>Fixed assets that have been disposed have not been removed from the SAP asset listing</a:t>
            </a:r>
          </a:p>
          <a:p>
            <a:pPr marL="342900" lvl="0" indent="-342900">
              <a:buFont typeface="Arial" panose="020B0604020202020204" pitchFamily="34" charset="0"/>
              <a:buChar char="•"/>
            </a:pPr>
            <a:r>
              <a:rPr lang="en-US" sz="2000" dirty="0"/>
              <a:t>No disinterested party inventory verification - (The Regional Internal Review Officers can be utilized as a disinterested party when available)</a:t>
            </a:r>
          </a:p>
          <a:p>
            <a:r>
              <a:rPr lang="en-US" dirty="0"/>
              <a:t> </a:t>
            </a:r>
          </a:p>
        </p:txBody>
      </p:sp>
    </p:spTree>
    <p:extLst>
      <p:ext uri="{BB962C8B-B14F-4D97-AF65-F5344CB8AC3E}">
        <p14:creationId xmlns:p14="http://schemas.microsoft.com/office/powerpoint/2010/main" val="312010363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Topics that will be filling your Tool Box Monthly</a:t>
            </a:r>
            <a:endParaRPr lang="en-US" dirty="0"/>
          </a:p>
        </p:txBody>
      </p:sp>
      <p:sp>
        <p:nvSpPr>
          <p:cNvPr id="5" name="Content Placeholder 4"/>
          <p:cNvSpPr>
            <a:spLocks noGrp="1"/>
          </p:cNvSpPr>
          <p:nvPr>
            <p:ph idx="1"/>
          </p:nvPr>
        </p:nvSpPr>
        <p:spPr>
          <a:xfrm>
            <a:off x="457200" y="1981200"/>
            <a:ext cx="8610600" cy="4144963"/>
          </a:xfrm>
        </p:spPr>
        <p:txBody>
          <a:bodyPr/>
          <a:lstStyle/>
          <a:p>
            <a:r>
              <a:rPr lang="en-US" sz="2800" dirty="0" smtClean="0"/>
              <a:t>                    </a:t>
            </a:r>
            <a:r>
              <a:rPr lang="en-US" sz="2000" dirty="0" smtClean="0">
                <a:solidFill>
                  <a:srgbClr val="0070C0"/>
                </a:solidFill>
              </a:rPr>
              <a:t>Cost of Goods Sold </a:t>
            </a:r>
            <a:r>
              <a:rPr lang="en-US" sz="1000" dirty="0" smtClean="0">
                <a:solidFill>
                  <a:srgbClr val="0070C0"/>
                </a:solidFill>
              </a:rPr>
              <a:t>developed by Inez Holt</a:t>
            </a:r>
            <a:r>
              <a:rPr lang="en-US" sz="2400" dirty="0" smtClean="0">
                <a:solidFill>
                  <a:srgbClr val="0070C0"/>
                </a:solidFill>
              </a:rPr>
              <a:t>		</a:t>
            </a:r>
            <a:r>
              <a:rPr lang="en-US" sz="2000" dirty="0" smtClean="0">
                <a:solidFill>
                  <a:srgbClr val="0070C0"/>
                </a:solidFill>
              </a:rPr>
              <a:t>November</a:t>
            </a:r>
          </a:p>
          <a:p>
            <a:r>
              <a:rPr lang="en-US" sz="2400" dirty="0" smtClean="0"/>
              <a:t>		</a:t>
            </a:r>
            <a:r>
              <a:rPr lang="en-US" sz="2000" dirty="0" smtClean="0">
                <a:solidFill>
                  <a:schemeClr val="tx2">
                    <a:lumMod val="60000"/>
                    <a:lumOff val="40000"/>
                  </a:schemeClr>
                </a:solidFill>
              </a:rPr>
              <a:t>  </a:t>
            </a:r>
            <a:r>
              <a:rPr lang="en-US" sz="2000" dirty="0" smtClean="0">
                <a:solidFill>
                  <a:srgbClr val="0070C0"/>
                </a:solidFill>
              </a:rPr>
              <a:t>Cash &amp; Cash Handling </a:t>
            </a:r>
            <a:r>
              <a:rPr lang="en-US" sz="1000" dirty="0" smtClean="0">
                <a:solidFill>
                  <a:srgbClr val="0070C0"/>
                </a:solidFill>
              </a:rPr>
              <a:t>developed by Dierk Jaeger</a:t>
            </a:r>
            <a:r>
              <a:rPr lang="en-US" sz="2000" dirty="0" smtClean="0">
                <a:solidFill>
                  <a:srgbClr val="0070C0"/>
                </a:solidFill>
              </a:rPr>
              <a:t>	December</a:t>
            </a:r>
          </a:p>
          <a:p>
            <a:r>
              <a:rPr lang="en-US" sz="2400" dirty="0" smtClean="0"/>
              <a:t>                        </a:t>
            </a:r>
            <a:r>
              <a:rPr lang="en-US" sz="2000" dirty="0" smtClean="0">
                <a:solidFill>
                  <a:srgbClr val="0070C0"/>
                </a:solidFill>
              </a:rPr>
              <a:t>Managers Financial Review </a:t>
            </a:r>
            <a:r>
              <a:rPr lang="en-US" sz="800" dirty="0" smtClean="0">
                <a:solidFill>
                  <a:srgbClr val="0070C0"/>
                </a:solidFill>
              </a:rPr>
              <a:t>developed by Connie Milton</a:t>
            </a:r>
            <a:r>
              <a:rPr lang="en-US" sz="2000" dirty="0" smtClean="0">
                <a:solidFill>
                  <a:srgbClr val="0070C0"/>
                </a:solidFill>
              </a:rPr>
              <a:t>	January</a:t>
            </a:r>
          </a:p>
          <a:p>
            <a:r>
              <a:rPr lang="en-US" sz="2400" dirty="0" smtClean="0"/>
              <a:t>                        </a:t>
            </a:r>
            <a:r>
              <a:rPr lang="en-US" sz="2000" dirty="0" smtClean="0">
                <a:solidFill>
                  <a:srgbClr val="0070C0"/>
                </a:solidFill>
              </a:rPr>
              <a:t>NAF Personnel	</a:t>
            </a:r>
            <a:r>
              <a:rPr lang="en-US" sz="1000" dirty="0" smtClean="0">
                <a:solidFill>
                  <a:srgbClr val="0070C0"/>
                </a:solidFill>
              </a:rPr>
              <a:t>developed by Sandy New</a:t>
            </a:r>
            <a:r>
              <a:rPr lang="en-US" sz="2000" dirty="0" smtClean="0">
                <a:solidFill>
                  <a:srgbClr val="0070C0"/>
                </a:solidFill>
              </a:rPr>
              <a:t>		February</a:t>
            </a:r>
          </a:p>
          <a:p>
            <a:r>
              <a:rPr lang="en-US" sz="2400" dirty="0"/>
              <a:t> </a:t>
            </a:r>
            <a:r>
              <a:rPr lang="en-US" sz="2400" dirty="0" smtClean="0"/>
              <a:t>                       </a:t>
            </a:r>
            <a:r>
              <a:rPr lang="en-US" sz="2000" dirty="0" smtClean="0">
                <a:solidFill>
                  <a:srgbClr val="0070C0"/>
                </a:solidFill>
              </a:rPr>
              <a:t>Contracts </a:t>
            </a:r>
            <a:r>
              <a:rPr lang="en-US" sz="1000" dirty="0" smtClean="0">
                <a:solidFill>
                  <a:srgbClr val="0070C0"/>
                </a:solidFill>
              </a:rPr>
              <a:t>developed</a:t>
            </a:r>
            <a:r>
              <a:rPr lang="en-US" sz="2000" dirty="0" smtClean="0">
                <a:solidFill>
                  <a:srgbClr val="0070C0"/>
                </a:solidFill>
              </a:rPr>
              <a:t> </a:t>
            </a:r>
            <a:r>
              <a:rPr lang="en-US" sz="1000" dirty="0" smtClean="0">
                <a:solidFill>
                  <a:srgbClr val="0070C0"/>
                </a:solidFill>
              </a:rPr>
              <a:t>by Dierk Jaeger</a:t>
            </a:r>
            <a:r>
              <a:rPr lang="en-US" sz="2000" dirty="0" smtClean="0">
                <a:solidFill>
                  <a:srgbClr val="0070C0"/>
                </a:solidFill>
              </a:rPr>
              <a:t>			April</a:t>
            </a:r>
          </a:p>
          <a:p>
            <a:r>
              <a:rPr lang="en-US" sz="2400" dirty="0" smtClean="0"/>
              <a:t>                        </a:t>
            </a:r>
            <a:r>
              <a:rPr lang="en-US" sz="2000" dirty="0" smtClean="0">
                <a:solidFill>
                  <a:srgbClr val="0070C0"/>
                </a:solidFill>
              </a:rPr>
              <a:t>Reconciliation </a:t>
            </a:r>
            <a:r>
              <a:rPr lang="en-US" sz="1000" dirty="0" smtClean="0">
                <a:solidFill>
                  <a:srgbClr val="0070C0"/>
                </a:solidFill>
              </a:rPr>
              <a:t>developed by Inez Holt</a:t>
            </a:r>
            <a:r>
              <a:rPr lang="en-US" sz="800" dirty="0" smtClean="0">
                <a:solidFill>
                  <a:srgbClr val="0070C0"/>
                </a:solidFill>
              </a:rPr>
              <a:t>	</a:t>
            </a:r>
            <a:r>
              <a:rPr lang="en-US" sz="2000" dirty="0" smtClean="0">
                <a:solidFill>
                  <a:srgbClr val="0070C0"/>
                </a:solidFill>
              </a:rPr>
              <a:t>	July</a:t>
            </a:r>
          </a:p>
          <a:p>
            <a:r>
              <a:rPr lang="en-US" sz="2400" dirty="0" smtClean="0"/>
              <a:t>                        </a:t>
            </a:r>
            <a:r>
              <a:rPr lang="en-US" sz="2000" dirty="0" smtClean="0"/>
              <a:t>Assets Inventory </a:t>
            </a:r>
            <a:r>
              <a:rPr lang="en-US" sz="900" dirty="0" smtClean="0"/>
              <a:t>developed by Connie Milton</a:t>
            </a:r>
            <a:r>
              <a:rPr lang="en-US" sz="2000" dirty="0" smtClean="0"/>
              <a:t>		August</a:t>
            </a:r>
          </a:p>
          <a:p>
            <a:pPr marL="1828800" lvl="4" indent="0">
              <a:buNone/>
            </a:pPr>
            <a:endParaRPr lang="en-US" sz="1200" dirty="0" smtClean="0"/>
          </a:p>
          <a:p>
            <a:r>
              <a:rPr lang="en-US" sz="1600" dirty="0" smtClean="0"/>
              <a:t>                                    </a:t>
            </a:r>
            <a:r>
              <a:rPr lang="en-US" sz="2000" dirty="0" smtClean="0"/>
              <a:t>Refreshment Policy                                          October</a:t>
            </a:r>
          </a:p>
          <a:p>
            <a:endParaRPr lang="en-US" sz="2400" dirty="0" smtClean="0"/>
          </a:p>
          <a:p>
            <a:endParaRPr lang="en-US" dirty="0"/>
          </a:p>
        </p:txBody>
      </p:sp>
      <p:pic>
        <p:nvPicPr>
          <p:cNvPr id="8" name="Picture 11" descr="D:\Documents and Settings\robin.gaines\Local Settings\Temporary Internet Files\Content.IE5\N8QG9BGE\MC900441292[1].png"/>
          <p:cNvPicPr>
            <a:picLocks noChangeAspect="1" noChangeArrowheads="1"/>
          </p:cNvPicPr>
          <p:nvPr/>
        </p:nvPicPr>
        <p:blipFill>
          <a:blip r:embed="rId2" cstate="print"/>
          <a:srcRect/>
          <a:stretch>
            <a:fillRect/>
          </a:stretch>
        </p:blipFill>
        <p:spPr bwMode="auto">
          <a:xfrm>
            <a:off x="914400" y="3200400"/>
            <a:ext cx="914400" cy="762000"/>
          </a:xfrm>
          <a:prstGeom prst="rect">
            <a:avLst/>
          </a:prstGeom>
          <a:noFill/>
        </p:spPr>
      </p:pic>
      <p:pic>
        <p:nvPicPr>
          <p:cNvPr id="9" name="Picture 12" descr="D:\Documents and Settings\robin.gaines\Local Settings\Temporary Internet Files\Content.IE5\JWV5OFR6\MC900441278[1].png"/>
          <p:cNvPicPr>
            <a:picLocks noChangeAspect="1" noChangeArrowheads="1"/>
          </p:cNvPicPr>
          <p:nvPr/>
        </p:nvPicPr>
        <p:blipFill>
          <a:blip r:embed="rId3" cstate="print"/>
          <a:srcRect/>
          <a:stretch>
            <a:fillRect/>
          </a:stretch>
        </p:blipFill>
        <p:spPr bwMode="auto">
          <a:xfrm>
            <a:off x="1066800" y="2895600"/>
            <a:ext cx="685800" cy="533400"/>
          </a:xfrm>
          <a:prstGeom prst="rect">
            <a:avLst/>
          </a:prstGeom>
          <a:noFill/>
        </p:spPr>
      </p:pic>
      <p:pic>
        <p:nvPicPr>
          <p:cNvPr id="10" name="Picture 6" descr="D:\Documents and Settings\robin.gaines\Local Settings\Temporary Internet Files\Content.IE5\JWV5OFR6\MC900441281[1].png"/>
          <p:cNvPicPr>
            <a:picLocks noChangeAspect="1" noChangeArrowheads="1"/>
          </p:cNvPicPr>
          <p:nvPr/>
        </p:nvPicPr>
        <p:blipFill>
          <a:blip r:embed="rId4" cstate="print"/>
          <a:srcRect/>
          <a:stretch>
            <a:fillRect/>
          </a:stretch>
        </p:blipFill>
        <p:spPr bwMode="auto">
          <a:xfrm>
            <a:off x="914400" y="2514600"/>
            <a:ext cx="762000" cy="457200"/>
          </a:xfrm>
          <a:prstGeom prst="rect">
            <a:avLst/>
          </a:prstGeom>
          <a:noFill/>
        </p:spPr>
      </p:pic>
      <p:pic>
        <p:nvPicPr>
          <p:cNvPr id="11" name="Picture 14" descr="D:\Documents and Settings\robin.gaines\Local Settings\Temporary Internet Files\Content.IE5\V1ZBT4YM\MC900441280[1].png"/>
          <p:cNvPicPr>
            <a:picLocks noChangeAspect="1" noChangeArrowheads="1"/>
          </p:cNvPicPr>
          <p:nvPr/>
        </p:nvPicPr>
        <p:blipFill>
          <a:blip r:embed="rId5" cstate="print"/>
          <a:srcRect/>
          <a:stretch>
            <a:fillRect/>
          </a:stretch>
        </p:blipFill>
        <p:spPr bwMode="auto">
          <a:xfrm>
            <a:off x="1066800" y="3733800"/>
            <a:ext cx="685800" cy="685800"/>
          </a:xfrm>
          <a:prstGeom prst="rect">
            <a:avLst/>
          </a:prstGeom>
          <a:noFill/>
        </p:spPr>
      </p:pic>
      <p:pic>
        <p:nvPicPr>
          <p:cNvPr id="12" name="Picture 10" descr="D:\Documents and Settings\robin.gaines\Local Settings\Temporary Internet Files\Content.IE5\XOAFEXHW\MC900412628[1].wmf"/>
          <p:cNvPicPr>
            <a:picLocks noChangeAspect="1" noChangeArrowheads="1"/>
          </p:cNvPicPr>
          <p:nvPr/>
        </p:nvPicPr>
        <p:blipFill>
          <a:blip r:embed="rId6" cstate="print"/>
          <a:srcRect/>
          <a:stretch>
            <a:fillRect/>
          </a:stretch>
        </p:blipFill>
        <p:spPr bwMode="auto">
          <a:xfrm>
            <a:off x="1066800" y="4191000"/>
            <a:ext cx="838200" cy="762000"/>
          </a:xfrm>
          <a:prstGeom prst="rect">
            <a:avLst/>
          </a:prstGeom>
          <a:noFill/>
        </p:spPr>
      </p:pic>
      <p:pic>
        <p:nvPicPr>
          <p:cNvPr id="13" name="Picture 15" descr="D:\Documents and Settings\robin.gaines\Local Settings\Temporary Internet Files\Content.IE5\FPR4AFYV\MC900441284[1].png"/>
          <p:cNvPicPr>
            <a:picLocks noChangeAspect="1" noChangeArrowheads="1"/>
          </p:cNvPicPr>
          <p:nvPr/>
        </p:nvPicPr>
        <p:blipFill>
          <a:blip r:embed="rId7" cstate="print"/>
          <a:srcRect/>
          <a:stretch>
            <a:fillRect/>
          </a:stretch>
        </p:blipFill>
        <p:spPr bwMode="auto">
          <a:xfrm>
            <a:off x="914400" y="4876800"/>
            <a:ext cx="838200" cy="685800"/>
          </a:xfrm>
          <a:prstGeom prst="rect">
            <a:avLst/>
          </a:prstGeom>
          <a:noFill/>
        </p:spPr>
      </p:pic>
      <p:pic>
        <p:nvPicPr>
          <p:cNvPr id="1027" name="Picture 3" descr="D:\Documents and Settings\robin.gaines\Local Settings\Temporary Internet Files\Content.IE5\XEEIH4IH\MC900371390[1].wmf"/>
          <p:cNvPicPr>
            <a:picLocks noChangeAspect="1" noChangeArrowheads="1"/>
          </p:cNvPicPr>
          <p:nvPr/>
        </p:nvPicPr>
        <p:blipFill>
          <a:blip r:embed="rId8" cstate="print"/>
          <a:srcRect/>
          <a:stretch>
            <a:fillRect/>
          </a:stretch>
        </p:blipFill>
        <p:spPr bwMode="auto">
          <a:xfrm>
            <a:off x="990600" y="1981200"/>
            <a:ext cx="685800" cy="533400"/>
          </a:xfrm>
          <a:prstGeom prst="rect">
            <a:avLst/>
          </a:prstGeom>
          <a:noFill/>
        </p:spPr>
      </p:pic>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3331" y="5334000"/>
            <a:ext cx="11430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Left-Right Arrow 7"/>
          <p:cNvSpPr/>
          <p:nvPr/>
        </p:nvSpPr>
        <p:spPr>
          <a:xfrm>
            <a:off x="32065" y="2133600"/>
            <a:ext cx="8991600" cy="4038600"/>
          </a:xfrm>
          <a:prstGeom prst="leftRightArrow">
            <a:avLst/>
          </a:prstGeom>
          <a:effectLst>
            <a:outerShdw blurRad="63500" sx="102000" sy="102000" algn="ctr" rotWithShape="0">
              <a:prstClr val="black">
                <a:alpha val="40000"/>
              </a:prstClr>
            </a:outerShdw>
          </a:effectLst>
          <a:scene3d>
            <a:camera prst="orthographicFront"/>
            <a:lightRig rig="threePt" dir="t"/>
          </a:scene3d>
          <a:sp3d>
            <a:bevelT w="152400" h="50800" prst="softRound"/>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rPr>
              <a:t>“Non-expendable property which ordinarily retains its original identity during its period of use, is not fully consumed in normal use, has a unit acquisition value of $2,500 or more and has a life expectancy of more than two years.”</a:t>
            </a:r>
          </a:p>
        </p:txBody>
      </p:sp>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Assets Inventory</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7" name="Rectangle 6"/>
          <p:cNvSpPr/>
          <p:nvPr/>
        </p:nvSpPr>
        <p:spPr>
          <a:xfrm>
            <a:off x="609600" y="1295400"/>
            <a:ext cx="8153400" cy="1908215"/>
          </a:xfrm>
          <a:prstGeom prst="rect">
            <a:avLst/>
          </a:prstGeom>
        </p:spPr>
        <p:txBody>
          <a:bodyPr wrap="square">
            <a:spAutoFit/>
          </a:bodyPr>
          <a:lstStyle/>
          <a:p>
            <a:pPr algn="ctr"/>
            <a:r>
              <a:rPr lang="en-US" dirty="0"/>
              <a:t> </a:t>
            </a:r>
            <a:r>
              <a:rPr lang="en-US" dirty="0" smtClean="0"/>
              <a:t>        </a:t>
            </a:r>
            <a:r>
              <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 </a:t>
            </a:r>
            <a:r>
              <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Fixed Asset is defined in DOD 7000.14r and CNICINST 7000.3 </a:t>
            </a:r>
            <a:r>
              <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as:</a:t>
            </a:r>
          </a:p>
          <a:p>
            <a:endParaRPr lang="en-US" dirty="0"/>
          </a:p>
          <a:p>
            <a:endParaRPr lang="en-US" dirty="0"/>
          </a:p>
          <a:p>
            <a:endParaRPr lang="en-US" dirty="0" smtClean="0"/>
          </a:p>
        </p:txBody>
      </p:sp>
    </p:spTree>
    <p:extLst>
      <p:ext uri="{BB962C8B-B14F-4D97-AF65-F5344CB8AC3E}">
        <p14:creationId xmlns:p14="http://schemas.microsoft.com/office/powerpoint/2010/main" val="179817212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dirty="0" smtClean="0"/>
              <a:t>Assets Inventory</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533400" y="914400"/>
            <a:ext cx="8305800" cy="5878532"/>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en-US" sz="2400" dirty="0"/>
              <a:t>Examples include</a:t>
            </a:r>
            <a:r>
              <a:rPr lang="en-US" sz="2400" dirty="0" smtClean="0"/>
              <a:t>:</a:t>
            </a:r>
          </a:p>
          <a:p>
            <a:endParaRPr lang="en-US" sz="2400" dirty="0"/>
          </a:p>
          <a:p>
            <a:pPr marL="285750" indent="-285750">
              <a:buFont typeface="Wingdings" panose="05000000000000000000" pitchFamily="2" charset="2"/>
              <a:buChar char="Ø"/>
            </a:pPr>
            <a:r>
              <a:rPr lang="en-US" sz="2400" u="sng" dirty="0"/>
              <a:t>Furniture, fixtures and office equipment</a:t>
            </a:r>
            <a:r>
              <a:rPr lang="en-US" sz="2400" dirty="0"/>
              <a:t>.</a:t>
            </a:r>
          </a:p>
          <a:p>
            <a:pPr lvl="1"/>
            <a:r>
              <a:rPr lang="en-US" sz="1400" dirty="0"/>
              <a:t>When purchases are made in bulk for like items (example: a set of chairs) and the total cost is $2,500 or more, regardless of the unit cost, the items may be capitalized and depreciated for </a:t>
            </a:r>
            <a:r>
              <a:rPr lang="en-US" sz="1400" b="1" dirty="0"/>
              <a:t>MWR Operations only.</a:t>
            </a:r>
            <a:r>
              <a:rPr lang="en-US" b="1" dirty="0"/>
              <a:t> </a:t>
            </a:r>
            <a:endParaRPr lang="en-US" b="1" dirty="0" smtClean="0"/>
          </a:p>
          <a:p>
            <a:pPr lvl="1"/>
            <a:endParaRPr lang="en-US" b="1" dirty="0"/>
          </a:p>
          <a:p>
            <a:pPr marL="285750" indent="-285750">
              <a:buFont typeface="Wingdings" panose="05000000000000000000" pitchFamily="2" charset="2"/>
              <a:buChar char="§"/>
            </a:pPr>
            <a:r>
              <a:rPr lang="en-US" sz="2000" dirty="0"/>
              <a:t>Non-expendable property will be recorded in the general ledger as fixed assets and capitalized.  </a:t>
            </a:r>
          </a:p>
          <a:p>
            <a:pPr marL="285750" indent="-285750">
              <a:buFont typeface="Wingdings" panose="05000000000000000000" pitchFamily="2" charset="2"/>
              <a:buChar char="§"/>
            </a:pPr>
            <a:r>
              <a:rPr lang="en-US" sz="2000" dirty="0"/>
              <a:t>Property and depreciation records will be maintained as subsidiary records to the general ledger controlling account. </a:t>
            </a:r>
          </a:p>
          <a:p>
            <a:pPr marL="285750" indent="-285750">
              <a:buFont typeface="Wingdings" panose="05000000000000000000" pitchFamily="2" charset="2"/>
              <a:buChar char="§"/>
            </a:pPr>
            <a:r>
              <a:rPr lang="en-US" sz="2000" dirty="0"/>
              <a:t>At least annually, the total value recorded on the subsidiary records will be reconciled to the corresponding general ledger account balance. </a:t>
            </a:r>
          </a:p>
          <a:p>
            <a:pPr marL="285750" indent="-285750">
              <a:buFont typeface="Wingdings" panose="05000000000000000000" pitchFamily="2" charset="2"/>
              <a:buChar char="§"/>
            </a:pPr>
            <a:r>
              <a:rPr lang="en-US" sz="2000" dirty="0"/>
              <a:t>Each non-expendable item will be given a unique identification number which shall be permanently affixed with a tag or by some other method, to identify activity property</a:t>
            </a:r>
            <a:r>
              <a:rPr lang="en-US" sz="2000" dirty="0" smtClean="0"/>
              <a:t>.</a:t>
            </a:r>
          </a:p>
          <a:p>
            <a:endParaRPr lang="en-US" sz="2000" dirty="0"/>
          </a:p>
          <a:p>
            <a:pPr algn="ctr"/>
            <a:r>
              <a:rPr lang="en-US" dirty="0"/>
              <a:t> </a:t>
            </a:r>
            <a:r>
              <a:rPr lang="en-US" sz="2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Assets in this group will be considered fixed assets for depreciation purposes.</a:t>
            </a:r>
          </a:p>
        </p:txBody>
      </p:sp>
    </p:spTree>
    <p:extLst>
      <p:ext uri="{BB962C8B-B14F-4D97-AF65-F5344CB8AC3E}">
        <p14:creationId xmlns:p14="http://schemas.microsoft.com/office/powerpoint/2010/main" val="365273910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066800"/>
            <a:ext cx="8534023" cy="914400"/>
          </a:xfrm>
          <a:prstGeom prst="rect">
            <a:avLst/>
          </a:prstGeom>
          <a:scene3d>
            <a:camera prst="orthographicFront"/>
            <a:lightRig rig="threePt" dir="t"/>
          </a:scene3d>
          <a:sp3d>
            <a:bevelT w="152400" h="50800" prst="softRound"/>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Assets Inventory</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380623" y="1143000"/>
            <a:ext cx="8610600" cy="5139869"/>
          </a:xfrm>
          <a:prstGeom prst="rect">
            <a:avLst/>
          </a:prstGeom>
        </p:spPr>
        <p:txBody>
          <a:bodyPr wrap="square">
            <a:spAutoFit/>
          </a:bodyPr>
          <a:lstStyle/>
          <a:p>
            <a:pPr algn="ct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Fixed assets are recorded at cost plus any expenditures necessary to place those assets into use as </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intended</a:t>
            </a:r>
          </a:p>
          <a:p>
            <a:endParaRPr lang="en-US" dirty="0"/>
          </a:p>
          <a:p>
            <a:r>
              <a:rPr lang="en-US" sz="1600" i="1" dirty="0" smtClean="0"/>
              <a:t>e.g</a:t>
            </a:r>
            <a:r>
              <a:rPr lang="en-US" sz="1600" i="1" dirty="0"/>
              <a:t>., installation, freight, testing, legal fees to establish title, and any other costs of putting the asset in the condition and location for use</a:t>
            </a:r>
            <a:r>
              <a:rPr lang="en-US" sz="1600" i="1" dirty="0" smtClean="0"/>
              <a:t>.</a:t>
            </a:r>
          </a:p>
          <a:p>
            <a:endParaRPr lang="en-US" dirty="0"/>
          </a:p>
          <a:p>
            <a:pPr marL="285750" indent="-285750">
              <a:buFont typeface="Wingdings" panose="05000000000000000000" pitchFamily="2" charset="2"/>
              <a:buChar char="§"/>
            </a:pPr>
            <a:r>
              <a:rPr lang="en-US" sz="2000" dirty="0" smtClean="0"/>
              <a:t>Labor </a:t>
            </a:r>
            <a:r>
              <a:rPr lang="en-US" sz="2000" dirty="0"/>
              <a:t>costs are included </a:t>
            </a:r>
            <a:r>
              <a:rPr lang="en-US" sz="2000" u="sng" dirty="0"/>
              <a:t>only</a:t>
            </a:r>
            <a:r>
              <a:rPr lang="en-US" sz="2000" dirty="0"/>
              <a:t> if the labor is contracted or a NAF employee was hired for the </a:t>
            </a:r>
            <a:r>
              <a:rPr lang="en-US" sz="2000" u="sng" dirty="0"/>
              <a:t>express purpose </a:t>
            </a:r>
            <a:r>
              <a:rPr lang="en-US" sz="2000" dirty="0"/>
              <a:t>of performing work to create the fixed </a:t>
            </a:r>
            <a:r>
              <a:rPr lang="en-US" sz="2000" dirty="0" smtClean="0"/>
              <a:t>assets</a:t>
            </a:r>
          </a:p>
          <a:p>
            <a:pPr marL="285750" indent="-285750">
              <a:buFont typeface="Wingdings" panose="05000000000000000000" pitchFamily="2" charset="2"/>
              <a:buChar char="§"/>
            </a:pPr>
            <a:r>
              <a:rPr lang="en-US" sz="2000" u="sng" dirty="0" smtClean="0"/>
              <a:t>Do </a:t>
            </a:r>
            <a:r>
              <a:rPr lang="en-US" sz="2000" u="sng" dirty="0"/>
              <a:t>not </a:t>
            </a:r>
            <a:r>
              <a:rPr lang="en-US" sz="2000" dirty="0"/>
              <a:t>include the labor cost of NAF employees working on a fixed asset if the employees would have been on the payroll regardless of whether or not they worked on a fixed </a:t>
            </a:r>
            <a:r>
              <a:rPr lang="en-US" sz="2000" dirty="0" smtClean="0"/>
              <a:t>asset</a:t>
            </a:r>
          </a:p>
          <a:p>
            <a:pPr marL="285750" indent="-285750">
              <a:buFont typeface="Wingdings" panose="05000000000000000000" pitchFamily="2" charset="2"/>
              <a:buChar char="§"/>
            </a:pPr>
            <a:r>
              <a:rPr lang="en-US" sz="2000" dirty="0" smtClean="0"/>
              <a:t>Purchase </a:t>
            </a:r>
            <a:r>
              <a:rPr lang="en-US" sz="2000" dirty="0"/>
              <a:t>discounts should be applied to reduce the costs; however, interest charges should not be </a:t>
            </a:r>
            <a:r>
              <a:rPr lang="en-US" sz="2000" dirty="0" smtClean="0"/>
              <a:t>capitalized </a:t>
            </a:r>
          </a:p>
          <a:p>
            <a:pPr marL="285750" indent="-285750">
              <a:buFont typeface="Wingdings" panose="05000000000000000000" pitchFamily="2" charset="2"/>
              <a:buChar char="§"/>
            </a:pPr>
            <a:r>
              <a:rPr lang="en-US" sz="2000" dirty="0" smtClean="0"/>
              <a:t>If </a:t>
            </a:r>
            <a:r>
              <a:rPr lang="en-US" sz="2000" dirty="0"/>
              <a:t>the original cost is not known, an estimated value will be assigned. In determining the estimated value, reference should be made, where possible, to manufacturers, price lists, cost of similar items, and such other sources of information as may be </a:t>
            </a:r>
            <a:r>
              <a:rPr lang="en-US" sz="2000" dirty="0" smtClean="0"/>
              <a:t>available </a:t>
            </a:r>
          </a:p>
        </p:txBody>
      </p:sp>
    </p:spTree>
    <p:extLst>
      <p:ext uri="{BB962C8B-B14F-4D97-AF65-F5344CB8AC3E}">
        <p14:creationId xmlns:p14="http://schemas.microsoft.com/office/powerpoint/2010/main" val="166750287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066800"/>
            <a:ext cx="8534023" cy="914400"/>
          </a:xfrm>
          <a:prstGeom prst="rect">
            <a:avLst/>
          </a:prstGeom>
          <a:scene3d>
            <a:camera prst="orthographicFront"/>
            <a:lightRig rig="threePt" dir="t"/>
          </a:scene3d>
          <a:sp3d>
            <a:bevelT w="152400" h="50800" prst="softRound"/>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Assets Inventory</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380623" y="1143000"/>
            <a:ext cx="8610600" cy="1754326"/>
          </a:xfrm>
          <a:prstGeom prst="rect">
            <a:avLst/>
          </a:prstGeom>
        </p:spPr>
        <p:txBody>
          <a:bodyPr wrap="square">
            <a:spAutoFit/>
          </a:bodyPr>
          <a:lstStyle/>
          <a:p>
            <a:pPr algn="ct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Fixed assets are recorded at cost plus any expenditures necessary to place those assets into use as </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intended</a:t>
            </a:r>
          </a:p>
          <a:p>
            <a:endParaRPr lang="en-US" dirty="0"/>
          </a:p>
          <a:p>
            <a:r>
              <a:rPr lang="en-US" sz="1600" i="1" dirty="0" smtClean="0"/>
              <a:t>e.g</a:t>
            </a:r>
            <a:r>
              <a:rPr lang="en-US" sz="1600" i="1" dirty="0"/>
              <a:t>., installation, freight, testing, legal fees to establish title, and any other costs of putting the asset in the condition and location for use</a:t>
            </a:r>
            <a:r>
              <a:rPr lang="en-US" sz="1600" i="1" dirty="0" smtClean="0"/>
              <a:t>.</a:t>
            </a:r>
          </a:p>
          <a:p>
            <a:endParaRPr lang="en-US" dirty="0"/>
          </a:p>
        </p:txBody>
      </p:sp>
      <p:sp>
        <p:nvSpPr>
          <p:cNvPr id="7" name="Rectangle 6"/>
          <p:cNvSpPr/>
          <p:nvPr/>
        </p:nvSpPr>
        <p:spPr>
          <a:xfrm>
            <a:off x="457200" y="2667000"/>
            <a:ext cx="8382000" cy="3600986"/>
          </a:xfrm>
          <a:prstGeom prst="rect">
            <a:avLst/>
          </a:prstGeom>
        </p:spPr>
        <p:txBody>
          <a:bodyPr wrap="square">
            <a:spAutoFit/>
          </a:bodyPr>
          <a:lstStyle/>
          <a:p>
            <a:pPr marL="285750" indent="-285750">
              <a:buFont typeface="Wingdings" panose="05000000000000000000" pitchFamily="2" charset="2"/>
              <a:buChar char="§"/>
            </a:pPr>
            <a:r>
              <a:rPr lang="en-US" sz="2000" dirty="0"/>
              <a:t>When the source of funds for the original procurement of property cannot be determined, it will be considered to have been purchased with appropriated funds</a:t>
            </a:r>
            <a:r>
              <a:rPr lang="en-US" sz="2000" dirty="0" smtClean="0"/>
              <a:t>.</a:t>
            </a:r>
          </a:p>
          <a:p>
            <a:endParaRPr lang="en-US" sz="2000" dirty="0" smtClean="0"/>
          </a:p>
          <a:p>
            <a:pPr marL="285750" indent="-285750">
              <a:buFont typeface="Wingdings" panose="05000000000000000000" pitchFamily="2" charset="2"/>
              <a:buChar char="§"/>
            </a:pPr>
            <a:r>
              <a:rPr lang="en-US" sz="2000" dirty="0" smtClean="0"/>
              <a:t>Property </a:t>
            </a:r>
            <a:r>
              <a:rPr lang="en-US" sz="2000" dirty="0"/>
              <a:t>on loan will be controlled through use of appropriate issue and signed receipt </a:t>
            </a:r>
            <a:r>
              <a:rPr lang="en-US" sz="2000" dirty="0" smtClean="0"/>
              <a:t>documents</a:t>
            </a:r>
          </a:p>
          <a:p>
            <a:pPr marL="285750" indent="-285750">
              <a:buFont typeface="Wingdings" panose="05000000000000000000" pitchFamily="2" charset="2"/>
              <a:buChar char="§"/>
            </a:pPr>
            <a:endParaRPr lang="en-US" dirty="0"/>
          </a:p>
          <a:p>
            <a:endParaRPr lang="en-US" dirty="0" smtClean="0"/>
          </a:p>
          <a:p>
            <a:pPr algn="ct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 </a:t>
            </a:r>
            <a:r>
              <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Certificate of Disposition (NAVCOMPTFORM 2212) </a:t>
            </a:r>
            <a:r>
              <a:rPr lang="en-US" sz="2400" b="1" u="sng"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must be </a:t>
            </a:r>
            <a:r>
              <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approved by the CO or his designated representative before a fixed asset may be removed from the fixed asset listing</a:t>
            </a:r>
          </a:p>
        </p:txBody>
      </p:sp>
    </p:spTree>
    <p:extLst>
      <p:ext uri="{BB962C8B-B14F-4D97-AF65-F5344CB8AC3E}">
        <p14:creationId xmlns:p14="http://schemas.microsoft.com/office/powerpoint/2010/main" val="347956090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609600" y="4572000"/>
            <a:ext cx="8153400" cy="1447800"/>
          </a:xfrm>
          <a:prstGeom prst="rect">
            <a:avLst/>
          </a:prstGeom>
          <a:scene3d>
            <a:camera prst="orthographicFront"/>
            <a:lightRig rig="threePt" dir="t"/>
          </a:scene3d>
          <a:sp3d>
            <a:bevelT/>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Account 179 is used to accumulate the capitalized value of </a:t>
            </a:r>
            <a:r>
              <a:rPr lang="en-US" sz="2000" u="sng" dirty="0">
                <a:ln w="18415" cmpd="sng">
                  <a:solidFill>
                    <a:srgbClr val="FFFFFF"/>
                  </a:solidFill>
                  <a:prstDash val="solid"/>
                </a:ln>
                <a:solidFill>
                  <a:srgbClr val="FFFFFF"/>
                </a:solidFill>
                <a:effectLst>
                  <a:outerShdw blurRad="63500" dir="3600000" algn="tl" rotWithShape="0">
                    <a:srgbClr val="000000">
                      <a:alpha val="70000"/>
                    </a:srgbClr>
                  </a:outerShdw>
                </a:effectLst>
              </a:rPr>
              <a:t>construction in progress</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 until an item is financially complete.  The value is then transferred to account 170 - 178 as </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appropriate</a:t>
            </a:r>
            <a:endPar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Rectangle 10"/>
          <p:cNvSpPr/>
          <p:nvPr/>
        </p:nvSpPr>
        <p:spPr>
          <a:xfrm>
            <a:off x="609600" y="2971800"/>
            <a:ext cx="8153400" cy="1447800"/>
          </a:xfrm>
          <a:prstGeom prst="rect">
            <a:avLst/>
          </a:prstGeom>
          <a:solidFill>
            <a:srgbClr val="2BE14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Asset Master Records will be maintained for each asset item in support of the value of these </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accounts </a:t>
            </a:r>
            <a:endPar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Rectangle 9"/>
          <p:cNvSpPr/>
          <p:nvPr/>
        </p:nvSpPr>
        <p:spPr>
          <a:xfrm>
            <a:off x="609600" y="1447800"/>
            <a:ext cx="8153400" cy="1371600"/>
          </a:xfrm>
          <a:prstGeom prst="rect">
            <a:avLst/>
          </a:prstGeom>
          <a:solidFill>
            <a:srgbClr val="00B0F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The series of debit balance asset control accounts 170000-178000 are used to record the cost value of fixed assets of durable or costly nature that have been purchased with </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NAFs </a:t>
            </a:r>
            <a:endPar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5387944" y="228600"/>
            <a:ext cx="3581400" cy="523220"/>
          </a:xfrm>
          <a:prstGeom prst="rect">
            <a:avLst/>
          </a:prstGeom>
          <a:noFill/>
        </p:spPr>
        <p:txBody>
          <a:bodyPr wrap="square" rtlCol="0">
            <a:spAutoFit/>
          </a:bodyPr>
          <a:lstStyle/>
          <a:p>
            <a:r>
              <a:rPr lang="en-US" sz="2800" dirty="0" smtClean="0"/>
              <a:t>Assets Inventory</a:t>
            </a:r>
            <a:endParaRPr lang="en-US" sz="2800" dirty="0"/>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5" name="Rectangle 4"/>
          <p:cNvSpPr/>
          <p:nvPr/>
        </p:nvSpPr>
        <p:spPr>
          <a:xfrm>
            <a:off x="-838200" y="4191000"/>
            <a:ext cx="3810000" cy="369332"/>
          </a:xfrm>
          <a:prstGeom prst="rect">
            <a:avLst/>
          </a:prstGeom>
        </p:spPr>
        <p:txBody>
          <a:bodyPr wrap="square">
            <a:spAutoFit/>
          </a:bodyPr>
          <a:lstStyle/>
          <a:p>
            <a:r>
              <a:rPr lang="en-US" b="1" dirty="0"/>
              <a:t> </a:t>
            </a:r>
          </a:p>
        </p:txBody>
      </p:sp>
    </p:spTree>
    <p:extLst>
      <p:ext uri="{BB962C8B-B14F-4D97-AF65-F5344CB8AC3E}">
        <p14:creationId xmlns:p14="http://schemas.microsoft.com/office/powerpoint/2010/main" val="222316070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own Arrow Callout 4"/>
          <p:cNvSpPr/>
          <p:nvPr/>
        </p:nvSpPr>
        <p:spPr>
          <a:xfrm>
            <a:off x="304800" y="1143000"/>
            <a:ext cx="8534400" cy="1295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81000" y="228600"/>
            <a:ext cx="8229600" cy="1143000"/>
          </a:xfrm>
        </p:spPr>
        <p:txBody>
          <a:bodyPr>
            <a:normAutofit fontScale="90000"/>
          </a:bodyPr>
          <a:lstStyle/>
          <a:p>
            <a:pPr algn="r"/>
            <a:r>
              <a:rPr lang="en-US" sz="3600" b="1" dirty="0" smtClean="0"/>
              <a:t>  </a:t>
            </a:r>
            <a:r>
              <a:rPr lang="en-US" sz="3600" dirty="0"/>
              <a:t/>
            </a:r>
            <a:br>
              <a:rPr lang="en-US" sz="3600" dirty="0"/>
            </a:br>
            <a:r>
              <a:rPr lang="en-US" dirty="0"/>
              <a:t/>
            </a:r>
            <a:br>
              <a:rPr lang="en-US" dirty="0"/>
            </a:br>
            <a:endParaRPr lang="en-US" dirty="0"/>
          </a:p>
        </p:txBody>
      </p:sp>
      <p:sp>
        <p:nvSpPr>
          <p:cNvPr id="3" name="TextBox 2"/>
          <p:cNvSpPr txBox="1"/>
          <p:nvPr/>
        </p:nvSpPr>
        <p:spPr>
          <a:xfrm>
            <a:off x="4659894" y="238976"/>
            <a:ext cx="4398098" cy="523220"/>
          </a:xfrm>
          <a:prstGeom prst="rect">
            <a:avLst/>
          </a:prstGeom>
          <a:noFill/>
        </p:spPr>
        <p:txBody>
          <a:bodyPr wrap="square" rtlCol="0">
            <a:spAutoFit/>
          </a:bodyPr>
          <a:lstStyle/>
          <a:p>
            <a:r>
              <a:rPr lang="en-US" sz="2800" b="1" dirty="0"/>
              <a:t>Asset Master Records - SAP</a:t>
            </a:r>
          </a:p>
        </p:txBody>
      </p:sp>
      <p:pic>
        <p:nvPicPr>
          <p:cNvPr id="6" name="Picture 15" descr="D:\Documents and Settings\robin.gaines\Local Settings\Temporary Internet Files\Content.IE5\FPR4AFYV\MC900441284[1].png"/>
          <p:cNvPicPr>
            <a:picLocks noChangeAspect="1" noChangeArrowheads="1"/>
          </p:cNvPicPr>
          <p:nvPr/>
        </p:nvPicPr>
        <p:blipFill>
          <a:blip r:embed="rId2" cstate="print"/>
          <a:srcRect/>
          <a:stretch>
            <a:fillRect/>
          </a:stretch>
        </p:blipFill>
        <p:spPr bwMode="auto">
          <a:xfrm>
            <a:off x="914400" y="304800"/>
            <a:ext cx="838200" cy="685800"/>
          </a:xfrm>
          <a:prstGeom prst="rect">
            <a:avLst/>
          </a:prstGeom>
          <a:noFill/>
        </p:spPr>
      </p:pic>
      <p:sp>
        <p:nvSpPr>
          <p:cNvPr id="4" name="Rectangle 3"/>
          <p:cNvSpPr/>
          <p:nvPr/>
        </p:nvSpPr>
        <p:spPr>
          <a:xfrm>
            <a:off x="251988" y="780829"/>
            <a:ext cx="8587212" cy="4985980"/>
          </a:xfrm>
          <a:prstGeom prst="rect">
            <a:avLst/>
          </a:prstGeom>
        </p:spPr>
        <p:txBody>
          <a:bodyPr wrap="square">
            <a:spAutoFit/>
          </a:bodyPr>
          <a:lstStyle/>
          <a:p>
            <a:r>
              <a:rPr lang="en-US" dirty="0"/>
              <a:t> </a:t>
            </a:r>
          </a:p>
          <a:p>
            <a:pPr algn="ct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Prior to making an acquisition, an asset master record </a:t>
            </a:r>
            <a:r>
              <a:rPr lang="en-US" sz="2000" i="1" dirty="0">
                <a:ln w="18415" cmpd="sng">
                  <a:solidFill>
                    <a:srgbClr val="FFFFFF"/>
                  </a:solidFill>
                  <a:prstDash val="solid"/>
                </a:ln>
                <a:solidFill>
                  <a:srgbClr val="FFFFFF"/>
                </a:solidFill>
                <a:effectLst>
                  <a:outerShdw blurRad="63500" dir="3600000" algn="tl" rotWithShape="0">
                    <a:srgbClr val="000000">
                      <a:alpha val="70000"/>
                    </a:srgbClr>
                  </a:outerShdw>
                </a:effectLst>
              </a:rPr>
              <a:t>shell</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 needs to be created </a:t>
            </a:r>
            <a:endPar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ct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 </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the asset management module in </a:t>
            </a:r>
            <a:r>
              <a:rPr lang="en-US" sz="20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SAP</a:t>
            </a:r>
          </a:p>
          <a:p>
            <a:endParaRPr lang="en-US" sz="2000" dirty="0"/>
          </a:p>
          <a:p>
            <a:endParaRPr lang="en-US" sz="2000" dirty="0" smtClean="0"/>
          </a:p>
          <a:p>
            <a:endParaRPr lang="en-US" sz="2000" dirty="0" smtClean="0"/>
          </a:p>
          <a:p>
            <a:pPr marL="342900" indent="-342900">
              <a:buFont typeface="+mj-lt"/>
              <a:buAutoNum type="arabicPeriod"/>
            </a:pPr>
            <a:r>
              <a:rPr lang="en-US" sz="2000" dirty="0" smtClean="0"/>
              <a:t>The </a:t>
            </a:r>
            <a:r>
              <a:rPr lang="en-US" sz="2000" dirty="0"/>
              <a:t>asset shell contains only the minimum amount of information to actually save the record in the system.  It contains only the asset description, depreciation settings (useful life) and location (cost center, responsible cost center, etc.).  The asset shell is assigned an asset number by the system so that it is ready to receive postings into its sub-ledger</a:t>
            </a:r>
            <a:r>
              <a:rPr lang="en-US" sz="2000" dirty="0" smtClean="0"/>
              <a:t>.</a:t>
            </a:r>
          </a:p>
          <a:p>
            <a:pPr marL="342900" indent="-342900">
              <a:buFont typeface="+mj-lt"/>
              <a:buAutoNum type="arabicPeriod"/>
            </a:pPr>
            <a:endParaRPr lang="en-US" sz="2000" dirty="0"/>
          </a:p>
          <a:p>
            <a:endParaRPr lang="en-US" sz="2000" dirty="0"/>
          </a:p>
          <a:p>
            <a:r>
              <a:rPr lang="en-US" sz="2000" dirty="0" smtClean="0"/>
              <a:t>2.   Without </a:t>
            </a:r>
            <a:r>
              <a:rPr lang="en-US" sz="2000" dirty="0"/>
              <a:t>postings the asset shell has no financial impact on the general ledger.  </a:t>
            </a:r>
            <a:r>
              <a:rPr lang="en-US" sz="2000" dirty="0" smtClean="0"/>
              <a:t>   It </a:t>
            </a:r>
            <a:r>
              <a:rPr lang="en-US" sz="2000" dirty="0"/>
              <a:t>is simply an object waiting for an acquisition or transfer.  </a:t>
            </a:r>
            <a:endParaRPr lang="en-US" sz="2000" dirty="0" smtClean="0"/>
          </a:p>
          <a:p>
            <a:r>
              <a:rPr lang="en-US" sz="2000" b="1" dirty="0"/>
              <a:t> </a:t>
            </a:r>
            <a:endParaRPr lang="en-US" sz="2000" dirty="0"/>
          </a:p>
        </p:txBody>
      </p:sp>
    </p:spTree>
    <p:extLst>
      <p:ext uri="{BB962C8B-B14F-4D97-AF65-F5344CB8AC3E}">
        <p14:creationId xmlns:p14="http://schemas.microsoft.com/office/powerpoint/2010/main" val="346906739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9314</TotalTime>
  <Words>1896</Words>
  <Application>Microsoft Macintosh PowerPoint</Application>
  <PresentationFormat>On-screen Show (4:3)</PresentationFormat>
  <Paragraphs>307</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N9G “TOOLBOX”</vt:lpstr>
      <vt:lpstr>What is the N9G Tool Box?</vt:lpstr>
      <vt:lpstr>Topics that will be filling your Tool Box Monthly</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Recyclable Material      </vt:lpstr>
      <vt:lpstr>    </vt:lpstr>
      <vt:lpstr>    </vt:lpstr>
    </vt:vector>
  </TitlesOfParts>
  <Company>NMCI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N9G “TOOLBOX”</dc:title>
  <dc:creator>robin.gaines</dc:creator>
  <cp:lastModifiedBy>Angela Baker</cp:lastModifiedBy>
  <cp:revision>397</cp:revision>
  <dcterms:created xsi:type="dcterms:W3CDTF">2013-11-18T19:20:21Z</dcterms:created>
  <dcterms:modified xsi:type="dcterms:W3CDTF">2014-08-25T21:07:30Z</dcterms:modified>
</cp:coreProperties>
</file>