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9" r:id="rId2"/>
    <p:sldMasterId id="2147483695" r:id="rId3"/>
    <p:sldMasterId id="2147483683" r:id="rId4"/>
    <p:sldMasterId id="2147483667" r:id="rId5"/>
  </p:sldMasterIdLst>
  <p:notesMasterIdLst>
    <p:notesMasterId r:id="rId29"/>
  </p:notesMasterIdLst>
  <p:handoutMasterIdLst>
    <p:handoutMasterId r:id="rId30"/>
  </p:handoutMasterIdLst>
  <p:sldIdLst>
    <p:sldId id="623" r:id="rId6"/>
    <p:sldId id="638" r:id="rId7"/>
    <p:sldId id="681" r:id="rId8"/>
    <p:sldId id="673" r:id="rId9"/>
    <p:sldId id="656" r:id="rId10"/>
    <p:sldId id="682" r:id="rId11"/>
    <p:sldId id="648" r:id="rId12"/>
    <p:sldId id="632" r:id="rId13"/>
    <p:sldId id="675" r:id="rId14"/>
    <p:sldId id="676" r:id="rId15"/>
    <p:sldId id="665" r:id="rId16"/>
    <p:sldId id="687" r:id="rId17"/>
    <p:sldId id="674" r:id="rId18"/>
    <p:sldId id="686" r:id="rId19"/>
    <p:sldId id="688" r:id="rId20"/>
    <p:sldId id="667" r:id="rId21"/>
    <p:sldId id="658" r:id="rId22"/>
    <p:sldId id="683" r:id="rId23"/>
    <p:sldId id="679" r:id="rId24"/>
    <p:sldId id="637" r:id="rId25"/>
    <p:sldId id="655" r:id="rId26"/>
    <p:sldId id="598" r:id="rId27"/>
    <p:sldId id="599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00"/>
    <a:srgbClr val="FFFF66"/>
    <a:srgbClr val="FFFF1D"/>
    <a:srgbClr val="FFCC00"/>
    <a:srgbClr val="EDFC60"/>
    <a:srgbClr val="FFFF99"/>
    <a:srgbClr val="0000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5" autoAdjust="0"/>
    <p:restoredTop sz="99670" autoAdjust="0"/>
  </p:normalViewPr>
  <p:slideViewPr>
    <p:cSldViewPr snapToGrid="0">
      <p:cViewPr varScale="1">
        <p:scale>
          <a:sx n="113" d="100"/>
          <a:sy n="113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58"/>
    </p:cViewPr>
  </p:sorterViewPr>
  <p:notesViewPr>
    <p:cSldViewPr snapToGrid="0">
      <p:cViewPr>
        <p:scale>
          <a:sx n="64" d="100"/>
          <a:sy n="64" d="100"/>
        </p:scale>
        <p:origin x="-3067" y="-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15148106486697"/>
          <c:y val="0.1058215016968468"/>
          <c:w val="0.48262560929883763"/>
          <c:h val="0.796668896119243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Army</c:v>
                </c:pt>
                <c:pt idx="1">
                  <c:v>Navy</c:v>
                </c:pt>
                <c:pt idx="2">
                  <c:v>Marines 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85.3</c:v>
                </c:pt>
                <c:pt idx="1">
                  <c:v>48.1</c:v>
                </c:pt>
                <c:pt idx="2">
                  <c:v>22.8</c:v>
                </c:pt>
                <c:pt idx="3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>
          <a:latin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27334C-D7B6-4897-8CC6-10FE51B8BED1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03D19-1791-42CE-94E6-957BF243F767}">
      <dgm:prSet phldrT="[Text]" custT="1"/>
      <dgm:spPr/>
      <dgm:t>
        <a:bodyPr/>
        <a:lstStyle/>
        <a:p>
          <a:r>
            <a:rPr lang="en-US" sz="1800" b="1" baseline="0" dirty="0" smtClean="0">
              <a:latin typeface="Arial" pitchFamily="34" charset="0"/>
              <a:cs typeface="Arial" pitchFamily="34" charset="0"/>
            </a:rPr>
            <a:t>$158.8M Annual Sales</a:t>
          </a:r>
          <a:endParaRPr lang="en-US" sz="1800" b="1" baseline="0" dirty="0">
            <a:latin typeface="Arial" pitchFamily="34" charset="0"/>
            <a:cs typeface="Arial" pitchFamily="34" charset="0"/>
          </a:endParaRPr>
        </a:p>
      </dgm:t>
    </dgm:pt>
    <dgm:pt modelId="{0FD0A956-04A3-4566-8EB2-C7E0F89399FC}" type="parTrans" cxnId="{48F19408-F44C-4F5D-8498-D877E53FF0E8}">
      <dgm:prSet/>
      <dgm:spPr/>
      <dgm:t>
        <a:bodyPr/>
        <a:lstStyle/>
        <a:p>
          <a:endParaRPr lang="en-US"/>
        </a:p>
      </dgm:t>
    </dgm:pt>
    <dgm:pt modelId="{985C96C6-DA34-486C-AEE4-218BF19EEB36}" type="sibTrans" cxnId="{48F19408-F44C-4F5D-8498-D877E53FF0E8}">
      <dgm:prSet/>
      <dgm:spPr/>
      <dgm:t>
        <a:bodyPr/>
        <a:lstStyle/>
        <a:p>
          <a:endParaRPr lang="en-US"/>
        </a:p>
      </dgm:t>
    </dgm:pt>
    <dgm:pt modelId="{AE266656-DDC0-444E-9E5B-048F6DCA7E2E}">
      <dgm:prSet phldrT="[Text]" custT="1"/>
      <dgm:spPr/>
      <dgm:t>
        <a:bodyPr/>
        <a:lstStyle/>
        <a:p>
          <a:r>
            <a:rPr lang="en-US" sz="1700" b="1" baseline="0" dirty="0" smtClean="0">
              <a:latin typeface="Arial" pitchFamily="34" charset="0"/>
              <a:cs typeface="Arial" pitchFamily="34" charset="0"/>
            </a:rPr>
            <a:t>$1.01M Rebates</a:t>
          </a:r>
          <a:endParaRPr lang="en-US" sz="1700" b="1" baseline="0" dirty="0">
            <a:latin typeface="Arial" pitchFamily="34" charset="0"/>
            <a:cs typeface="Arial" pitchFamily="34" charset="0"/>
          </a:endParaRPr>
        </a:p>
      </dgm:t>
    </dgm:pt>
    <dgm:pt modelId="{E7BF646B-0B4F-47FE-A515-C60B2C05E203}" type="parTrans" cxnId="{2FB9AC7C-9977-4CEC-A2B1-40D5BD6BA8F0}">
      <dgm:prSet/>
      <dgm:spPr/>
      <dgm:t>
        <a:bodyPr/>
        <a:lstStyle/>
        <a:p>
          <a:endParaRPr lang="en-US"/>
        </a:p>
      </dgm:t>
    </dgm:pt>
    <dgm:pt modelId="{E3C8C554-2993-4485-A970-5458C8CC96BC}" type="sibTrans" cxnId="{2FB9AC7C-9977-4CEC-A2B1-40D5BD6BA8F0}">
      <dgm:prSet/>
      <dgm:spPr/>
      <dgm:t>
        <a:bodyPr/>
        <a:lstStyle/>
        <a:p>
          <a:endParaRPr lang="en-US"/>
        </a:p>
      </dgm:t>
    </dgm:pt>
    <dgm:pt modelId="{038C479C-36EF-4D4C-8E8F-9E6B2DA28213}">
      <dgm:prSet phldrT="[Text]" custT="1"/>
      <dgm:spPr/>
      <dgm:t>
        <a:bodyPr/>
        <a:lstStyle/>
        <a:p>
          <a:r>
            <a:rPr lang="en-US" sz="1700" b="1" baseline="0" dirty="0" smtClean="0">
              <a:latin typeface="Arial" pitchFamily="34" charset="0"/>
              <a:cs typeface="Arial" pitchFamily="34" charset="0"/>
            </a:rPr>
            <a:t>$264K Incentives</a:t>
          </a:r>
          <a:endParaRPr lang="en-US" sz="1700" b="1" baseline="0" dirty="0">
            <a:latin typeface="Arial" pitchFamily="34" charset="0"/>
            <a:cs typeface="Arial" pitchFamily="34" charset="0"/>
          </a:endParaRPr>
        </a:p>
      </dgm:t>
    </dgm:pt>
    <dgm:pt modelId="{B14E801E-CFF2-4EE6-860E-B18084138E54}" type="parTrans" cxnId="{7B20E77C-A3A2-4337-A67E-C83C6FC17F24}">
      <dgm:prSet/>
      <dgm:spPr/>
      <dgm:t>
        <a:bodyPr/>
        <a:lstStyle/>
        <a:p>
          <a:endParaRPr lang="en-US"/>
        </a:p>
      </dgm:t>
    </dgm:pt>
    <dgm:pt modelId="{B8BA65AC-7AD8-4C3B-A528-18839C0812FE}" type="sibTrans" cxnId="{7B20E77C-A3A2-4337-A67E-C83C6FC17F24}">
      <dgm:prSet/>
      <dgm:spPr/>
      <dgm:t>
        <a:bodyPr/>
        <a:lstStyle/>
        <a:p>
          <a:endParaRPr lang="en-US"/>
        </a:p>
      </dgm:t>
    </dgm:pt>
    <dgm:pt modelId="{E914DD3F-3BCE-4E84-9384-106663985680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2015 Joint Services Prime Vendor Program Results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E6509EA8-47F5-4986-AE3A-0961AA460F30}" type="parTrans" cxnId="{9A72BC15-DD6C-492E-80BF-EC3D29322482}">
      <dgm:prSet/>
      <dgm:spPr/>
      <dgm:t>
        <a:bodyPr/>
        <a:lstStyle/>
        <a:p>
          <a:endParaRPr lang="en-US"/>
        </a:p>
      </dgm:t>
    </dgm:pt>
    <dgm:pt modelId="{31592C7A-89ED-43F1-8186-4874FC3EAFFE}" type="sibTrans" cxnId="{9A72BC15-DD6C-492E-80BF-EC3D29322482}">
      <dgm:prSet/>
      <dgm:spPr/>
      <dgm:t>
        <a:bodyPr/>
        <a:lstStyle/>
        <a:p>
          <a:endParaRPr lang="en-US"/>
        </a:p>
      </dgm:t>
    </dgm:pt>
    <dgm:pt modelId="{E136116D-3BE7-4535-952E-9B127DFFF7ED}" type="pres">
      <dgm:prSet presAssocID="{0627334C-D7B6-4897-8CC6-10FE51B8BED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B74F22-EE82-492D-B9AD-5DF41827A9A9}" type="pres">
      <dgm:prSet presAssocID="{0627334C-D7B6-4897-8CC6-10FE51B8BED1}" presName="ellipse" presStyleLbl="trBgShp" presStyleIdx="0" presStyleCnt="1"/>
      <dgm:spPr/>
    </dgm:pt>
    <dgm:pt modelId="{380E62B4-9E51-4ABE-BAB5-EA3762777D37}" type="pres">
      <dgm:prSet presAssocID="{0627334C-D7B6-4897-8CC6-10FE51B8BED1}" presName="arrow1" presStyleLbl="fgShp" presStyleIdx="0" presStyleCnt="1"/>
      <dgm:spPr/>
    </dgm:pt>
    <dgm:pt modelId="{93A86BAE-AE9D-49BD-9D61-30AAF6E83423}" type="pres">
      <dgm:prSet presAssocID="{0627334C-D7B6-4897-8CC6-10FE51B8BED1}" presName="rectangle" presStyleLbl="revTx" presStyleIdx="0" presStyleCnt="1" custLinFactNeighborX="985" custLinFactNeighborY="91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78914F-F041-4997-97C9-0AE08D931148}" type="pres">
      <dgm:prSet presAssocID="{AE266656-DDC0-444E-9E5B-048F6DCA7E2E}" presName="item1" presStyleLbl="node1" presStyleIdx="0" presStyleCnt="3" custScaleX="111405" custLinFactNeighborX="1949" custLinFactNeighborY="29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EB110-82DA-40C0-8026-E274F9BF81EF}" type="pres">
      <dgm:prSet presAssocID="{038C479C-36EF-4D4C-8E8F-9E6B2DA28213}" presName="item2" presStyleLbl="node1" presStyleIdx="1" presStyleCnt="3" custScaleX="115827" custScaleY="106914" custLinFactNeighborX="1948" custLinFactNeighborY="-4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35492-C8CD-4CFC-A484-D6A06B623F70}" type="pres">
      <dgm:prSet presAssocID="{E914DD3F-3BCE-4E84-9384-106663985680}" presName="item3" presStyleLbl="node1" presStyleIdx="2" presStyleCnt="3" custScaleX="120844" custScaleY="117488" custLinFactNeighborX="24189" custLinFactNeighborY="4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45E1E6-97BA-4399-9C20-420841B5B468}" type="pres">
      <dgm:prSet presAssocID="{0627334C-D7B6-4897-8CC6-10FE51B8BED1}" presName="funnel" presStyleLbl="trAlignAcc1" presStyleIdx="0" presStyleCnt="1" custLinFactNeighborX="-659" custLinFactNeighborY="-1007"/>
      <dgm:spPr/>
    </dgm:pt>
  </dgm:ptLst>
  <dgm:cxnLst>
    <dgm:cxn modelId="{F26008E2-2BEC-40DF-8426-511B9D663C10}" type="presOf" srcId="{AE266656-DDC0-444E-9E5B-048F6DCA7E2E}" destId="{FBCEB110-82DA-40C0-8026-E274F9BF81EF}" srcOrd="0" destOrd="0" presId="urn:microsoft.com/office/officeart/2005/8/layout/funnel1"/>
    <dgm:cxn modelId="{65A1C39A-4686-4DDF-BF6B-9C5C730335FA}" type="presOf" srcId="{0627334C-D7B6-4897-8CC6-10FE51B8BED1}" destId="{E136116D-3BE7-4535-952E-9B127DFFF7ED}" srcOrd="0" destOrd="0" presId="urn:microsoft.com/office/officeart/2005/8/layout/funnel1"/>
    <dgm:cxn modelId="{48F19408-F44C-4F5D-8498-D877E53FF0E8}" srcId="{0627334C-D7B6-4897-8CC6-10FE51B8BED1}" destId="{A8503D19-1791-42CE-94E6-957BF243F767}" srcOrd="0" destOrd="0" parTransId="{0FD0A956-04A3-4566-8EB2-C7E0F89399FC}" sibTransId="{985C96C6-DA34-486C-AEE4-218BF19EEB36}"/>
    <dgm:cxn modelId="{78DEEE5A-4610-43E2-A31D-B3AEB1684231}" type="presOf" srcId="{E914DD3F-3BCE-4E84-9384-106663985680}" destId="{93A86BAE-AE9D-49BD-9D61-30AAF6E83423}" srcOrd="0" destOrd="0" presId="urn:microsoft.com/office/officeart/2005/8/layout/funnel1"/>
    <dgm:cxn modelId="{A7B3C32B-480B-4EE4-A503-D624088A2B31}" type="presOf" srcId="{A8503D19-1791-42CE-94E6-957BF243F767}" destId="{D1235492-C8CD-4CFC-A484-D6A06B623F70}" srcOrd="0" destOrd="0" presId="urn:microsoft.com/office/officeart/2005/8/layout/funnel1"/>
    <dgm:cxn modelId="{2FB9AC7C-9977-4CEC-A2B1-40D5BD6BA8F0}" srcId="{0627334C-D7B6-4897-8CC6-10FE51B8BED1}" destId="{AE266656-DDC0-444E-9E5B-048F6DCA7E2E}" srcOrd="1" destOrd="0" parTransId="{E7BF646B-0B4F-47FE-A515-C60B2C05E203}" sibTransId="{E3C8C554-2993-4485-A970-5458C8CC96BC}"/>
    <dgm:cxn modelId="{BB944F12-DDB1-4E62-8CF2-AE2EA2BF79BB}" type="presOf" srcId="{038C479C-36EF-4D4C-8E8F-9E6B2DA28213}" destId="{9578914F-F041-4997-97C9-0AE08D931148}" srcOrd="0" destOrd="0" presId="urn:microsoft.com/office/officeart/2005/8/layout/funnel1"/>
    <dgm:cxn modelId="{9A72BC15-DD6C-492E-80BF-EC3D29322482}" srcId="{0627334C-D7B6-4897-8CC6-10FE51B8BED1}" destId="{E914DD3F-3BCE-4E84-9384-106663985680}" srcOrd="3" destOrd="0" parTransId="{E6509EA8-47F5-4986-AE3A-0961AA460F30}" sibTransId="{31592C7A-89ED-43F1-8186-4874FC3EAFFE}"/>
    <dgm:cxn modelId="{7B20E77C-A3A2-4337-A67E-C83C6FC17F24}" srcId="{0627334C-D7B6-4897-8CC6-10FE51B8BED1}" destId="{038C479C-36EF-4D4C-8E8F-9E6B2DA28213}" srcOrd="2" destOrd="0" parTransId="{B14E801E-CFF2-4EE6-860E-B18084138E54}" sibTransId="{B8BA65AC-7AD8-4C3B-A528-18839C0812FE}"/>
    <dgm:cxn modelId="{FB84D34C-FF69-4E8C-BA30-5E48DE77753A}" type="presParOf" srcId="{E136116D-3BE7-4535-952E-9B127DFFF7ED}" destId="{73B74F22-EE82-492D-B9AD-5DF41827A9A9}" srcOrd="0" destOrd="0" presId="urn:microsoft.com/office/officeart/2005/8/layout/funnel1"/>
    <dgm:cxn modelId="{CC4307D2-9888-4955-9084-E136A61FD69D}" type="presParOf" srcId="{E136116D-3BE7-4535-952E-9B127DFFF7ED}" destId="{380E62B4-9E51-4ABE-BAB5-EA3762777D37}" srcOrd="1" destOrd="0" presId="urn:microsoft.com/office/officeart/2005/8/layout/funnel1"/>
    <dgm:cxn modelId="{3AA0CB9A-F4BB-4F74-A021-736EDA135AD8}" type="presParOf" srcId="{E136116D-3BE7-4535-952E-9B127DFFF7ED}" destId="{93A86BAE-AE9D-49BD-9D61-30AAF6E83423}" srcOrd="2" destOrd="0" presId="urn:microsoft.com/office/officeart/2005/8/layout/funnel1"/>
    <dgm:cxn modelId="{91340774-E213-4DCE-9C18-31094D978198}" type="presParOf" srcId="{E136116D-3BE7-4535-952E-9B127DFFF7ED}" destId="{9578914F-F041-4997-97C9-0AE08D931148}" srcOrd="3" destOrd="0" presId="urn:microsoft.com/office/officeart/2005/8/layout/funnel1"/>
    <dgm:cxn modelId="{A891B73F-8436-46F1-8375-3B31B366FEA8}" type="presParOf" srcId="{E136116D-3BE7-4535-952E-9B127DFFF7ED}" destId="{FBCEB110-82DA-40C0-8026-E274F9BF81EF}" srcOrd="4" destOrd="0" presId="urn:microsoft.com/office/officeart/2005/8/layout/funnel1"/>
    <dgm:cxn modelId="{78B4D064-E4C1-480E-97B7-60F07AF5EDF9}" type="presParOf" srcId="{E136116D-3BE7-4535-952E-9B127DFFF7ED}" destId="{D1235492-C8CD-4CFC-A484-D6A06B623F70}" srcOrd="5" destOrd="0" presId="urn:microsoft.com/office/officeart/2005/8/layout/funnel1"/>
    <dgm:cxn modelId="{E6774B52-AD15-4D4C-9C50-94EA1E06D8FA}" type="presParOf" srcId="{E136116D-3BE7-4535-952E-9B127DFFF7ED}" destId="{A745E1E6-97BA-4399-9C20-420841B5B46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0.74569</cdr:x>
      <cdr:y>0.42627</cdr:y>
    </cdr:from>
    <cdr:to>
      <cdr:x>0.95379</cdr:x>
      <cdr:y>0.57373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64017" y="2203892"/>
          <a:ext cx="1776047" cy="762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Army $85.3M</a:t>
          </a:r>
        </a:p>
        <a:p xmlns:a="http://schemas.openxmlformats.org/drawingml/2006/main">
          <a:endParaRPr lang="en-US" sz="2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0.10882</cdr:x>
      <cdr:y>0.08732</cdr:y>
    </cdr:from>
    <cdr:to>
      <cdr:x>0.35786</cdr:x>
      <cdr:y>0.23327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73902" y="476180"/>
          <a:ext cx="2228673" cy="795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Marines $22.8M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0.04605</cdr:x>
      <cdr:y>0.60851</cdr:y>
    </cdr:from>
    <cdr:to>
      <cdr:x>0.24573</cdr:x>
      <cdr:y>0.75162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2993" y="3146086"/>
          <a:ext cx="1704149" cy="739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Navy $48.1M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0.39451</cdr:x>
      <cdr:y>0.02188</cdr:y>
    </cdr:from>
    <cdr:to>
      <cdr:x>0.62103</cdr:x>
      <cdr:y>0.1033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366943" y="113137"/>
          <a:ext cx="1933190" cy="420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Others $2.6M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37840" cy="465138"/>
          </a:xfrm>
          <a:prstGeom prst="rect">
            <a:avLst/>
          </a:prstGeom>
        </p:spPr>
        <p:txBody>
          <a:bodyPr vert="horz" lIns="92967" tIns="46488" rIns="92967" bIns="464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6"/>
            <a:ext cx="3037840" cy="465138"/>
          </a:xfrm>
          <a:prstGeom prst="rect">
            <a:avLst/>
          </a:prstGeom>
        </p:spPr>
        <p:txBody>
          <a:bodyPr vert="horz" lIns="92967" tIns="46488" rIns="92967" bIns="464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IMCOM G9 Business Operations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29676"/>
            <a:ext cx="3037840" cy="465138"/>
          </a:xfrm>
          <a:prstGeom prst="rect">
            <a:avLst/>
          </a:prstGeom>
        </p:spPr>
        <p:txBody>
          <a:bodyPr vert="horz" lIns="92967" tIns="46488" rIns="92967" bIns="464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Steven Ryan/IMCOM G9 Business Operations/210-466-1287/Steven.J.Ryan.NAF@mail.mil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lIns="92967" tIns="46488" rIns="92967" bIns="464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E6FF198-F0AA-4547-AF9F-857FFD9354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3696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37840" cy="465138"/>
          </a:xfrm>
          <a:prstGeom prst="rect">
            <a:avLst/>
          </a:prstGeom>
        </p:spPr>
        <p:txBody>
          <a:bodyPr vert="horz" lIns="91238" tIns="45617" rIns="91238" bIns="456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6"/>
            <a:ext cx="3037840" cy="465138"/>
          </a:xfrm>
          <a:prstGeom prst="rect">
            <a:avLst/>
          </a:prstGeom>
        </p:spPr>
        <p:txBody>
          <a:bodyPr vert="horz" lIns="91238" tIns="45617" rIns="91238" bIns="456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IMCOM G9 Business Operations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8" tIns="45617" rIns="91238" bIns="4561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238" tIns="45617" rIns="91238" bIns="4561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29676"/>
            <a:ext cx="3037840" cy="465138"/>
          </a:xfrm>
          <a:prstGeom prst="rect">
            <a:avLst/>
          </a:prstGeom>
        </p:spPr>
        <p:txBody>
          <a:bodyPr vert="horz" lIns="91238" tIns="45617" rIns="91238" bIns="456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Steven Ryan/IMCOM G9 Business Operations/210-466-1287/Steven.J.Ryan.NAF@mail.mil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lIns="91238" tIns="45617" rIns="91238" bIns="456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9355D5B-E7BE-47FB-98AB-2B6130A5FB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68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6A530-B1B7-4A44-8213-074BFCC949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11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5D5B-E7BE-47FB-98AB-2B6130A5FB4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360" y="4416112"/>
            <a:ext cx="5607684" cy="4182427"/>
          </a:xfrm>
          <a:prstGeom prst="rect">
            <a:avLst/>
          </a:prstGeom>
        </p:spPr>
        <p:txBody>
          <a:bodyPr lIns="91420" tIns="45710" rIns="91420" bIns="45710"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BA70D8-1DD5-4802-8B9C-7ED33175C47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34648" y="6152069"/>
            <a:ext cx="398834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8B53E1-7422-483F-9036-5DA9D6BD6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9936E47-A63E-4D91-82F0-7F915AE517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&amp;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8FB2BE-ACFA-4EB5-915E-FFCF8695B4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2C1F0C-77C8-45DD-87D1-899CBEC962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3250" y="381000"/>
            <a:ext cx="8434526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97C6B2-3D55-4901-BE71-A9E73BF9E0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69A48F-A1CB-497A-9DE5-D11B36E575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26ED49-5765-4873-B561-EB631EFA57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2FB4ED-C0EE-49CF-A9D8-E19EAF024B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BAB58A-1CAA-41FD-BF18-0025EA557F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48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040" y="381000"/>
            <a:ext cx="8296736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33249" y="1524000"/>
            <a:ext cx="8091517" cy="41910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&amp;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D7C7E8B-571C-4446-89CA-992021CC66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E36993-BB53-414C-9805-15BA95F5BE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0960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 userDrawn="1"/>
        </p:nvGrpSpPr>
        <p:grpSpPr bwMode="auto">
          <a:xfrm>
            <a:off x="1108075" y="730250"/>
            <a:ext cx="6858000" cy="107950"/>
            <a:chOff x="1143000" y="914400"/>
            <a:chExt cx="6858000" cy="108099"/>
          </a:xfrm>
        </p:grpSpPr>
        <p:cxnSp>
          <p:nvCxnSpPr>
            <p:cNvPr id="697" name="Straight Connector 696"/>
            <p:cNvCxnSpPr/>
            <p:nvPr/>
          </p:nvCxnSpPr>
          <p:spPr>
            <a:xfrm>
              <a:off x="1143000" y="914400"/>
              <a:ext cx="6858000" cy="0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/>
            <p:cNvCxnSpPr/>
            <p:nvPr/>
          </p:nvCxnSpPr>
          <p:spPr>
            <a:xfrm>
              <a:off x="1143000" y="1022499"/>
              <a:ext cx="6858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51" descr="army logo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088" y="201168"/>
            <a:ext cx="574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750" descr="INSTALLATION MANAGEMENT ACTIVITY-DUI-COLOR"/>
          <p:cNvPicPr preferRelativeResize="0"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81633" y="193674"/>
            <a:ext cx="788631" cy="74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7753350" y="6642556"/>
            <a:ext cx="13620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15</a:t>
            </a:r>
            <a:r>
              <a:rPr lang="en-US" sz="800" baseline="0" dirty="0" smtClean="0"/>
              <a:t> June</a:t>
            </a:r>
            <a:r>
              <a:rPr lang="en-US" sz="800" dirty="0" smtClean="0"/>
              <a:t> 2016</a:t>
            </a:r>
            <a:endParaRPr lang="en-US" sz="8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726299" y="6480631"/>
            <a:ext cx="13620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aseline="0" dirty="0" smtClean="0"/>
              <a:t>        </a:t>
            </a:r>
            <a:r>
              <a:rPr lang="en-US" sz="800" dirty="0" smtClean="0"/>
              <a:t>V7</a:t>
            </a:r>
            <a:endParaRPr lang="en-US" sz="8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642556"/>
            <a:ext cx="38895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aseline="0" dirty="0" smtClean="0"/>
              <a:t>Dr. Peter Craig / IMCOM G9  / 210-466-1287 / peter.craig.naf@mail.mil</a:t>
            </a:r>
            <a:endParaRPr lang="en-US" sz="800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4191621" y="6642556"/>
            <a:ext cx="690908" cy="2698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fld id="{5BA405C0-709B-4157-A52A-2CAE2AEBB0FE}" type="slidenum">
              <a:rPr lang="en-US" sz="800" smtClean="0"/>
              <a:t>‹#›</a:t>
            </a:fld>
            <a:endParaRPr lang="en-US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2" r:id="rId3"/>
    <p:sldLayoutId id="2147483682" r:id="rId4"/>
    <p:sldLayoutId id="2147483707" r:id="rId5"/>
    <p:sldLayoutId id="214748370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C92E5-1B38-4118-9BE8-3E57C8DB41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EAA8-15DF-4486-BEBA-D4CE888C6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6D3E-9BD8-4F97-9A4D-48C10519F5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ltGray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ltGray">
          <a:xfrm>
            <a:off x="0" y="228600"/>
            <a:ext cx="9144000" cy="46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ltGray">
          <a:xfrm flipV="1">
            <a:off x="0" y="6629400"/>
            <a:ext cx="91440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ltGray">
          <a:xfrm flipV="1">
            <a:off x="0" y="6583363"/>
            <a:ext cx="9144000" cy="460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 userDrawn="1"/>
        </p:nvSpPr>
        <p:spPr bwMode="auto">
          <a:xfrm>
            <a:off x="914400" y="6627813"/>
            <a:ext cx="264001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rgbClr val="FFC000"/>
                </a:solidFill>
              </a:rPr>
              <a:t>Services and Infrastructure Core Enterprise</a:t>
            </a: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8737600" y="6583363"/>
            <a:ext cx="48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fld id="{09D77BBB-8FCA-4033-B63B-4C4B348F8927}" type="slidenum">
              <a:rPr lang="en-US" sz="1200" b="1">
                <a:solidFill>
                  <a:srgbClr val="FFFFFF"/>
                </a:solidFill>
              </a:rPr>
              <a:pPr algn="ctr"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1" dirty="0">
              <a:solidFill>
                <a:srgbClr val="FFFFFF"/>
              </a:solidFill>
            </a:endParaRPr>
          </a:p>
        </p:txBody>
      </p:sp>
      <p:pic>
        <p:nvPicPr>
          <p:cNvPr id="1032" name="Picture 10" descr="Army_logo.gif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72200"/>
            <a:ext cx="5159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 bwMode="auto">
          <a:xfrm>
            <a:off x="1371600" y="6629400"/>
            <a:ext cx="6400800" cy="228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For Official Use Only</a:t>
            </a:r>
          </a:p>
        </p:txBody>
      </p:sp>
      <p:sp>
        <p:nvSpPr>
          <p:cNvPr id="14" name="Rectangle 13"/>
          <p:cNvSpPr/>
          <p:nvPr userDrawn="1"/>
        </p:nvSpPr>
        <p:spPr bwMode="ltGray">
          <a:xfrm>
            <a:off x="0" y="228600"/>
            <a:ext cx="9144000" cy="46038"/>
          </a:xfrm>
          <a:prstGeom prst="rect">
            <a:avLst/>
          </a:prstGeom>
          <a:solidFill>
            <a:srgbClr val="FFEC5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wrbrandcentral.com/bo/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mailto:uttam.barua.naf@mail.mil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brad.a.puterbaugh.naf@mail.mil" TargetMode="External"/><Relationship Id="rId5" Type="http://schemas.openxmlformats.org/officeDocument/2006/relationships/hyperlink" Target="mailto:thomas.barclay.naf@mail.mil" TargetMode="External"/><Relationship Id="rId4" Type="http://schemas.openxmlformats.org/officeDocument/2006/relationships/hyperlink" Target="mailto:clemente.berrios2.naf@mail.mi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://www.mwrbrandcentral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03"/>
          <p:cNvSpPr>
            <a:spLocks noChangeShapeType="1"/>
          </p:cNvSpPr>
          <p:nvPr/>
        </p:nvSpPr>
        <p:spPr bwMode="auto">
          <a:xfrm>
            <a:off x="795338" y="4365625"/>
            <a:ext cx="7543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7" name="Picture 6" descr="jspvp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2059" y="987227"/>
            <a:ext cx="3576439" cy="1683143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47473" y="1948765"/>
            <a:ext cx="8229600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endParaRPr lang="en-US" sz="2400" i="1" dirty="0"/>
          </a:p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endParaRPr lang="en-US" sz="2400" i="1" dirty="0"/>
          </a:p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r>
              <a:rPr lang="en-US" sz="2400" dirty="0" smtClean="0"/>
              <a:t>Joint Services Prime Vendor Program</a:t>
            </a:r>
          </a:p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r>
              <a:rPr lang="en-US" sz="2400" dirty="0" smtClean="0"/>
              <a:t>Update Brief</a:t>
            </a:r>
          </a:p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endParaRPr lang="en-US" sz="2400" dirty="0" smtClean="0"/>
          </a:p>
          <a:p>
            <a:pPr algn="ctr" eaLnBrk="0" hangingPunct="0">
              <a:lnSpc>
                <a:spcPct val="90000"/>
              </a:lnSpc>
              <a:spcBef>
                <a:spcPct val="10000"/>
              </a:spcBef>
            </a:pPr>
            <a:r>
              <a:rPr lang="en-US" sz="2400" dirty="0" smtClean="0"/>
              <a:t>Foodservice Ashore Solutions 2016</a:t>
            </a:r>
            <a:endParaRPr lang="en-US" sz="20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25515" y="4469801"/>
            <a:ext cx="753979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800" b="1" dirty="0" smtClean="0"/>
              <a:t>IMCOM delivers and integrates base support to enable readiness for a globally-responsive Army</a:t>
            </a:r>
            <a:r>
              <a:rPr lang="en-US" sz="2000" dirty="0" smtClean="0">
                <a:latin typeface="Calibri" pitchFamily="34" charset="0"/>
              </a:rPr>
              <a:t>                      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55626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ARE THE ARMY’S HOME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86" y="73240"/>
            <a:ext cx="6871318" cy="11430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Prime Vendors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970707"/>
            <a:ext cx="8669867" cy="55401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contracts with 4 Prime Vendors</a:t>
            </a:r>
          </a:p>
          <a:p>
            <a:pPr marL="0" indent="0" algn="ctr">
              <a:buNone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 Foods - all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CONUS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Accounts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except 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Sysco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Eastern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Maryland* – Bahrain, Rota Spain, &amp; Souda Bay</a:t>
            </a:r>
          </a:p>
          <a:p>
            <a:pPr marL="0" indent="0">
              <a:buNone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HFM - Pearl Harbor</a:t>
            </a:r>
          </a:p>
          <a:p>
            <a:pPr marL="0" indent="0">
              <a:buNone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BiRite** - Pacific Rim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Notes:   * Europe being resolicited (Fall 2016 Award)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** Pacific Rim being resolicited (Fall 2016 Award)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601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6656" y="1189083"/>
            <a:ext cx="74294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Paid $64.7K in drop size incentives &amp; new customer bonuses in FY15 to the Navy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On-line ordering system with out of stock notices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Material Safety Data Sheets (MSDS) for all chemical purchases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Menu Profit Builder calculates costs, margins &amp; nutritional information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Chef assistance/training &amp; product cuttings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Central Order Guide Management (COGM)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Menu Design &amp; Printing (fee for service)</a:t>
            </a:r>
          </a:p>
          <a:p>
            <a:pPr marL="693738" lvl="1" indent="-236538">
              <a:buFont typeface="Arial" pitchFamily="34" charset="0"/>
              <a:buChar char="•"/>
            </a:pPr>
            <a:r>
              <a:rPr lang="en-US" sz="2400" dirty="0" smtClean="0"/>
              <a:t>Organics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953" y="119254"/>
            <a:ext cx="683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PV Value Added Services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975"/>
            <a:ext cx="1845733" cy="103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72307"/>
            <a:ext cx="7238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Contracted Manufacturer </a:t>
            </a:r>
            <a:r>
              <a:rPr lang="en-US" sz="3000" b="1" dirty="0" smtClean="0"/>
              <a:t>Agreements</a:t>
            </a:r>
            <a:endParaRPr lang="en-US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372532" y="1185106"/>
            <a:ext cx="80433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Contracted </a:t>
            </a:r>
            <a:r>
              <a:rPr lang="en-US" sz="2400" dirty="0"/>
              <a:t>Manufacturer Agreements (CMAs) provide discounts on products that can range from 5% to over 50% depending on the product </a:t>
            </a:r>
            <a:r>
              <a:rPr lang="en-US" sz="2400" dirty="0" smtClean="0"/>
              <a:t>category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Premier’s Manufacturer Agreements provide discounts on over 300,000 products from over 250 product </a:t>
            </a:r>
            <a:r>
              <a:rPr lang="en-US" sz="2400" dirty="0" smtClean="0"/>
              <a:t>categories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Savings </a:t>
            </a:r>
            <a:r>
              <a:rPr lang="en-US" sz="2400" dirty="0"/>
              <a:t>through deviations, </a:t>
            </a:r>
            <a:r>
              <a:rPr lang="en-US" sz="2400" dirty="0" smtClean="0"/>
              <a:t>rebates, </a:t>
            </a:r>
            <a:r>
              <a:rPr lang="en-US" sz="2400" dirty="0"/>
              <a:t>and </a:t>
            </a:r>
            <a:r>
              <a:rPr lang="en-US" sz="2400" dirty="0" smtClean="0"/>
              <a:t>allowances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For more information about US Foods-Premier, go to:</a:t>
            </a:r>
          </a:p>
          <a:p>
            <a:endParaRPr lang="en-US" sz="2400" dirty="0"/>
          </a:p>
          <a:p>
            <a:r>
              <a:rPr lang="en-US" sz="2400" dirty="0" smtClean="0"/>
              <a:t>http</a:t>
            </a:r>
            <a:r>
              <a:rPr lang="en-US" sz="2400" dirty="0"/>
              <a:t>://www.uscommunities.org/suppliers/premier-us-foods/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95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169" y="922867"/>
            <a:ext cx="9005297" cy="55645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27464" y="88777"/>
            <a:ext cx="6826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CMA Growth Chart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32033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1423" y="138896"/>
            <a:ext cx="7481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Centralized Order Guide Management</a:t>
            </a:r>
            <a:endParaRPr lang="en-US" sz="3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8795" y="1121245"/>
            <a:ext cx="696795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A </a:t>
            </a:r>
            <a:r>
              <a:rPr lang="en-US" sz="2800" dirty="0"/>
              <a:t>powerful, easy-to-use tool </a:t>
            </a:r>
            <a:endParaRPr lang="en-US" sz="2800" dirty="0" smtClean="0"/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Puts </a:t>
            </a:r>
            <a:r>
              <a:rPr lang="en-US" sz="2800" dirty="0"/>
              <a:t>the customer in control of which products </a:t>
            </a:r>
            <a:r>
              <a:rPr lang="en-US" sz="2800" dirty="0" smtClean="0"/>
              <a:t>your </a:t>
            </a:r>
            <a:r>
              <a:rPr lang="en-US" sz="2800" dirty="0"/>
              <a:t>locations </a:t>
            </a:r>
            <a:r>
              <a:rPr lang="en-US" sz="2800" dirty="0" smtClean="0"/>
              <a:t>order 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Gain </a:t>
            </a:r>
            <a:r>
              <a:rPr lang="en-US" sz="2800" dirty="0"/>
              <a:t>direct, real-time management of </a:t>
            </a:r>
            <a:r>
              <a:rPr lang="en-US" sz="2800" dirty="0" smtClean="0"/>
              <a:t>each locations’ </a:t>
            </a:r>
            <a:r>
              <a:rPr lang="en-US" sz="2800" dirty="0"/>
              <a:t>Master Shopping List </a:t>
            </a:r>
            <a:endParaRPr lang="en-US" sz="2800" dirty="0" smtClean="0"/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Helps </a:t>
            </a:r>
            <a:r>
              <a:rPr lang="en-US" sz="2800" dirty="0"/>
              <a:t>maximize consistency and contract </a:t>
            </a:r>
            <a:r>
              <a:rPr lang="en-US" sz="2800" dirty="0" smtClean="0"/>
              <a:t>utilization for better pricing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800" dirty="0" smtClean="0"/>
              <a:t>Standardizes </a:t>
            </a:r>
            <a:r>
              <a:rPr lang="en-US" sz="2800" dirty="0"/>
              <a:t>products among locations and across </a:t>
            </a:r>
            <a:r>
              <a:rPr lang="en-US" sz="2800" dirty="0" smtClean="0"/>
              <a:t>divisions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57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2270" y="99298"/>
            <a:ext cx="629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COGM Screen Shot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0" y="954536"/>
            <a:ext cx="8908353" cy="557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74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8953" y="136188"/>
            <a:ext cx="683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PV Value Added Services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7467" y="1926454"/>
            <a:ext cx="77385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On-line ordering system features catalogs, product guides &amp; flyers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Corporate Chef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Market &amp; Industry Trend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/>
              <a:t>ProPLUS</a:t>
            </a:r>
            <a:r>
              <a:rPr lang="en-US" sz="2400" dirty="0" smtClean="0"/>
              <a:t> Chemical Division including DfE (designed for the environment), Green, and LEED approved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/>
              <a:t>Menu Management </a:t>
            </a:r>
            <a:r>
              <a:rPr lang="en-US" sz="2400" dirty="0" smtClean="0"/>
              <a:t>with recipes, nutritionals, cost analysis and profit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Food shows featuring new products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914" y="1083736"/>
            <a:ext cx="2731826" cy="77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9711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53" y="1684479"/>
            <a:ext cx="7238791" cy="48258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9865" y="887345"/>
            <a:ext cx="8520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April &amp; May 2016: BiRite held two food shows and 3 staff trainings.  Pictured here at Dragon Hill Lodge in Korea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08953" y="110787"/>
            <a:ext cx="683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PV Value Added Services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43479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8586" y="71021"/>
            <a:ext cx="6826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PV Value Added Services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18586" y="2425083"/>
            <a:ext cx="68269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Hawaii Flour Mills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HFM Plus </a:t>
            </a:r>
            <a:r>
              <a:rPr lang="en-US" sz="2400" b="1" dirty="0" smtClean="0"/>
              <a:t>on-line ordering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Menu analysis, engineering, and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Customer specific order guides based on purchase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Shelf-to-sheet inventory guides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Purchase history reporting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86" y="1054407"/>
            <a:ext cx="6826929" cy="90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5119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8586" y="71021"/>
            <a:ext cx="6826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PV Value Added Services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99067" y="2179824"/>
            <a:ext cx="73744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Sysco Eastern Maryland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Sysco Market </a:t>
            </a:r>
            <a:r>
              <a:rPr lang="en-US" sz="2400" b="1" dirty="0" smtClean="0"/>
              <a:t>on-line order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Kids Live Well</a:t>
            </a:r>
            <a:r>
              <a:rPr lang="en-US" sz="2400" b="1" dirty="0" smtClean="0"/>
              <a:t> program – teaching and menus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Reporting functions – purchase history &amp; ad hoc reporting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In-house brands save $$$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On/off site training, menu analysis, culinary reviews, trends, and menu engineering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102" y="943971"/>
            <a:ext cx="1653317" cy="12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221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326" y="991873"/>
            <a:ext cx="83671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lvl="1" indent="-339725">
              <a:buFont typeface="Wingdings" panose="05000000000000000000" pitchFamily="2" charset="2"/>
              <a:buChar char="Ø"/>
            </a:pPr>
            <a:r>
              <a:rPr lang="en-US" sz="2400" dirty="0" smtClean="0"/>
              <a:t>To be the </a:t>
            </a:r>
            <a:r>
              <a:rPr lang="en-US" sz="2400" b="1" dirty="0" smtClean="0"/>
              <a:t>premier</a:t>
            </a:r>
            <a:r>
              <a:rPr lang="en-US" sz="2400" dirty="0" smtClean="0"/>
              <a:t> Non-Appropriated Fund </a:t>
            </a:r>
            <a:r>
              <a:rPr lang="en-US" sz="2400" b="1" dirty="0" smtClean="0"/>
              <a:t>acquisition</a:t>
            </a:r>
            <a:r>
              <a:rPr lang="en-US" sz="2400" dirty="0" smtClean="0"/>
              <a:t>, </a:t>
            </a:r>
            <a:r>
              <a:rPr lang="en-US" sz="2400" b="1" dirty="0" smtClean="0"/>
              <a:t>sourcing</a:t>
            </a:r>
            <a:r>
              <a:rPr lang="en-US" sz="2400" dirty="0" smtClean="0"/>
              <a:t>, and </a:t>
            </a:r>
            <a:r>
              <a:rPr lang="en-US" sz="2400" b="1" dirty="0" smtClean="0"/>
              <a:t>procurement</a:t>
            </a:r>
            <a:r>
              <a:rPr lang="en-US" sz="2400" dirty="0" smtClean="0"/>
              <a:t> organization for the Department of Defense food services for our Service Members and their Families worldwide</a:t>
            </a:r>
          </a:p>
          <a:p>
            <a:pPr marL="0" lvl="1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339725" indent="-339725">
              <a:buFont typeface="+mj-lt"/>
              <a:buAutoNum type="arabicPeriod"/>
            </a:pPr>
            <a:r>
              <a:rPr lang="en-US" sz="2000" dirty="0" smtClean="0"/>
              <a:t>Combine </a:t>
            </a:r>
            <a:r>
              <a:rPr lang="en-US" sz="2000" dirty="0"/>
              <a:t>your purchasing volume to secure lower product </a:t>
            </a:r>
            <a:r>
              <a:rPr lang="en-US" sz="2000" dirty="0" smtClean="0"/>
              <a:t>costs</a:t>
            </a:r>
            <a:endParaRPr lang="en-US" sz="2000" dirty="0"/>
          </a:p>
          <a:p>
            <a:pPr marL="339725" indent="-339725">
              <a:buFont typeface="+mj-lt"/>
              <a:buAutoNum type="arabicPeriod"/>
            </a:pPr>
            <a:endParaRPr lang="en-US" sz="2000" dirty="0"/>
          </a:p>
          <a:p>
            <a:pPr marL="339725" indent="-339725">
              <a:buFont typeface="+mj-lt"/>
              <a:buAutoNum type="arabicPeriod"/>
            </a:pPr>
            <a:r>
              <a:rPr lang="en-US" sz="2000" dirty="0" smtClean="0"/>
              <a:t>Army </a:t>
            </a:r>
            <a:r>
              <a:rPr lang="en-US" sz="2000" dirty="0"/>
              <a:t>NAF Contracting solicits bids from food distributors and awards contracts to best overall quality/logistics/price </a:t>
            </a:r>
            <a:r>
              <a:rPr lang="en-US" sz="2000" dirty="0" smtClean="0"/>
              <a:t>bids  </a:t>
            </a:r>
            <a:endParaRPr lang="en-US" sz="2000" dirty="0"/>
          </a:p>
          <a:p>
            <a:pPr marL="339725" indent="-339725">
              <a:buFont typeface="+mj-lt"/>
              <a:buAutoNum type="arabicPeriod"/>
            </a:pPr>
            <a:endParaRPr lang="en-US" sz="2000" dirty="0"/>
          </a:p>
          <a:p>
            <a:pPr marL="339725" indent="-339725">
              <a:buFont typeface="+mj-lt"/>
              <a:buAutoNum type="arabicPeriod"/>
            </a:pPr>
            <a:r>
              <a:rPr lang="en-US" sz="2000" dirty="0" smtClean="0"/>
              <a:t>Monitor </a:t>
            </a:r>
            <a:r>
              <a:rPr lang="en-US" sz="2000" dirty="0"/>
              <a:t>purchases through a price verification process</a:t>
            </a:r>
          </a:p>
          <a:p>
            <a:pPr marL="339725" indent="-339725">
              <a:buFont typeface="+mj-lt"/>
              <a:buAutoNum type="arabicPeriod"/>
            </a:pPr>
            <a:endParaRPr lang="en-US" sz="2000" dirty="0"/>
          </a:p>
          <a:p>
            <a:pPr marL="339725" indent="-339725">
              <a:buFont typeface="+mj-lt"/>
              <a:buAutoNum type="arabicPeriod"/>
            </a:pPr>
            <a:r>
              <a:rPr lang="en-US" sz="2000" dirty="0" smtClean="0"/>
              <a:t>Simplify </a:t>
            </a:r>
            <a:r>
              <a:rPr lang="en-US" sz="2000" dirty="0"/>
              <a:t>the rebate and incentive process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600" u="sng" dirty="0" smtClean="0"/>
              <a:t>Bottom </a:t>
            </a:r>
            <a:r>
              <a:rPr lang="en-US" sz="3600" u="sng" dirty="0"/>
              <a:t>Line</a:t>
            </a:r>
            <a:r>
              <a:rPr lang="en-US" sz="3600" dirty="0"/>
              <a:t>: </a:t>
            </a:r>
            <a:r>
              <a:rPr lang="en-US" sz="3600" dirty="0" smtClean="0"/>
              <a:t>Reduce </a:t>
            </a:r>
            <a:r>
              <a:rPr lang="en-US" sz="3600" dirty="0"/>
              <a:t>food cost</a:t>
            </a:r>
          </a:p>
          <a:p>
            <a:pPr marL="574675" lvl="1" indent="-347663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71044" y="173503"/>
            <a:ext cx="72100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Our </a:t>
            </a:r>
            <a:r>
              <a:rPr lang="en-US" sz="3000" b="1" dirty="0"/>
              <a:t>m</a:t>
            </a:r>
            <a:r>
              <a:rPr lang="en-US" sz="3000" b="1" dirty="0" smtClean="0"/>
              <a:t>ission &amp; what it means to you</a:t>
            </a:r>
            <a:endParaRPr lang="en-US" sz="3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952" y="89986"/>
            <a:ext cx="6880195" cy="533101"/>
          </a:xfrm>
        </p:spPr>
        <p:txBody>
          <a:bodyPr/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Our Ongoing/Future Initiatives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246568"/>
            <a:ext cx="8534400" cy="5134777"/>
          </a:xfrm>
        </p:spPr>
        <p:txBody>
          <a:bodyPr/>
          <a:lstStyle/>
          <a:p>
            <a:pPr marL="739775" lvl="1" indent="-400050">
              <a:buFont typeface="Wingdings" pitchFamily="2" charset="2"/>
              <a:buChar char="Ø"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Simplify business processes</a:t>
            </a:r>
          </a:p>
          <a:p>
            <a:pPr marL="739775" lvl="1" indent="-400050">
              <a:buFont typeface="Wingdings" pitchFamily="2" charset="2"/>
              <a:buChar char="Ø"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Enhanced training opportunities with Prime Vendors, Mfg., and food shows</a:t>
            </a:r>
          </a:p>
          <a:p>
            <a:pPr marL="739775" indent="-400050"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Convert incentives to off-invoice allowances</a:t>
            </a:r>
          </a:p>
          <a:p>
            <a:pPr marL="739775" lvl="1" indent="-400050">
              <a:buFont typeface="Wingdings" pitchFamily="2" charset="2"/>
              <a:buChar char="Ø"/>
              <a:tabLst>
                <a:tab pos="739775" algn="l"/>
              </a:tabLst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Business Analytics Capabilities</a:t>
            </a:r>
          </a:p>
          <a:p>
            <a:pPr marL="739775" indent="-400050">
              <a:buFont typeface="Wingdings" pitchFamily="2" charset="2"/>
              <a:buChar char="Ø"/>
              <a:tabLst>
                <a:tab pos="739775" algn="l"/>
              </a:tabLs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Price Verification</a:t>
            </a:r>
          </a:p>
          <a:p>
            <a:pPr marL="739775" indent="-400050">
              <a:buFont typeface="Wingdings" pitchFamily="2" charset="2"/>
              <a:buChar char="Ø"/>
              <a:tabLst>
                <a:tab pos="739775" algn="l"/>
              </a:tabLs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COGM/Preferred Items</a:t>
            </a:r>
          </a:p>
          <a:p>
            <a:pPr marL="739775" indent="-400050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694" y="1038687"/>
            <a:ext cx="825717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All DoD </a:t>
            </a:r>
            <a:r>
              <a:rPr lang="en-US" sz="2800" dirty="0"/>
              <a:t>NAFIs </a:t>
            </a:r>
            <a:r>
              <a:rPr lang="en-US" sz="2800" dirty="0" smtClean="0"/>
              <a:t>are eligible to access the benefits of the JSPVP.  To enroll in this program:</a:t>
            </a:r>
            <a:r>
              <a:rPr lang="en-US" sz="2400" dirty="0" smtClean="0"/>
              <a:t> </a:t>
            </a:r>
          </a:p>
          <a:p>
            <a:endParaRPr lang="en-US" sz="1200" dirty="0"/>
          </a:p>
          <a:p>
            <a:pPr marL="693738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</a:rPr>
              <a:t>Go to </a:t>
            </a: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www.mwrbrandcentral.com/bo/</a:t>
            </a: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</a:rPr>
              <a:t> and click under FB&amp;E, then JSPVP</a:t>
            </a:r>
          </a:p>
          <a:p>
            <a:pPr marL="693738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Download and submit a completed application </a:t>
            </a:r>
          </a:p>
          <a:p>
            <a:pPr marL="693738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NAF Contracting sends a contract modification to the PV </a:t>
            </a:r>
          </a:p>
          <a:p>
            <a:pPr marL="693738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When </a:t>
            </a: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</a:rPr>
              <a:t>the contract modification has been signed 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&amp; countersigned, the </a:t>
            </a: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</a:rPr>
              <a:t>contract modification will be considered 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executable and your savings will  begin!</a:t>
            </a:r>
          </a:p>
          <a:p>
            <a:pPr marL="693738" indent="-3429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1118586" y="73075"/>
            <a:ext cx="6835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JSPVP - How Do I Sign Up?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16978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953" y="76967"/>
            <a:ext cx="6828817" cy="5334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08953" y="934634"/>
            <a:ext cx="7460511" cy="5360970"/>
          </a:xfrm>
        </p:spPr>
        <p:txBody>
          <a:bodyPr/>
          <a:lstStyle/>
          <a:p>
            <a:pPr>
              <a:buNone/>
            </a:pPr>
            <a:r>
              <a:rPr lang="en-US" sz="1600" u="sng" dirty="0" smtClean="0">
                <a:latin typeface="Arial" pitchFamily="34" charset="0"/>
                <a:cs typeface="Arial" pitchFamily="34" charset="0"/>
              </a:rPr>
              <a:t>Uttam Barua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 &amp; B Branch Chief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210-466-1293</a:t>
            </a:r>
          </a:p>
          <a:p>
            <a:pPr>
              <a:buNone/>
            </a:pPr>
            <a:r>
              <a:rPr lang="en-US" sz="1600" u="sng" dirty="0" smtClean="0">
                <a:latin typeface="Arial" pitchFamily="34" charset="0"/>
                <a:cs typeface="Arial" pitchFamily="34" charset="0"/>
                <a:hlinkClick r:id="rId3"/>
              </a:rPr>
              <a:t>uttam.barua.naf@mail.mil</a:t>
            </a:r>
            <a:endParaRPr lang="en-US" sz="16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8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0" u="sng" dirty="0" smtClean="0">
                <a:latin typeface="Arial" pitchFamily="34" charset="0"/>
                <a:cs typeface="Arial" pitchFamily="34" charset="0"/>
              </a:rPr>
              <a:t>Clemente Berrios, Jr.  Ph.D.(c)</a:t>
            </a:r>
          </a:p>
          <a:p>
            <a:pPr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Program Lead</a:t>
            </a:r>
          </a:p>
          <a:p>
            <a:pPr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210-466-1295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4"/>
              </a:rPr>
              <a:t>c</a:t>
            </a:r>
            <a:r>
              <a:rPr lang="en-US" sz="1600" b="0" dirty="0" smtClean="0">
                <a:latin typeface="Arial" pitchFamily="34" charset="0"/>
                <a:cs typeface="Arial" pitchFamily="34" charset="0"/>
                <a:hlinkClick r:id="rId4"/>
              </a:rPr>
              <a:t>lemente.berrios2.naf@mail.mil</a:t>
            </a: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800" b="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0" u="sng" dirty="0" smtClean="0">
                <a:latin typeface="Arial" pitchFamily="34" charset="0"/>
                <a:cs typeface="Arial" pitchFamily="34" charset="0"/>
              </a:rPr>
              <a:t>Thomas Barclay</a:t>
            </a:r>
          </a:p>
          <a:p>
            <a:pPr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r Business Analyst/Program Enrollment</a:t>
            </a:r>
          </a:p>
          <a:p>
            <a:pPr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210-466-1285</a:t>
            </a:r>
          </a:p>
          <a:p>
            <a:pPr>
              <a:buNone/>
            </a:pPr>
            <a:r>
              <a:rPr lang="en-US" sz="1600" dirty="0">
                <a:latin typeface="Arial" pitchFamily="34" charset="0"/>
                <a:cs typeface="Arial" pitchFamily="34" charset="0"/>
                <a:hlinkClick r:id="rId5"/>
              </a:rPr>
              <a:t>t</a:t>
            </a:r>
            <a:r>
              <a:rPr lang="en-US" sz="1600" b="0" dirty="0" smtClean="0">
                <a:latin typeface="Arial" pitchFamily="34" charset="0"/>
                <a:cs typeface="Arial" pitchFamily="34" charset="0"/>
                <a:hlinkClick r:id="rId5"/>
              </a:rPr>
              <a:t>homas.barclay.naf@mail.mil</a:t>
            </a: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0" u="sng" dirty="0" smtClean="0">
                <a:latin typeface="Arial" pitchFamily="34" charset="0"/>
                <a:cs typeface="Arial" pitchFamily="34" charset="0"/>
              </a:rPr>
              <a:t>Brad Puterbaugh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Field Liaison Action Officer/Prime Vendor COR</a:t>
            </a:r>
          </a:p>
          <a:p>
            <a:pPr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210-233-8177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6"/>
              </a:rPr>
              <a:t>brad.a.puterbaugh.naf@mail.mil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Clr>
                <a:srgbClr val="800000"/>
              </a:buClr>
            </a:pPr>
            <a:endParaRPr lang="en-US" sz="2100" b="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10000"/>
              </a:lnSpc>
              <a:buFont typeface="Arial" charset="0"/>
              <a:buChar char="–"/>
            </a:pPr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rmy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80888" y="1592742"/>
            <a:ext cx="1524000" cy="1524000"/>
          </a:xfrm>
          <a:prstGeom prst="rect">
            <a:avLst/>
          </a:prstGeom>
        </p:spPr>
      </p:pic>
      <p:pic>
        <p:nvPicPr>
          <p:cNvPr id="5" name="Picture 4" descr="jspvp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60152" y="3774850"/>
            <a:ext cx="2684145" cy="12632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600200" y="533400"/>
            <a:ext cx="624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400" b="1" dirty="0">
              <a:latin typeface="+mj-lt"/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152400" y="1371600"/>
            <a:ext cx="8763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pPr eaLnBrk="0" hangingPunct="0"/>
            <a:endParaRPr lang="en-US" sz="2400" b="1" dirty="0" smtClean="0"/>
          </a:p>
          <a:p>
            <a:pPr eaLnBrk="0" hangingPunct="0"/>
            <a:r>
              <a:rPr lang="en-US" sz="2400" b="1" dirty="0" smtClean="0"/>
              <a:t>  </a:t>
            </a:r>
          </a:p>
          <a:p>
            <a:pPr eaLnBrk="0" hangingPunct="0"/>
            <a:endParaRPr lang="en-US" sz="2400" dirty="0" smtClean="0"/>
          </a:p>
          <a:p>
            <a:pPr eaLnBrk="0" hangingPunct="0"/>
            <a:endParaRPr lang="en-US" sz="2400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52400" y="2328208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133600" y="1447800"/>
            <a:ext cx="4953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6000" i="1" dirty="0" smtClean="0">
                <a:solidFill>
                  <a:srgbClr val="800000"/>
                </a:solidFill>
                <a:latin typeface="+mn-lt"/>
              </a:rPr>
              <a:t>Q &amp; A</a:t>
            </a:r>
          </a:p>
          <a:p>
            <a:pPr algn="ctr">
              <a:buFont typeface="Wingdings" pitchFamily="2" charset="2"/>
              <a:buNone/>
            </a:pPr>
            <a:endParaRPr lang="en-US" u="sng" dirty="0">
              <a:solidFill>
                <a:srgbClr val="CC3300"/>
              </a:solidFill>
            </a:endParaRPr>
          </a:p>
        </p:txBody>
      </p:sp>
      <p:pic>
        <p:nvPicPr>
          <p:cNvPr id="7" name="Picture 7" descr="MCj007862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124200"/>
            <a:ext cx="1219200" cy="26241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201"/>
            <a:ext cx="8229600" cy="579595"/>
          </a:xfrm>
        </p:spPr>
        <p:txBody>
          <a:bodyPr/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JSPVP at a Glance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18592188"/>
              </p:ext>
            </p:extLst>
          </p:nvPr>
        </p:nvGraphicFramePr>
        <p:xfrm>
          <a:off x="1524000" y="1198485"/>
          <a:ext cx="6583680" cy="5060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1279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2150"/>
            <a:ext cx="6858000" cy="649093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JSPVP Participation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555181"/>
              </p:ext>
            </p:extLst>
          </p:nvPr>
        </p:nvGraphicFramePr>
        <p:xfrm>
          <a:off x="84667" y="930675"/>
          <a:ext cx="8949266" cy="5453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2156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64" y="81367"/>
            <a:ext cx="6835806" cy="790682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Navy Footprint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320" y="1240778"/>
            <a:ext cx="7147347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Navy global FY15 footprint at $48.1M is 30.3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JSPVP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purchases</a:t>
            </a:r>
          </a:p>
          <a:p>
            <a:pPr marL="0" indent="0">
              <a:buNone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1. Navy Bases – $43.9M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2. Navy Exchanges – $3.5M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3. Navy Lodging – $700K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Shout-outs: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Annapolis – $6.9M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Bahrain &amp; San Diego – $2.5M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Sasbo, Pearl, Atsugi, Coronado, 	Pensacola, &amp; Great 	Lakes – $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1.1M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$1.4M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349" y="4914236"/>
            <a:ext cx="460126" cy="3824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349" y="4451562"/>
            <a:ext cx="460126" cy="382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349" y="3988888"/>
            <a:ext cx="460126" cy="38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92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8678" y="74894"/>
            <a:ext cx="6858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Navy Footprint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24468" y="917183"/>
            <a:ext cx="7518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Purchased by </a:t>
            </a:r>
            <a:r>
              <a:rPr lang="en-US" sz="2800" dirty="0" smtClean="0"/>
              <a:t>category: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Groceries </a:t>
            </a:r>
            <a:r>
              <a:rPr lang="en-US" sz="2400" dirty="0"/>
              <a:t>- $10.9M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Meat - $9.1M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/>
              <a:t>Frozen - $7.3M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Poultry - $5.7M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Dairy - $5.2M</a:t>
            </a:r>
          </a:p>
          <a:p>
            <a:pPr marL="8001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Paper Goods - $</a:t>
            </a:r>
            <a:r>
              <a:rPr lang="en-US" sz="2400" dirty="0" smtClean="0"/>
              <a:t>3.6M</a:t>
            </a:r>
          </a:p>
          <a:p>
            <a:pPr marL="457200"/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JSPVP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Paid $276,672 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Rebates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FY15 Purchase Volumes: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240,900 dozen shell eggs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1,139,427 pounds of French fries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508,000 pounds of chicken breasts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88,956 gallons of salad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dressing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58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4532" y="79608"/>
            <a:ext cx="6858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Navy Footprint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7467" y="1033303"/>
            <a:ext cx="73321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In FY15 Navy accounts purchased 17,551 cases of assorted cereal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JSPVP Kellogg’s off-invoice deviated allowances averaged $6.51/case.  Direct benefit to the Navy for participating in the JSPVP: </a:t>
            </a:r>
            <a:r>
              <a:rPr lang="en-US" sz="3200" b="1" dirty="0" smtClean="0"/>
              <a:t>$114K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Rebates </a:t>
            </a:r>
            <a:r>
              <a:rPr lang="en-US" sz="3200" dirty="0" smtClean="0"/>
              <a:t>paid on </a:t>
            </a:r>
            <a:r>
              <a:rPr lang="en-US" sz="3200" dirty="0"/>
              <a:t>88,956 </a:t>
            </a:r>
            <a:r>
              <a:rPr lang="en-US" sz="3200" dirty="0" smtClean="0"/>
              <a:t>gallons of salad dressing</a:t>
            </a:r>
            <a:r>
              <a:rPr lang="en-US" sz="3200" dirty="0"/>
              <a:t>?  </a:t>
            </a:r>
            <a:r>
              <a:rPr lang="en-US" sz="3200" b="1" dirty="0" smtClean="0"/>
              <a:t>$33K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396" y="144306"/>
            <a:ext cx="6862440" cy="1143000"/>
          </a:xfrm>
        </p:spPr>
        <p:txBody>
          <a:bodyPr/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How Do You Save?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149160"/>
            <a:ext cx="8669867" cy="5251639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Contracted Prime Vendor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Margins Save You $$$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Cornerstone Program Navy Savings $74K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Class Customer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Point of Contact for PV Issues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 Foods CMA Pricing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 Rebate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Payment Term Savings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JSPVP BizBoard link: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98463" indent="-398463" algn="ctr">
              <a:buNone/>
            </a:pPr>
            <a:r>
              <a:rPr lang="en-US" sz="36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www.mwrbrandcentral.com/</a:t>
            </a:r>
            <a:r>
              <a:rPr lang="en-US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BO/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8463" indent="-398463">
              <a:buFont typeface="Wingdings" pitchFamily="2" charset="2"/>
              <a:buChar char="Ø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398463" indent="-398463" algn="ctr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282575" indent="-282575">
              <a:buFont typeface="Arial" pitchFamily="34" charset="0"/>
              <a:buChar char="•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thomas.barclay\AppData\Local\Microsoft\Windows\Temporary Internet Files\Content.IE5\RXOQWIHI\MC91021757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1914" y="2621029"/>
            <a:ext cx="1168619" cy="1239207"/>
          </a:xfrm>
          <a:prstGeom prst="rect">
            <a:avLst/>
          </a:prstGeom>
          <a:noFill/>
        </p:spPr>
      </p:pic>
      <p:pic>
        <p:nvPicPr>
          <p:cNvPr id="1032" name="Picture 8" descr="C:\Users\thomas.barclay\AppData\Local\Microsoft\Windows\Temporary Internet Files\Content.IE5\U3KW0RX7\MC910216326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6669" y="5329951"/>
            <a:ext cx="852488" cy="1178598"/>
          </a:xfrm>
          <a:prstGeom prst="rect">
            <a:avLst/>
          </a:prstGeom>
          <a:noFill/>
        </p:spPr>
      </p:pic>
      <p:pic>
        <p:nvPicPr>
          <p:cNvPr id="7" name="Picture 8" descr="C:\Users\thomas.barclay\AppData\Local\Microsoft\Windows\Temporary Internet Files\Content.IE5\U3KW0RX7\MC910216326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052472" y="5296092"/>
            <a:ext cx="852488" cy="11785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709" y="92921"/>
            <a:ext cx="6853561" cy="710783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Food Safety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8933" y="1139607"/>
            <a:ext cx="7587145" cy="531578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recent Pilgrim’s Pride Chicken recall highlights the need for immediate communication with the field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 Process: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PVs notified by manufacturers of products involved in recall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PVs cross-check to determine if any of you received the affected products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received recalled product, you will be instructed how to proceed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JSPVP follows up directly with PVs as well as registers with USDA for faster notification and awareness</a:t>
            </a:r>
          </a:p>
        </p:txBody>
      </p:sp>
    </p:spTree>
    <p:extLst>
      <p:ext uri="{BB962C8B-B14F-4D97-AF65-F5344CB8AC3E}">
        <p14:creationId xmlns:p14="http://schemas.microsoft.com/office/powerpoint/2010/main" val="6786581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folHlink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folHlink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26422</TotalTime>
  <Words>980</Words>
  <Application>Microsoft Office PowerPoint</Application>
  <PresentationFormat>On-screen Show (4:3)</PresentationFormat>
  <Paragraphs>190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Arial</vt:lpstr>
      <vt:lpstr>Arial Black</vt:lpstr>
      <vt:lpstr>Calibri</vt:lpstr>
      <vt:lpstr>Wingdings</vt:lpstr>
      <vt:lpstr>Office Theme</vt:lpstr>
      <vt:lpstr>2_Custom Design</vt:lpstr>
      <vt:lpstr>1_Custom Design</vt:lpstr>
      <vt:lpstr>Custom Design</vt:lpstr>
      <vt:lpstr>15_Default Design</vt:lpstr>
      <vt:lpstr>PowerPoint Presentation</vt:lpstr>
      <vt:lpstr>PowerPoint Presentation</vt:lpstr>
      <vt:lpstr>JSPVP at a Glance</vt:lpstr>
      <vt:lpstr>JSPVP Participation</vt:lpstr>
      <vt:lpstr>Navy Footprint</vt:lpstr>
      <vt:lpstr>PowerPoint Presentation</vt:lpstr>
      <vt:lpstr>PowerPoint Presentation</vt:lpstr>
      <vt:lpstr>How Do You Save?</vt:lpstr>
      <vt:lpstr>Food Safety</vt:lpstr>
      <vt:lpstr>Current Prime Vendors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Our Ongoing/Future Initiatives</vt:lpstr>
      <vt:lpstr>PowerPoint Presentation</vt:lpstr>
      <vt:lpstr>Contacts </vt:lpstr>
      <vt:lpstr>PowerPoint Presentation</vt:lpstr>
    </vt:vector>
  </TitlesOfParts>
  <Company>U.S.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WZM</dc:creator>
  <cp:lastModifiedBy>peter.craig</cp:lastModifiedBy>
  <cp:revision>1866</cp:revision>
  <cp:lastPrinted>2016-06-06T13:16:33Z</cp:lastPrinted>
  <dcterms:created xsi:type="dcterms:W3CDTF">2010-05-12T15:29:06Z</dcterms:created>
  <dcterms:modified xsi:type="dcterms:W3CDTF">2016-06-06T13:35:57Z</dcterms:modified>
</cp:coreProperties>
</file>