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82" r:id="rId2"/>
  </p:sldMasterIdLst>
  <p:notesMasterIdLst>
    <p:notesMasterId r:id="rId14"/>
  </p:notesMasterIdLst>
  <p:sldIdLst>
    <p:sldId id="264" r:id="rId3"/>
    <p:sldId id="280" r:id="rId4"/>
    <p:sldId id="281" r:id="rId5"/>
    <p:sldId id="282" r:id="rId6"/>
    <p:sldId id="277" r:id="rId7"/>
    <p:sldId id="278" r:id="rId8"/>
    <p:sldId id="272" r:id="rId9"/>
    <p:sldId id="273" r:id="rId10"/>
    <p:sldId id="279" r:id="rId11"/>
    <p:sldId id="275"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0" d="100"/>
          <a:sy n="80" d="100"/>
        </p:scale>
        <p:origin x="-1674" y="-306"/>
      </p:cViewPr>
      <p:guideLst>
        <p:guide orient="horz" pos="2160"/>
        <p:guide pos="2880"/>
      </p:guideLst>
    </p:cSldViewPr>
  </p:slideViewPr>
  <p:notesTextViewPr>
    <p:cViewPr>
      <p:scale>
        <a:sx n="1" d="1"/>
        <a:sy n="1" d="1"/>
      </p:scale>
      <p:origin x="0" y="0"/>
    </p:cViewPr>
  </p:notesTextViewPr>
  <p:sorterViewPr>
    <p:cViewPr>
      <p:scale>
        <a:sx n="180" d="100"/>
        <a:sy n="180" d="100"/>
      </p:scale>
      <p:origin x="0" y="0"/>
    </p:cViewPr>
  </p:sorterViewPr>
  <p:notesViewPr>
    <p:cSldViewPr>
      <p:cViewPr varScale="1">
        <p:scale>
          <a:sx n="68" d="100"/>
          <a:sy n="68" d="100"/>
        </p:scale>
        <p:origin x="-32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21249-AA0E-4AE9-A626-E1E26EA105CA}" type="datetimeFigureOut">
              <a:rPr lang="en-US" smtClean="0"/>
              <a:t>6/13/2018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1A186-A0F5-41CF-819C-ECD08DF1FD60}" type="slidenum">
              <a:rPr lang="en-US" smtClean="0"/>
              <a:t>‹#›</a:t>
            </a:fld>
            <a:endParaRPr lang="en-US"/>
          </a:p>
        </p:txBody>
      </p:sp>
    </p:spTree>
    <p:extLst>
      <p:ext uri="{BB962C8B-B14F-4D97-AF65-F5344CB8AC3E}">
        <p14:creationId xmlns:p14="http://schemas.microsoft.com/office/powerpoint/2010/main" val="206950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D1A186-A0F5-41CF-819C-ECD08DF1FD60}" type="slidenum">
              <a:rPr lang="en-US" smtClean="0"/>
              <a:t>1</a:t>
            </a:fld>
            <a:endParaRPr lang="en-US"/>
          </a:p>
        </p:txBody>
      </p:sp>
    </p:spTree>
    <p:extLst>
      <p:ext uri="{BB962C8B-B14F-4D97-AF65-F5344CB8AC3E}">
        <p14:creationId xmlns:p14="http://schemas.microsoft.com/office/powerpoint/2010/main" val="129796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Reduction in Operating Cash</a:t>
            </a:r>
          </a:p>
          <a:p>
            <a:r>
              <a:rPr lang="en-US" dirty="0" smtClean="0"/>
              <a:t>Program Revenue is down; is that because patron counts are down?</a:t>
            </a:r>
          </a:p>
          <a:p>
            <a:r>
              <a:rPr lang="en-US" dirty="0" smtClean="0"/>
              <a:t>Reduced operations; however, that is offset by increased salaries and minimum wage</a:t>
            </a:r>
          </a:p>
          <a:p>
            <a:r>
              <a:rPr lang="en-US" dirty="0" smtClean="0"/>
              <a:t>Changing Workforce: many people retiring, new managers to train</a:t>
            </a:r>
          </a:p>
          <a:p>
            <a:r>
              <a:rPr lang="en-US" dirty="0" smtClean="0"/>
              <a:t>Aging or neglected facilities ; gap in recapitalization; operations maintenance (grounds keeping, facility upkeep/maintenance,</a:t>
            </a:r>
          </a:p>
        </p:txBody>
      </p:sp>
      <p:sp>
        <p:nvSpPr>
          <p:cNvPr id="4" name="Slide Number Placeholder 3"/>
          <p:cNvSpPr>
            <a:spLocks noGrp="1"/>
          </p:cNvSpPr>
          <p:nvPr>
            <p:ph type="sldNum" sz="quarter" idx="10"/>
          </p:nvPr>
        </p:nvSpPr>
        <p:spPr/>
        <p:txBody>
          <a:bodyPr/>
          <a:lstStyle/>
          <a:p>
            <a:fld id="{D1D1A186-A0F5-41CF-819C-ECD08DF1FD60}" type="slidenum">
              <a:rPr lang="en-US" smtClean="0"/>
              <a:t>2</a:t>
            </a:fld>
            <a:endParaRPr lang="en-US"/>
          </a:p>
        </p:txBody>
      </p:sp>
    </p:spTree>
    <p:extLst>
      <p:ext uri="{BB962C8B-B14F-4D97-AF65-F5344CB8AC3E}">
        <p14:creationId xmlns:p14="http://schemas.microsoft.com/office/powerpoint/2010/main" val="3589480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Various metro CAT C managers to talk about selling their programs/services.  </a:t>
            </a:r>
          </a:p>
          <a:p>
            <a:pPr marL="171450" indent="-171450">
              <a:buFont typeface="Arial" panose="020B0604020202020204" pitchFamily="34" charset="0"/>
              <a:buChar char="•"/>
            </a:pPr>
            <a:r>
              <a:rPr lang="en-US" dirty="0" smtClean="0"/>
              <a:t>None of them were doing a pre-shift meeting (too hard, not enough time, talk individually to each person) except catering who did it before the event began.</a:t>
            </a:r>
          </a:p>
          <a:p>
            <a:pPr marL="171450" indent="-171450">
              <a:buFont typeface="Arial" panose="020B0604020202020204" pitchFamily="34" charset="0"/>
              <a:buChar char="•"/>
            </a:pPr>
            <a:r>
              <a:rPr lang="en-US" dirty="0" smtClean="0"/>
              <a:t>Although they could define their customer base for each section of the day, I didn't get the impression that they staffed or programmed for the variance. </a:t>
            </a:r>
          </a:p>
          <a:p>
            <a:pPr marL="171450" indent="-171450">
              <a:buFont typeface="Arial" panose="020B0604020202020204" pitchFamily="34" charset="0"/>
              <a:buChar char="•"/>
            </a:pPr>
            <a:r>
              <a:rPr lang="en-US" dirty="0" smtClean="0"/>
              <a:t>They thought their facilities were customer ready when the doors opened but </a:t>
            </a:r>
            <a:endParaRPr lang="en-US" dirty="0"/>
          </a:p>
          <a:p>
            <a:pPr marL="628650" lvl="1" indent="-171450">
              <a:buFont typeface="Arial" panose="020B0604020202020204" pitchFamily="34" charset="0"/>
              <a:buChar char="•"/>
            </a:pPr>
            <a:r>
              <a:rPr lang="en-US" dirty="0" smtClean="0"/>
              <a:t>floor dry, </a:t>
            </a:r>
          </a:p>
          <a:p>
            <a:pPr marL="628650" lvl="1" indent="-171450">
              <a:buFont typeface="Arial" panose="020B0604020202020204" pitchFamily="34" charset="0"/>
              <a:buChar char="•"/>
            </a:pPr>
            <a:r>
              <a:rPr lang="en-US" dirty="0" smtClean="0"/>
              <a:t>chairs down, </a:t>
            </a:r>
          </a:p>
          <a:p>
            <a:pPr marL="628650" lvl="1" indent="-171450">
              <a:buFont typeface="Arial" panose="020B0604020202020204" pitchFamily="34" charset="0"/>
              <a:buChar char="•"/>
            </a:pPr>
            <a:r>
              <a:rPr lang="en-US" dirty="0" smtClean="0"/>
              <a:t>food on display, </a:t>
            </a:r>
          </a:p>
          <a:p>
            <a:pPr marL="628650" lvl="1" indent="-171450">
              <a:buFont typeface="Arial" panose="020B0604020202020204" pitchFamily="34" charset="0"/>
              <a:buChar char="•"/>
            </a:pPr>
            <a:r>
              <a:rPr lang="en-US" dirty="0" smtClean="0"/>
              <a:t>personal items put away and employee at the counter ready to greet customer) </a:t>
            </a:r>
          </a:p>
          <a:p>
            <a:pPr marL="628650" lvl="1" indent="-171450">
              <a:buFont typeface="Arial" panose="020B0604020202020204" pitchFamily="34" charset="0"/>
              <a:buChar char="•"/>
            </a:pPr>
            <a:r>
              <a:rPr lang="en-US" dirty="0" smtClean="0"/>
              <a:t>they all pretty much said they were not customer ready. </a:t>
            </a:r>
          </a:p>
          <a:p>
            <a:pPr marL="171450" indent="-171450">
              <a:buFont typeface="Arial" panose="020B0604020202020204" pitchFamily="34" charset="0"/>
              <a:buChar char="•"/>
            </a:pPr>
            <a:r>
              <a:rPr lang="en-US" dirty="0" smtClean="0"/>
              <a:t>As far as recruiting new customers, they either felt that they didn't need any new customers or marketing was doing a good job. </a:t>
            </a:r>
          </a:p>
          <a:p>
            <a:pPr marL="171450" indent="-171450">
              <a:buFont typeface="Arial" panose="020B0604020202020204" pitchFamily="34" charset="0"/>
              <a:buChar char="•"/>
            </a:pPr>
            <a:r>
              <a:rPr lang="en-US" dirty="0" smtClean="0"/>
              <a:t>Bottom line is that they all thought the concept I was sharing was great and wanted to see it implemented. </a:t>
            </a:r>
            <a:endParaRPr lang="en-US" dirty="0"/>
          </a:p>
        </p:txBody>
      </p:sp>
      <p:sp>
        <p:nvSpPr>
          <p:cNvPr id="4" name="Slide Number Placeholder 3"/>
          <p:cNvSpPr>
            <a:spLocks noGrp="1"/>
          </p:cNvSpPr>
          <p:nvPr>
            <p:ph type="sldNum" sz="quarter" idx="10"/>
          </p:nvPr>
        </p:nvSpPr>
        <p:spPr/>
        <p:txBody>
          <a:bodyPr/>
          <a:lstStyle/>
          <a:p>
            <a:fld id="{D1D1A186-A0F5-41CF-819C-ECD08DF1FD60}" type="slidenum">
              <a:rPr lang="en-US" smtClean="0"/>
              <a:t>3</a:t>
            </a:fld>
            <a:endParaRPr lang="en-US"/>
          </a:p>
        </p:txBody>
      </p:sp>
    </p:spTree>
    <p:extLst>
      <p:ext uri="{BB962C8B-B14F-4D97-AF65-F5344CB8AC3E}">
        <p14:creationId xmlns:p14="http://schemas.microsoft.com/office/powerpoint/2010/main" val="300299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D1A186-A0F5-41CF-819C-ECD08DF1FD60}" type="slidenum">
              <a:rPr lang="en-US" smtClean="0"/>
              <a:t>4</a:t>
            </a:fld>
            <a:endParaRPr lang="en-US"/>
          </a:p>
        </p:txBody>
      </p:sp>
    </p:spTree>
    <p:extLst>
      <p:ext uri="{BB962C8B-B14F-4D97-AF65-F5344CB8AC3E}">
        <p14:creationId xmlns:p14="http://schemas.microsoft.com/office/powerpoint/2010/main" val="222722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D1A186-A0F5-41CF-819C-ECD08DF1FD60}" type="slidenum">
              <a:rPr lang="en-US" smtClean="0"/>
              <a:t>5</a:t>
            </a:fld>
            <a:endParaRPr lang="en-US"/>
          </a:p>
        </p:txBody>
      </p:sp>
    </p:spTree>
    <p:extLst>
      <p:ext uri="{BB962C8B-B14F-4D97-AF65-F5344CB8AC3E}">
        <p14:creationId xmlns:p14="http://schemas.microsoft.com/office/powerpoint/2010/main" val="3485686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400" y="2419350"/>
            <a:ext cx="6408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14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3434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6" name="Rectangle 6"/>
          <p:cNvSpPr>
            <a:spLocks noGrp="1" noChangeArrowheads="1"/>
          </p:cNvSpPr>
          <p:nvPr>
            <p:ph type="sldNum" sz="quarter" idx="11"/>
          </p:nvPr>
        </p:nvSpPr>
        <p:spPr/>
        <p:txBody>
          <a:bodyPr/>
          <a:lstStyle>
            <a:lvl1pPr>
              <a:defRPr/>
            </a:lvl1pPr>
          </a:lstStyle>
          <a:p>
            <a:pPr>
              <a:defRPr/>
            </a:pPr>
            <a:fld id="{69F6838B-7EF1-4865-84D2-077362F8DAD3}" type="slidenum">
              <a:rPr lang="en-US">
                <a:solidFill>
                  <a:srgbClr val="000000"/>
                </a:solidFill>
              </a:rPr>
              <a:pPr>
                <a:defRPr/>
              </a:pPr>
              <a:t>‹#›</a:t>
            </a:fld>
            <a:endParaRPr lang="en-US" dirty="0">
              <a:solidFill>
                <a:srgbClr val="000000"/>
              </a:solidFill>
            </a:endParaRPr>
          </a:p>
        </p:txBody>
      </p:sp>
      <p:sp>
        <p:nvSpPr>
          <p:cNvPr id="7"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82142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Pre-decisional- Not For Release</a:t>
            </a:r>
          </a:p>
        </p:txBody>
      </p:sp>
      <p:sp>
        <p:nvSpPr>
          <p:cNvPr id="5" name="Rectangle 6"/>
          <p:cNvSpPr>
            <a:spLocks noGrp="1" noChangeArrowheads="1"/>
          </p:cNvSpPr>
          <p:nvPr>
            <p:ph type="sldNum" sz="quarter" idx="11"/>
          </p:nvPr>
        </p:nvSpPr>
        <p:spPr>
          <a:ln/>
        </p:spPr>
        <p:txBody>
          <a:bodyPr/>
          <a:lstStyle>
            <a:lvl1pPr>
              <a:defRPr/>
            </a:lvl1pPr>
          </a:lstStyle>
          <a:p>
            <a:pPr>
              <a:defRPr/>
            </a:pPr>
            <a:fld id="{14969B95-683A-47A7-A81E-33A671213954}" type="slidenum">
              <a:rPr lang="en-US">
                <a:solidFill>
                  <a:srgbClr val="000000"/>
                </a:solidFill>
              </a:rPr>
              <a:pPr>
                <a:defRPr/>
              </a:pPr>
              <a:t>‹#›</a:t>
            </a:fld>
            <a:endParaRPr lang="en-US" dirty="0">
              <a:solidFill>
                <a:srgbClr val="000000"/>
              </a:solidFill>
            </a:endParaRPr>
          </a:p>
        </p:txBody>
      </p:sp>
      <p:sp>
        <p:nvSpPr>
          <p:cNvPr id="6" name="Rectangle 10"/>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36676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19621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3405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Pre-decisional- Not For Release</a:t>
            </a:r>
          </a:p>
        </p:txBody>
      </p:sp>
      <p:sp>
        <p:nvSpPr>
          <p:cNvPr id="5" name="Rectangle 6"/>
          <p:cNvSpPr>
            <a:spLocks noGrp="1" noChangeArrowheads="1"/>
          </p:cNvSpPr>
          <p:nvPr>
            <p:ph type="sldNum" sz="quarter" idx="11"/>
          </p:nvPr>
        </p:nvSpPr>
        <p:spPr>
          <a:ln/>
        </p:spPr>
        <p:txBody>
          <a:bodyPr/>
          <a:lstStyle>
            <a:lvl1pPr>
              <a:defRPr/>
            </a:lvl1pPr>
          </a:lstStyle>
          <a:p>
            <a:pPr>
              <a:defRPr/>
            </a:pPr>
            <a:fld id="{F41CC6AD-C39B-4086-8DEF-471F36C9A77E}" type="slidenum">
              <a:rPr lang="en-US">
                <a:solidFill>
                  <a:srgbClr val="000000"/>
                </a:solidFill>
              </a:rPr>
              <a:pPr>
                <a:defRPr/>
              </a:pPr>
              <a:t>‹#›</a:t>
            </a:fld>
            <a:endParaRPr lang="en-US" dirty="0">
              <a:solidFill>
                <a:srgbClr val="000000"/>
              </a:solidFill>
            </a:endParaRPr>
          </a:p>
        </p:txBody>
      </p:sp>
      <p:sp>
        <p:nvSpPr>
          <p:cNvPr id="6" name="Rectangle 10"/>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81044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28600"/>
            <a:ext cx="7848600" cy="6010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Pre-decisional- Not For Release</a:t>
            </a:r>
          </a:p>
        </p:txBody>
      </p:sp>
      <p:sp>
        <p:nvSpPr>
          <p:cNvPr id="4" name="Rectangle 6"/>
          <p:cNvSpPr>
            <a:spLocks noGrp="1" noChangeArrowheads="1"/>
          </p:cNvSpPr>
          <p:nvPr>
            <p:ph type="sldNum" sz="quarter" idx="11"/>
          </p:nvPr>
        </p:nvSpPr>
        <p:spPr>
          <a:ln/>
        </p:spPr>
        <p:txBody>
          <a:bodyPr/>
          <a:lstStyle>
            <a:lvl1pPr>
              <a:defRPr/>
            </a:lvl1pPr>
          </a:lstStyle>
          <a:p>
            <a:pPr>
              <a:defRPr/>
            </a:pPr>
            <a:fld id="{97265BD9-2054-4EFC-A20D-A827CAAF2AAF}" type="slidenum">
              <a:rPr lang="en-US">
                <a:solidFill>
                  <a:srgbClr val="000000"/>
                </a:solidFill>
              </a:rPr>
              <a:pPr>
                <a:defRPr/>
              </a:pPr>
              <a:t>‹#›</a:t>
            </a:fld>
            <a:endParaRPr lang="en-US" dirty="0">
              <a:solidFill>
                <a:srgbClr val="000000"/>
              </a:solidFill>
            </a:endParaRPr>
          </a:p>
        </p:txBody>
      </p:sp>
      <p:sp>
        <p:nvSpPr>
          <p:cNvPr id="5" name="Rectangle 10"/>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983020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pic>
        <p:nvPicPr>
          <p:cNvPr id="4"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228600"/>
            <a:ext cx="73914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447800"/>
            <a:ext cx="7848600" cy="4791075"/>
          </a:xfrm>
        </p:spPr>
        <p:txBody>
          <a:bodyPr/>
          <a:lstStyle/>
          <a:p>
            <a:pPr lvl="0"/>
            <a:endParaRPr lang="en-US" noProof="0" dirty="0" smtClean="0"/>
          </a:p>
        </p:txBody>
      </p:sp>
      <p:sp>
        <p:nvSpPr>
          <p:cNvPr id="5"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6" name="Rectangle 6"/>
          <p:cNvSpPr>
            <a:spLocks noGrp="1" noChangeArrowheads="1"/>
          </p:cNvSpPr>
          <p:nvPr>
            <p:ph type="sldNum" sz="quarter" idx="11"/>
          </p:nvPr>
        </p:nvSpPr>
        <p:spPr/>
        <p:txBody>
          <a:bodyPr/>
          <a:lstStyle>
            <a:lvl1pPr>
              <a:defRPr/>
            </a:lvl1pPr>
          </a:lstStyle>
          <a:p>
            <a:pPr>
              <a:defRPr/>
            </a:pPr>
            <a:fld id="{E9A97034-0E27-48BE-A9AC-619AFEF5402D}" type="slidenum">
              <a:rPr lang="en-US">
                <a:solidFill>
                  <a:srgbClr val="000000"/>
                </a:solidFill>
              </a:rPr>
              <a:pPr>
                <a:defRPr/>
              </a:pPr>
              <a:t>‹#›</a:t>
            </a:fld>
            <a:endParaRPr lang="en-US" dirty="0">
              <a:solidFill>
                <a:srgbClr val="000000"/>
              </a:solidFill>
            </a:endParaRPr>
          </a:p>
        </p:txBody>
      </p:sp>
      <p:sp>
        <p:nvSpPr>
          <p:cNvPr id="7"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63276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a:xfrm>
            <a:off x="1174044" y="5357592"/>
            <a:ext cx="5034845" cy="365125"/>
          </a:xfrm>
        </p:spPr>
        <p:txBody>
          <a:bodyPr/>
          <a:lstStyle/>
          <a:p>
            <a:pPr>
              <a:defRPr/>
            </a:pPr>
            <a:r>
              <a:rPr lang="en-US" smtClean="0">
                <a:solidFill>
                  <a:srgbClr val="000000"/>
                </a:solidFill>
              </a:rPr>
              <a:t>Pre-decisional- Not For Release</a:t>
            </a:r>
            <a:endParaRPr lang="en-US">
              <a:solidFill>
                <a:srgbClr val="000000"/>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69F6838B-7EF1-4865-84D2-077362F8DAD3}" type="slidenum">
              <a:rPr lang="en-US" smtClean="0">
                <a:solidFill>
                  <a:srgbClr val="000000"/>
                </a:solidFill>
              </a:rPr>
              <a:pPr>
                <a:defRPr/>
              </a:pPr>
              <a:t>‹#›</a:t>
            </a:fld>
            <a:endParaRPr lang="en-US" dirty="0">
              <a:solidFill>
                <a:srgbClr val="000000"/>
              </a:solidFill>
            </a:endParaRPr>
          </a:p>
        </p:txBody>
      </p:sp>
      <p:pic>
        <p:nvPicPr>
          <p:cNvPr id="15" name="Picture 14" descr="Snagit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76400" y="2419350"/>
            <a:ext cx="6408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A73BE523-D83E-49EE-BBEF-CB09C318A39C}" type="slidenum">
              <a:rPr lang="en-US" smtClean="0">
                <a:solidFill>
                  <a:srgbClr val="000000"/>
                </a:solidFill>
              </a:rPr>
              <a:pPr>
                <a:defRPr/>
              </a:pPr>
              <a:t>‹#›</a:t>
            </a:fld>
            <a:endParaRPr lang="en-US" dirty="0">
              <a:solidFill>
                <a:srgbClr val="000000"/>
              </a:solidFill>
            </a:endParaRPr>
          </a:p>
        </p:txBody>
      </p:sp>
      <p:pic>
        <p:nvPicPr>
          <p:cNvPr id="7"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9C8B327-AADC-4387-A908-8B8981741663}" type="slidenum">
              <a:rPr lang="en-US" smtClean="0">
                <a:solidFill>
                  <a:srgbClr val="000000"/>
                </a:solidFill>
              </a:rPr>
              <a:pPr>
                <a:defRPr/>
              </a:pPr>
              <a:t>‹#›</a:t>
            </a:fld>
            <a:endParaRPr lang="en-US" dirty="0">
              <a:solidFill>
                <a:srgbClr val="000000"/>
              </a:solidFill>
            </a:endParaRPr>
          </a:p>
        </p:txBody>
      </p:sp>
      <p:pic>
        <p:nvPicPr>
          <p:cNvPr id="7" name="Picture 12" descr="Snagit1.pn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047750"/>
            <a:ext cx="6408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4583281-A436-4B17-BF68-AF75F423B3D8}"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35469540-5496-4361-A0A2-1C193E9E91CB}" type="slidenum">
              <a:rPr lang="en-US" smtClean="0">
                <a:solidFill>
                  <a:srgbClr val="000000"/>
                </a:solidFill>
              </a:rPr>
              <a:pPr>
                <a:defRPr/>
              </a:pPr>
              <a:t>‹#›</a:t>
            </a:fld>
            <a:endParaRPr lang="en-US" dirty="0">
              <a:solidFill>
                <a:srgbClr val="000000"/>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374BC1C6-DA54-4121-AF37-EA6892AFFF64}" type="slidenum">
              <a:rPr lang="en-US" smtClean="0">
                <a:solidFill>
                  <a:srgbClr val="000000"/>
                </a:solidFill>
              </a:rPr>
              <a:pPr>
                <a:defRPr/>
              </a:pPr>
              <a:t>‹#›</a:t>
            </a:fld>
            <a:endParaRPr lang="en-US" dirty="0">
              <a:solidFill>
                <a:srgbClr val="000000"/>
              </a:solidFill>
            </a:endParaRPr>
          </a:p>
        </p:txBody>
      </p:sp>
      <p:pic>
        <p:nvPicPr>
          <p:cNvPr id="6"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6" name="Rectangle 6"/>
          <p:cNvSpPr>
            <a:spLocks noGrp="1" noChangeArrowheads="1"/>
          </p:cNvSpPr>
          <p:nvPr>
            <p:ph type="sldNum" sz="quarter" idx="11"/>
          </p:nvPr>
        </p:nvSpPr>
        <p:spPr/>
        <p:txBody>
          <a:bodyPr/>
          <a:lstStyle>
            <a:lvl1pPr>
              <a:defRPr/>
            </a:lvl1pPr>
          </a:lstStyle>
          <a:p>
            <a:pPr>
              <a:defRPr/>
            </a:pPr>
            <a:fld id="{A73BE523-D83E-49EE-BBEF-CB09C318A39C}" type="slidenum">
              <a:rPr lang="en-US">
                <a:solidFill>
                  <a:srgbClr val="000000"/>
                </a:solidFill>
              </a:rPr>
              <a:pPr>
                <a:defRPr/>
              </a:pPr>
              <a:t>‹#›</a:t>
            </a:fld>
            <a:endParaRPr lang="en-US" dirty="0">
              <a:solidFill>
                <a:srgbClr val="000000"/>
              </a:solidFill>
            </a:endParaRPr>
          </a:p>
        </p:txBody>
      </p:sp>
      <p:sp>
        <p:nvSpPr>
          <p:cNvPr id="7"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45266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EB09099F-40FD-424E-B6B6-B171709802AB}" type="slidenum">
              <a:rPr lang="en-US" smtClean="0">
                <a:solidFill>
                  <a:srgbClr val="000000"/>
                </a:solidFill>
              </a:rPr>
              <a:pPr>
                <a:defRPr/>
              </a:pPr>
              <a:t>‹#›</a:t>
            </a:fld>
            <a:endParaRPr lang="en-US" dirty="0">
              <a:solidFill>
                <a:srgbClr val="000000"/>
              </a:solidFill>
            </a:endParaRPr>
          </a:p>
        </p:txBody>
      </p:sp>
      <p:pic>
        <p:nvPicPr>
          <p:cNvPr id="5" name="Picture 4"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en-US">
              <a:solidFill>
                <a:srgbClr val="000000"/>
              </a:solidFill>
            </a:endParaRPr>
          </a:p>
        </p:txBody>
      </p:sp>
      <p:sp>
        <p:nvSpPr>
          <p:cNvPr id="6" name="Footer Placeholder 5"/>
          <p:cNvSpPr>
            <a:spLocks noGrp="1"/>
          </p:cNvSpPr>
          <p:nvPr>
            <p:ph type="ftr" sz="quarter" idx="11"/>
          </p:nvPr>
        </p:nvSpPr>
        <p:spPr>
          <a:xfrm rot="-60000">
            <a:off x="914554" y="5829261"/>
            <a:ext cx="3522607" cy="365125"/>
          </a:xfrm>
        </p:spPr>
        <p:txBody>
          <a:bodyPr/>
          <a:lstStyle/>
          <a:p>
            <a:pPr>
              <a:defRPr/>
            </a:pPr>
            <a:r>
              <a:rPr lang="en-US" smtClean="0">
                <a:solidFill>
                  <a:srgbClr val="000000"/>
                </a:solidFill>
              </a:rPr>
              <a:t>Pre-decisional- Not For Release</a:t>
            </a:r>
            <a:endParaRPr lang="en-US">
              <a:solidFill>
                <a:srgbClr val="000000"/>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03450FEE-C7AD-439A-B07E-42424B0C3044}" type="slidenum">
              <a:rPr lang="en-US" smtClean="0">
                <a:solidFill>
                  <a:srgbClr val="000000"/>
                </a:solidFill>
              </a:rPr>
              <a:pPr>
                <a:defRPr/>
              </a:pPr>
              <a:t>‹#›</a:t>
            </a:fld>
            <a:endParaRPr lang="en-US" dirty="0">
              <a:solidFill>
                <a:srgbClr val="000000"/>
              </a:solidFill>
            </a:endParaRPr>
          </a:p>
        </p:txBody>
      </p:sp>
      <p:pic>
        <p:nvPicPr>
          <p:cNvPr id="20" name="Picture 12" descr="Snagit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en-US">
              <a:solidFill>
                <a:srgbClr val="000000"/>
              </a:solidFill>
            </a:endParaRPr>
          </a:p>
        </p:txBody>
      </p:sp>
      <p:sp>
        <p:nvSpPr>
          <p:cNvPr id="6" name="Footer Placeholder 5"/>
          <p:cNvSpPr>
            <a:spLocks noGrp="1"/>
          </p:cNvSpPr>
          <p:nvPr>
            <p:ph type="ftr" sz="quarter" idx="11"/>
          </p:nvPr>
        </p:nvSpPr>
        <p:spPr>
          <a:xfrm rot="-60000">
            <a:off x="914569" y="5831037"/>
            <a:ext cx="3319043" cy="365125"/>
          </a:xfrm>
        </p:spPr>
        <p:txBody>
          <a:bodyPr/>
          <a:lstStyle/>
          <a:p>
            <a:pPr>
              <a:defRPr/>
            </a:pPr>
            <a:r>
              <a:rPr lang="en-US" smtClean="0">
                <a:solidFill>
                  <a:srgbClr val="000000"/>
                </a:solidFill>
              </a:rPr>
              <a:t>Pre-decisional- Not For Release</a:t>
            </a:r>
            <a:endParaRPr lang="en-US">
              <a:solidFill>
                <a:srgbClr val="000000"/>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68D48DAF-89FF-477F-828F-F12CAA7517DB}" type="slidenum">
              <a:rPr lang="en-US" smtClean="0">
                <a:solidFill>
                  <a:srgbClr val="000000"/>
                </a:solidFill>
              </a:rPr>
              <a:pPr>
                <a:defRPr/>
              </a:pPr>
              <a:t>‹#›</a:t>
            </a:fld>
            <a:endParaRPr lang="en-US" dirty="0">
              <a:solidFill>
                <a:srgbClr val="000000"/>
              </a:solidFill>
            </a:endParaRPr>
          </a:p>
        </p:txBody>
      </p:sp>
      <p:pic>
        <p:nvPicPr>
          <p:cNvPr id="18" name="Picture 12" descr="Snagit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14969B95-683A-47A7-A81E-33A671213954}"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41CC6AD-C39B-4086-8DEF-471F36C9A77E}"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2" descr="Snagit1.pn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76400" y="1047750"/>
            <a:ext cx="6408738"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6" name="Rectangle 6"/>
          <p:cNvSpPr>
            <a:spLocks noGrp="1" noChangeArrowheads="1"/>
          </p:cNvSpPr>
          <p:nvPr>
            <p:ph type="sldNum" sz="quarter" idx="11"/>
          </p:nvPr>
        </p:nvSpPr>
        <p:spPr/>
        <p:txBody>
          <a:bodyPr/>
          <a:lstStyle>
            <a:lvl1pPr>
              <a:defRPr/>
            </a:lvl1pPr>
          </a:lstStyle>
          <a:p>
            <a:pPr>
              <a:defRPr/>
            </a:pPr>
            <a:fld id="{39C8B327-AADC-4387-A908-8B8981741663}" type="slidenum">
              <a:rPr lang="en-US">
                <a:solidFill>
                  <a:srgbClr val="000000"/>
                </a:solidFill>
              </a:rPr>
              <a:pPr>
                <a:defRPr/>
              </a:pPr>
              <a:t>‹#›</a:t>
            </a:fld>
            <a:endParaRPr lang="en-US" dirty="0">
              <a:solidFill>
                <a:srgbClr val="000000"/>
              </a:solidFill>
            </a:endParaRPr>
          </a:p>
        </p:txBody>
      </p:sp>
      <p:sp>
        <p:nvSpPr>
          <p:cNvPr id="7"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3468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0"/>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7" name="Rectangle 6"/>
          <p:cNvSpPr>
            <a:spLocks noGrp="1" noChangeArrowheads="1"/>
          </p:cNvSpPr>
          <p:nvPr>
            <p:ph type="sldNum" sz="quarter" idx="11"/>
          </p:nvPr>
        </p:nvSpPr>
        <p:spPr/>
        <p:txBody>
          <a:bodyPr/>
          <a:lstStyle>
            <a:lvl1pPr>
              <a:defRPr/>
            </a:lvl1pPr>
          </a:lstStyle>
          <a:p>
            <a:pPr>
              <a:defRPr/>
            </a:pPr>
            <a:fld id="{24583281-A436-4B17-BF68-AF75F423B3D8}" type="slidenum">
              <a:rPr lang="en-US">
                <a:solidFill>
                  <a:srgbClr val="000000"/>
                </a:solidFill>
              </a:rPr>
              <a:pPr>
                <a:defRPr/>
              </a:pPr>
              <a:t>‹#›</a:t>
            </a:fld>
            <a:endParaRPr lang="en-US" dirty="0">
              <a:solidFill>
                <a:srgbClr val="000000"/>
              </a:solidFill>
            </a:endParaRPr>
          </a:p>
        </p:txBody>
      </p:sp>
      <p:sp>
        <p:nvSpPr>
          <p:cNvPr id="8"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4167755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9" name="Rectangle 6"/>
          <p:cNvSpPr>
            <a:spLocks noGrp="1" noChangeArrowheads="1"/>
          </p:cNvSpPr>
          <p:nvPr>
            <p:ph type="sldNum" sz="quarter" idx="11"/>
          </p:nvPr>
        </p:nvSpPr>
        <p:spPr/>
        <p:txBody>
          <a:bodyPr/>
          <a:lstStyle>
            <a:lvl1pPr>
              <a:defRPr/>
            </a:lvl1pPr>
          </a:lstStyle>
          <a:p>
            <a:pPr>
              <a:defRPr/>
            </a:pPr>
            <a:fld id="{35469540-5496-4361-A0A2-1C193E9E91CB}" type="slidenum">
              <a:rPr lang="en-US">
                <a:solidFill>
                  <a:srgbClr val="000000"/>
                </a:solidFill>
              </a:rPr>
              <a:pPr>
                <a:defRPr/>
              </a:pPr>
              <a:t>‹#›</a:t>
            </a:fld>
            <a:endParaRPr lang="en-US" dirty="0">
              <a:solidFill>
                <a:srgbClr val="000000"/>
              </a:solidFill>
            </a:endParaRPr>
          </a:p>
        </p:txBody>
      </p:sp>
      <p:sp>
        <p:nvSpPr>
          <p:cNvPr id="10"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5997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5" name="Rectangle 6"/>
          <p:cNvSpPr>
            <a:spLocks noGrp="1" noChangeArrowheads="1"/>
          </p:cNvSpPr>
          <p:nvPr>
            <p:ph type="sldNum" sz="quarter" idx="11"/>
          </p:nvPr>
        </p:nvSpPr>
        <p:spPr/>
        <p:txBody>
          <a:bodyPr/>
          <a:lstStyle>
            <a:lvl1pPr>
              <a:defRPr/>
            </a:lvl1pPr>
          </a:lstStyle>
          <a:p>
            <a:pPr>
              <a:defRPr/>
            </a:pPr>
            <a:fld id="{374BC1C6-DA54-4121-AF37-EA6892AFFF64}" type="slidenum">
              <a:rPr lang="en-US">
                <a:solidFill>
                  <a:srgbClr val="000000"/>
                </a:solidFill>
              </a:rPr>
              <a:pPr>
                <a:defRPr/>
              </a:pPr>
              <a:t>‹#›</a:t>
            </a:fld>
            <a:endParaRPr lang="en-US" dirty="0">
              <a:solidFill>
                <a:srgbClr val="000000"/>
              </a:solidFill>
            </a:endParaRPr>
          </a:p>
        </p:txBody>
      </p:sp>
      <p:sp>
        <p:nvSpPr>
          <p:cNvPr id="6"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3649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4" name="Rectangle 6"/>
          <p:cNvSpPr>
            <a:spLocks noGrp="1" noChangeArrowheads="1"/>
          </p:cNvSpPr>
          <p:nvPr>
            <p:ph type="sldNum" sz="quarter" idx="11"/>
          </p:nvPr>
        </p:nvSpPr>
        <p:spPr/>
        <p:txBody>
          <a:bodyPr/>
          <a:lstStyle>
            <a:lvl1pPr>
              <a:defRPr/>
            </a:lvl1pPr>
          </a:lstStyle>
          <a:p>
            <a:pPr>
              <a:defRPr/>
            </a:pPr>
            <a:fld id="{EB09099F-40FD-424E-B6B6-B171709802AB}" type="slidenum">
              <a:rPr lang="en-US">
                <a:solidFill>
                  <a:srgbClr val="000000"/>
                </a:solidFill>
              </a:rPr>
              <a:pPr>
                <a:defRPr/>
              </a:pPr>
              <a:t>‹#›</a:t>
            </a:fld>
            <a:endParaRPr lang="en-US" dirty="0">
              <a:solidFill>
                <a:srgbClr val="000000"/>
              </a:solidFill>
            </a:endParaRPr>
          </a:p>
        </p:txBody>
      </p:sp>
      <p:sp>
        <p:nvSpPr>
          <p:cNvPr id="5"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874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7" name="Rectangle 6"/>
          <p:cNvSpPr>
            <a:spLocks noGrp="1" noChangeArrowheads="1"/>
          </p:cNvSpPr>
          <p:nvPr>
            <p:ph type="sldNum" sz="quarter" idx="11"/>
          </p:nvPr>
        </p:nvSpPr>
        <p:spPr/>
        <p:txBody>
          <a:bodyPr/>
          <a:lstStyle>
            <a:lvl1pPr>
              <a:defRPr/>
            </a:lvl1pPr>
          </a:lstStyle>
          <a:p>
            <a:pPr>
              <a:defRPr/>
            </a:pPr>
            <a:fld id="{03450FEE-C7AD-439A-B07E-42424B0C3044}" type="slidenum">
              <a:rPr lang="en-US">
                <a:solidFill>
                  <a:srgbClr val="000000"/>
                </a:solidFill>
              </a:rPr>
              <a:pPr>
                <a:defRPr/>
              </a:pPr>
              <a:t>‹#›</a:t>
            </a:fld>
            <a:endParaRPr lang="en-US" dirty="0">
              <a:solidFill>
                <a:srgbClr val="000000"/>
              </a:solidFill>
            </a:endParaRPr>
          </a:p>
        </p:txBody>
      </p:sp>
      <p:sp>
        <p:nvSpPr>
          <p:cNvPr id="8"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1791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2" descr="Snagit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14313"/>
            <a:ext cx="1827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2"/>
          <p:cNvSpPr>
            <a:spLocks noGrp="1" noChangeArrowheads="1"/>
          </p:cNvSpPr>
          <p:nvPr>
            <p:ph type="ftr" sz="quarter" idx="10"/>
          </p:nvPr>
        </p:nvSpPr>
        <p:spPr/>
        <p:txBody>
          <a:bodyPr/>
          <a:lstStyle>
            <a:lvl1pPr>
              <a:defRPr/>
            </a:lvl1pPr>
          </a:lstStyle>
          <a:p>
            <a:pPr>
              <a:defRPr/>
            </a:pPr>
            <a:r>
              <a:rPr lang="en-US">
                <a:solidFill>
                  <a:srgbClr val="000000"/>
                </a:solidFill>
              </a:rPr>
              <a:t>Pre-decisional- Not For Release</a:t>
            </a:r>
          </a:p>
        </p:txBody>
      </p:sp>
      <p:sp>
        <p:nvSpPr>
          <p:cNvPr id="7" name="Rectangle 6"/>
          <p:cNvSpPr>
            <a:spLocks noGrp="1" noChangeArrowheads="1"/>
          </p:cNvSpPr>
          <p:nvPr>
            <p:ph type="sldNum" sz="quarter" idx="11"/>
          </p:nvPr>
        </p:nvSpPr>
        <p:spPr/>
        <p:txBody>
          <a:bodyPr/>
          <a:lstStyle>
            <a:lvl1pPr>
              <a:defRPr/>
            </a:lvl1pPr>
          </a:lstStyle>
          <a:p>
            <a:pPr>
              <a:defRPr/>
            </a:pPr>
            <a:fld id="{68D48DAF-89FF-477F-828F-F12CAA7517DB}" type="slidenum">
              <a:rPr lang="en-US">
                <a:solidFill>
                  <a:srgbClr val="000000"/>
                </a:solidFill>
              </a:rPr>
              <a:pPr>
                <a:defRPr/>
              </a:pPr>
              <a:t>‹#›</a:t>
            </a:fld>
            <a:endParaRPr lang="en-US" dirty="0">
              <a:solidFill>
                <a:srgbClr val="000000"/>
              </a:solidFill>
            </a:endParaRPr>
          </a:p>
        </p:txBody>
      </p:sp>
      <p:sp>
        <p:nvSpPr>
          <p:cNvPr id="8" name="Rectangle 10"/>
          <p:cNvSpPr>
            <a:spLocks noGrp="1" noChangeArrowheads="1"/>
          </p:cNvSpPr>
          <p:nvPr>
            <p:ph type="dt" sz="half" idx="12"/>
          </p:nvPr>
        </p:nvSpPr>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071590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ftr" sz="quarter" idx="3"/>
          </p:nvPr>
        </p:nvSpPr>
        <p:spPr bwMode="auto">
          <a:xfrm>
            <a:off x="2590800" y="6477000"/>
            <a:ext cx="4800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i="0">
                <a:latin typeface="Times New Roman" pitchFamily="18" charset="0"/>
              </a:defRPr>
            </a:lvl1pPr>
          </a:lstStyle>
          <a:p>
            <a:pPr fontAlgn="base">
              <a:spcBef>
                <a:spcPct val="0"/>
              </a:spcBef>
              <a:spcAft>
                <a:spcPct val="0"/>
              </a:spcAft>
              <a:defRPr/>
            </a:pPr>
            <a:r>
              <a:rPr lang="en-US">
                <a:solidFill>
                  <a:srgbClr val="000000"/>
                </a:solidFill>
                <a:cs typeface="Times New Roman" pitchFamily="18" charset="0"/>
              </a:rPr>
              <a:t>Pre-decisional- Not For Release</a:t>
            </a:r>
          </a:p>
        </p:txBody>
      </p:sp>
      <p:sp>
        <p:nvSpPr>
          <p:cNvPr id="1027" name="Rectangle 3"/>
          <p:cNvSpPr>
            <a:spLocks noGrp="1" noChangeArrowheads="1"/>
          </p:cNvSpPr>
          <p:nvPr>
            <p:ph type="body" idx="1"/>
          </p:nvPr>
        </p:nvSpPr>
        <p:spPr bwMode="auto">
          <a:xfrm>
            <a:off x="685800" y="1447800"/>
            <a:ext cx="7848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56324" name="Rectangle 4"/>
          <p:cNvSpPr>
            <a:spLocks noGrp="1" noChangeArrowheads="1"/>
          </p:cNvSpPr>
          <p:nvPr>
            <p:ph type="title"/>
          </p:nvPr>
        </p:nvSpPr>
        <p:spPr bwMode="auto">
          <a:xfrm>
            <a:off x="990600" y="228600"/>
            <a:ext cx="7391400" cy="48736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smtClean="0"/>
              <a:t>Click to edit Master title style</a:t>
            </a:r>
          </a:p>
        </p:txBody>
      </p:sp>
      <p:sp>
        <p:nvSpPr>
          <p:cNvPr id="56326" name="Rectangle 6"/>
          <p:cNvSpPr>
            <a:spLocks noGrp="1" noChangeArrowheads="1"/>
          </p:cNvSpPr>
          <p:nvPr>
            <p:ph type="sldNum" sz="quarter" idx="4"/>
          </p:nvPr>
        </p:nvSpPr>
        <p:spPr bwMode="auto">
          <a:xfrm>
            <a:off x="8775700" y="65278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atin typeface="Arial" pitchFamily="34" charset="0"/>
              </a:defRPr>
            </a:lvl1pPr>
          </a:lstStyle>
          <a:p>
            <a:pPr fontAlgn="base">
              <a:spcBef>
                <a:spcPct val="0"/>
              </a:spcBef>
              <a:spcAft>
                <a:spcPct val="0"/>
              </a:spcAft>
              <a:defRPr/>
            </a:pPr>
            <a:fld id="{AFD6FE5E-AF50-4D0B-A482-B2644BEFEE1A}" type="slidenum">
              <a:rPr lang="en-US">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grpSp>
        <p:nvGrpSpPr>
          <p:cNvPr id="1030" name="Group 7"/>
          <p:cNvGrpSpPr>
            <a:grpSpLocks/>
          </p:cNvGrpSpPr>
          <p:nvPr/>
        </p:nvGrpSpPr>
        <p:grpSpPr bwMode="auto">
          <a:xfrm>
            <a:off x="1168400" y="950913"/>
            <a:ext cx="7754938" cy="76200"/>
            <a:chOff x="736" y="599"/>
            <a:chExt cx="4885" cy="48"/>
          </a:xfrm>
        </p:grpSpPr>
        <p:sp>
          <p:nvSpPr>
            <p:cNvPr id="1035" name="Line 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i="1">
                <a:solidFill>
                  <a:srgbClr val="000000"/>
                </a:solidFill>
                <a:cs typeface="Times New Roman" pitchFamily="18" charset="0"/>
              </a:endParaRPr>
            </a:p>
          </p:txBody>
        </p:sp>
        <p:sp>
          <p:nvSpPr>
            <p:cNvPr id="1036" name="Line 9"/>
            <p:cNvSpPr>
              <a:spLocks noChangeShapeType="1"/>
            </p:cNvSpPr>
            <p:nvPr userDrawn="1"/>
          </p:nvSpPr>
          <p:spPr bwMode="auto">
            <a:xfrm>
              <a:off x="826" y="647"/>
              <a:ext cx="4616"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i="1">
                <a:solidFill>
                  <a:srgbClr val="000000"/>
                </a:solidFill>
                <a:cs typeface="Times New Roman" pitchFamily="18" charset="0"/>
              </a:endParaRPr>
            </a:p>
          </p:txBody>
        </p:sp>
      </p:grpSp>
      <p:sp>
        <p:nvSpPr>
          <p:cNvPr id="56330" name="Rectangle 10"/>
          <p:cNvSpPr>
            <a:spLocks noGrp="1" noChangeArrowheads="1"/>
          </p:cNvSpPr>
          <p:nvPr>
            <p:ph type="dt" sz="half" idx="2"/>
          </p:nvPr>
        </p:nvSpPr>
        <p:spPr bwMode="auto">
          <a:xfrm>
            <a:off x="50800" y="6526213"/>
            <a:ext cx="2133600" cy="242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i="0">
                <a:latin typeface="Arial" pitchFamily="34" charset="0"/>
                <a:cs typeface="+mn-cs"/>
              </a:defRPr>
            </a:lvl1pPr>
          </a:lstStyle>
          <a:p>
            <a:pPr fontAlgn="base">
              <a:spcBef>
                <a:spcPct val="0"/>
              </a:spcBef>
              <a:spcAft>
                <a:spcPct val="0"/>
              </a:spcAft>
              <a:defRPr/>
            </a:pPr>
            <a:endParaRPr lang="en-US">
              <a:solidFill>
                <a:srgbClr val="000000"/>
              </a:solidFill>
            </a:endParaRPr>
          </a:p>
        </p:txBody>
      </p:sp>
      <p:grpSp>
        <p:nvGrpSpPr>
          <p:cNvPr id="1032" name="Group 11"/>
          <p:cNvGrpSpPr>
            <a:grpSpLocks/>
          </p:cNvGrpSpPr>
          <p:nvPr/>
        </p:nvGrpSpPr>
        <p:grpSpPr bwMode="auto">
          <a:xfrm>
            <a:off x="292100" y="6413500"/>
            <a:ext cx="8763000" cy="76200"/>
            <a:chOff x="736" y="599"/>
            <a:chExt cx="4885" cy="48"/>
          </a:xfrm>
        </p:grpSpPr>
        <p:sp>
          <p:nvSpPr>
            <p:cNvPr id="1033" name="Line 12"/>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i="1">
                <a:solidFill>
                  <a:srgbClr val="000000"/>
                </a:solidFill>
                <a:cs typeface="Times New Roman" pitchFamily="18" charset="0"/>
              </a:endParaRPr>
            </a:p>
          </p:txBody>
        </p:sp>
        <p:sp>
          <p:nvSpPr>
            <p:cNvPr id="1034" name="Line 13"/>
            <p:cNvSpPr>
              <a:spLocks noChangeShapeType="1"/>
            </p:cNvSpPr>
            <p:nvPr userDrawn="1"/>
          </p:nvSpPr>
          <p:spPr bwMode="auto">
            <a:xfrm>
              <a:off x="826" y="647"/>
              <a:ext cx="4616"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i="1">
                <a:solidFill>
                  <a:srgbClr val="000000"/>
                </a:solidFill>
                <a:cs typeface="Times New Roman" pitchFamily="18" charset="0"/>
              </a:endParaRPr>
            </a:p>
          </p:txBody>
        </p:sp>
      </p:grpSp>
    </p:spTree>
    <p:extLst>
      <p:ext uri="{BB962C8B-B14F-4D97-AF65-F5344CB8AC3E}">
        <p14:creationId xmlns:p14="http://schemas.microsoft.com/office/powerpoint/2010/main" val="330278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cs typeface="+mn-cs"/>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cs typeface="+mn-cs"/>
        </a:defRPr>
      </a:lvl3pPr>
      <a:lvl4pPr marL="1714500" indent="-266700" algn="l" rtl="0" eaLnBrk="0" fontAlgn="base" hangingPunct="0">
        <a:spcBef>
          <a:spcPct val="25000"/>
        </a:spcBef>
        <a:spcAft>
          <a:spcPct val="25000"/>
        </a:spcAft>
        <a:buChar char="–"/>
        <a:defRPr sz="1400" b="1">
          <a:solidFill>
            <a:schemeClr val="tx1"/>
          </a:solidFill>
          <a:latin typeface="+mn-lt"/>
          <a:cs typeface="+mn-cs"/>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cs typeface="+mn-cs"/>
        </a:defRPr>
      </a:lvl5pPr>
      <a:lvl6pPr marL="2667000" indent="-381000" algn="l" rtl="0" fontAlgn="base">
        <a:spcBef>
          <a:spcPct val="20000"/>
        </a:spcBef>
        <a:spcAft>
          <a:spcPct val="0"/>
        </a:spcAft>
        <a:buChar char="•"/>
        <a:defRPr sz="2000">
          <a:solidFill>
            <a:schemeClr val="tx1"/>
          </a:solidFill>
          <a:latin typeface="Times New Roman" pitchFamily="18" charset="0"/>
          <a:cs typeface="+mn-cs"/>
        </a:defRPr>
      </a:lvl6pPr>
      <a:lvl7pPr marL="3124200" indent="-381000" algn="l" rtl="0" fontAlgn="base">
        <a:spcBef>
          <a:spcPct val="20000"/>
        </a:spcBef>
        <a:spcAft>
          <a:spcPct val="0"/>
        </a:spcAft>
        <a:buChar char="•"/>
        <a:defRPr sz="2000">
          <a:solidFill>
            <a:schemeClr val="tx1"/>
          </a:solidFill>
          <a:latin typeface="Times New Roman" pitchFamily="18" charset="0"/>
          <a:cs typeface="+mn-cs"/>
        </a:defRPr>
      </a:lvl7pPr>
      <a:lvl8pPr marL="3581400" indent="-381000" algn="l" rtl="0" fontAlgn="base">
        <a:spcBef>
          <a:spcPct val="20000"/>
        </a:spcBef>
        <a:spcAft>
          <a:spcPct val="0"/>
        </a:spcAft>
        <a:buChar char="•"/>
        <a:defRPr sz="2000">
          <a:solidFill>
            <a:schemeClr val="tx1"/>
          </a:solidFill>
          <a:latin typeface="Times New Roman" pitchFamily="18" charset="0"/>
          <a:cs typeface="+mn-cs"/>
        </a:defRPr>
      </a:lvl8pPr>
      <a:lvl9pPr marL="4038600" indent="-381000" algn="l" rtl="0" fontAlgn="base">
        <a:spcBef>
          <a:spcPct val="20000"/>
        </a:spcBef>
        <a:spcAft>
          <a:spcPct val="0"/>
        </a:spcAft>
        <a:buChar char="•"/>
        <a:defRPr sz="2000">
          <a:solidFill>
            <a:schemeClr val="tx1"/>
          </a:solidFill>
          <a:latin typeface="Times New Roman"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fontAlgn="base">
              <a:spcBef>
                <a:spcPct val="0"/>
              </a:spcBef>
              <a:spcAft>
                <a:spcPct val="0"/>
              </a:spcAft>
              <a:defRPr/>
            </a:pPr>
            <a:r>
              <a:rPr lang="en-US" smtClean="0">
                <a:solidFill>
                  <a:srgbClr val="000000"/>
                </a:solidFill>
                <a:cs typeface="Times New Roman" pitchFamily="18" charset="0"/>
              </a:rPr>
              <a:t>Pre-decisional- Not For Release</a:t>
            </a:r>
            <a:endParaRPr lang="en-US">
              <a:solidFill>
                <a:srgbClr val="000000"/>
              </a:solidFill>
              <a:cs typeface="Times New Roman" pitchFamily="18" charset="0"/>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fontAlgn="base">
              <a:spcBef>
                <a:spcPct val="0"/>
              </a:spcBef>
              <a:spcAft>
                <a:spcPct val="0"/>
              </a:spcAft>
              <a:defRPr/>
            </a:pPr>
            <a:fld id="{AFD6FE5E-AF50-4D0B-A482-B2644BEFEE1A}" type="slidenum">
              <a:rPr lang="en-US" smtClean="0">
                <a:solidFill>
                  <a:srgbClr val="000000"/>
                </a:solidFill>
                <a:cs typeface="Times New Roman" pitchFamily="18" charset="0"/>
              </a:rPr>
              <a:pPr fontAlgn="base">
                <a:spcBef>
                  <a:spcPct val="0"/>
                </a:spcBef>
                <a:spcAft>
                  <a:spcPct val="0"/>
                </a:spcAft>
                <a:defRPr/>
              </a:pPr>
              <a:t>‹#›</a:t>
            </a:fld>
            <a:endParaRPr lang="en-US" dirty="0">
              <a:solidFill>
                <a:srgbClr val="000000"/>
              </a:solidFill>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3675" y="2372122"/>
            <a:ext cx="6196013" cy="3098006"/>
          </a:xfrm>
        </p:spPr>
      </p:pic>
      <p:sp>
        <p:nvSpPr>
          <p:cNvPr id="8" name="Title 3"/>
          <p:cNvSpPr txBox="1">
            <a:spLocks/>
          </p:cNvSpPr>
          <p:nvPr/>
        </p:nvSpPr>
        <p:spPr bwMode="auto">
          <a:xfrm>
            <a:off x="990600" y="762000"/>
            <a:ext cx="7391400" cy="369332"/>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5pPr>
            <a:lvl6pPr marL="4572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6pPr>
            <a:lvl7pPr marL="9144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7pPr>
            <a:lvl8pPr marL="13716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8pPr>
            <a:lvl9pPr marL="1828800" algn="ctr" rtl="0" fontAlgn="base">
              <a:spcBef>
                <a:spcPct val="0"/>
              </a:spcBef>
              <a:spcAft>
                <a:spcPct val="0"/>
              </a:spcAft>
              <a:defRPr sz="3200" b="1" i="1">
                <a:solidFill>
                  <a:srgbClr val="000066"/>
                </a:solidFill>
                <a:effectLst>
                  <a:outerShdw blurRad="38100" dist="38100" dir="2700000" algn="tl">
                    <a:srgbClr val="C0C0C0"/>
                  </a:outerShdw>
                </a:effectLst>
                <a:latin typeface="Arial" pitchFamily="34" charset="0"/>
                <a:cs typeface="Arial" pitchFamily="34" charset="0"/>
              </a:defRPr>
            </a:lvl9pPr>
          </a:lstStyle>
          <a:p>
            <a:pPr>
              <a:defRPr/>
            </a:pPr>
            <a:r>
              <a:rPr lang="en-US" sz="2400" kern="0" dirty="0" smtClean="0"/>
              <a:t>Developing a “Sales” Culture for MWR</a:t>
            </a:r>
            <a:endParaRPr lang="en-US" sz="2400" kern="0" dirty="0"/>
          </a:p>
        </p:txBody>
      </p:sp>
    </p:spTree>
    <p:extLst>
      <p:ext uri="{BB962C8B-B14F-4D97-AF65-F5344CB8AC3E}">
        <p14:creationId xmlns:p14="http://schemas.microsoft.com/office/powerpoint/2010/main" val="3105908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90599"/>
            <a:ext cx="6965245" cy="533401"/>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Attracting </a:t>
            </a:r>
            <a:r>
              <a:rPr lang="en-US" sz="3600" dirty="0"/>
              <a:t>N</a:t>
            </a:r>
            <a:r>
              <a:rPr lang="en-US" sz="3600" dirty="0" smtClean="0"/>
              <a:t>ew Customers </a:t>
            </a:r>
            <a:r>
              <a:rPr lang="en-US" sz="3600" dirty="0"/>
              <a:t/>
            </a:r>
            <a:br>
              <a:rPr lang="en-US" sz="3600" dirty="0"/>
            </a:br>
            <a:r>
              <a:rPr lang="en-US" sz="3200" dirty="0" smtClean="0"/>
              <a:t> </a:t>
            </a:r>
            <a:r>
              <a:rPr lang="en-US" sz="3200" dirty="0"/>
              <a:t/>
            </a:r>
            <a:br>
              <a:rPr lang="en-US" sz="3200" dirty="0"/>
            </a:br>
            <a:endParaRPr lang="en-US" dirty="0"/>
          </a:p>
        </p:txBody>
      </p:sp>
      <p:sp>
        <p:nvSpPr>
          <p:cNvPr id="3" name="Content Placeholder 2"/>
          <p:cNvSpPr>
            <a:spLocks noGrp="1"/>
          </p:cNvSpPr>
          <p:nvPr>
            <p:ph idx="1"/>
          </p:nvPr>
        </p:nvSpPr>
        <p:spPr>
          <a:xfrm>
            <a:off x="1295400" y="1752600"/>
            <a:ext cx="6553200" cy="3680012"/>
          </a:xfrm>
        </p:spPr>
        <p:txBody>
          <a:bodyPr>
            <a:normAutofit fontScale="62500" lnSpcReduction="20000"/>
          </a:bodyPr>
          <a:lstStyle/>
          <a:p>
            <a:endParaRPr lang="en-US" dirty="0" smtClean="0">
              <a:solidFill>
                <a:srgbClr val="FF0000"/>
              </a:solidFill>
            </a:endParaRPr>
          </a:p>
          <a:p>
            <a:r>
              <a:rPr lang="en-US" sz="2600" dirty="0" smtClean="0"/>
              <a:t>Step 1: Lay the foundation needed to be able to keep customers coming back. If you don’t have the facility and staffing piece right then bringing in new customers will only hurt you. </a:t>
            </a:r>
          </a:p>
          <a:p>
            <a:endParaRPr lang="en-US" sz="2600" dirty="0" smtClean="0"/>
          </a:p>
          <a:p>
            <a:r>
              <a:rPr lang="en-US" sz="2600" dirty="0" smtClean="0"/>
              <a:t>Step 2: Take care </a:t>
            </a:r>
            <a:r>
              <a:rPr lang="en-US" sz="2600" dirty="0"/>
              <a:t>of </a:t>
            </a:r>
            <a:r>
              <a:rPr lang="en-US" sz="2600" dirty="0" smtClean="0"/>
              <a:t>your customers </a:t>
            </a:r>
            <a:r>
              <a:rPr lang="en-US" sz="2600" dirty="0"/>
              <a:t>from the get </a:t>
            </a:r>
            <a:r>
              <a:rPr lang="en-US" sz="2600" dirty="0" smtClean="0"/>
              <a:t>go and ensure they feel welcome whether it is their first visit or 20</a:t>
            </a:r>
            <a:r>
              <a:rPr lang="en-US" sz="2600" baseline="30000" dirty="0" smtClean="0"/>
              <a:t>th</a:t>
            </a:r>
            <a:r>
              <a:rPr lang="en-US" sz="2600" dirty="0" smtClean="0"/>
              <a:t>.</a:t>
            </a:r>
            <a:endParaRPr lang="en-US" sz="2600" dirty="0"/>
          </a:p>
          <a:p>
            <a:endParaRPr lang="en-US" sz="2600" dirty="0" smtClean="0"/>
          </a:p>
          <a:p>
            <a:r>
              <a:rPr lang="en-US" sz="2600" dirty="0" smtClean="0"/>
              <a:t>Step 3: Start close to your facility (barracks, offices) and move outward when looking for new customers.  </a:t>
            </a:r>
          </a:p>
          <a:p>
            <a:endParaRPr lang="en-US" sz="2600" dirty="0" smtClean="0"/>
          </a:p>
          <a:p>
            <a:r>
              <a:rPr lang="en-US" sz="2600" dirty="0" smtClean="0"/>
              <a:t>Step 4: Don’t try to do too much at one time. One little change </a:t>
            </a:r>
            <a:r>
              <a:rPr lang="en-US" sz="2600" dirty="0"/>
              <a:t>can make a big difference over the course of a </a:t>
            </a:r>
            <a:r>
              <a:rPr lang="en-US" sz="2600" dirty="0" smtClean="0"/>
              <a:t>year. For example, one additional </a:t>
            </a:r>
            <a:r>
              <a:rPr lang="en-US" sz="2600" dirty="0"/>
              <a:t>foursome </a:t>
            </a:r>
            <a:r>
              <a:rPr lang="en-US" sz="2600" dirty="0" smtClean="0"/>
              <a:t>playing golf every day will </a:t>
            </a:r>
            <a:r>
              <a:rPr lang="en-US" sz="2600" dirty="0"/>
              <a:t>bring in x amount of new revenue</a:t>
            </a:r>
            <a:r>
              <a:rPr lang="en-US" sz="2600" dirty="0" smtClean="0"/>
              <a:t>.  </a:t>
            </a:r>
          </a:p>
          <a:p>
            <a:endParaRPr lang="en-US" dirty="0" smtClean="0"/>
          </a:p>
          <a:p>
            <a:pPr lvl="2"/>
            <a:endParaRPr lang="en-US" dirty="0" smtClean="0"/>
          </a:p>
          <a:p>
            <a:pPr lvl="2"/>
            <a:endParaRPr lang="en-US" dirty="0" smtClean="0"/>
          </a:p>
        </p:txBody>
      </p:sp>
      <p:sp>
        <p:nvSpPr>
          <p:cNvPr id="4" name="Footer Placeholder 3"/>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Tree>
    <p:extLst>
      <p:ext uri="{BB962C8B-B14F-4D97-AF65-F5344CB8AC3E}">
        <p14:creationId xmlns:p14="http://schemas.microsoft.com/office/powerpoint/2010/main" val="2323955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we move forward? </a:t>
            </a:r>
            <a:endParaRPr lang="en-US" dirty="0"/>
          </a:p>
        </p:txBody>
      </p:sp>
      <p:sp>
        <p:nvSpPr>
          <p:cNvPr id="3" name="Content Placeholder 2"/>
          <p:cNvSpPr>
            <a:spLocks noGrp="1"/>
          </p:cNvSpPr>
          <p:nvPr>
            <p:ph idx="1"/>
          </p:nvPr>
        </p:nvSpPr>
        <p:spPr/>
        <p:txBody>
          <a:bodyPr>
            <a:normAutofit/>
          </a:bodyPr>
          <a:lstStyle/>
          <a:p>
            <a:r>
              <a:rPr lang="en-US" dirty="0" smtClean="0"/>
              <a:t>Partner successful managers with others – peer growth</a:t>
            </a:r>
          </a:p>
          <a:p>
            <a:r>
              <a:rPr lang="en-US" dirty="0" smtClean="0"/>
              <a:t>Take the success to the field working with managers throughout MWR.</a:t>
            </a:r>
          </a:p>
          <a:p>
            <a:r>
              <a:rPr lang="en-US" dirty="0" smtClean="0"/>
              <a:t>Offer training on building a sales culture</a:t>
            </a:r>
          </a:p>
          <a:p>
            <a:r>
              <a:rPr lang="en-US" dirty="0" smtClean="0"/>
              <a:t>Train managers on Desk Guides</a:t>
            </a:r>
          </a:p>
          <a:p>
            <a:r>
              <a:rPr lang="en-US" dirty="0" smtClean="0"/>
              <a:t>Maintain opening or closing checklists</a:t>
            </a:r>
          </a:p>
          <a:p>
            <a:r>
              <a:rPr lang="en-US" dirty="0" smtClean="0"/>
              <a:t>Do pre-shift meetings</a:t>
            </a:r>
          </a:p>
          <a:p>
            <a:endParaRPr lang="en-US" dirty="0" smtClean="0"/>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1835688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Today’s MWR</a:t>
            </a:r>
            <a:endParaRPr lang="en-US" dirty="0"/>
          </a:p>
        </p:txBody>
      </p:sp>
      <p:sp>
        <p:nvSpPr>
          <p:cNvPr id="3" name="Content Placeholder 2"/>
          <p:cNvSpPr>
            <a:spLocks noGrp="1"/>
          </p:cNvSpPr>
          <p:nvPr>
            <p:ph idx="1"/>
          </p:nvPr>
        </p:nvSpPr>
        <p:spPr/>
        <p:txBody>
          <a:bodyPr>
            <a:normAutofit/>
          </a:bodyPr>
          <a:lstStyle/>
          <a:p>
            <a:r>
              <a:rPr lang="en-US" dirty="0" smtClean="0"/>
              <a:t>Revenue has declined over the last five years (in CAT C’s)</a:t>
            </a:r>
          </a:p>
          <a:p>
            <a:r>
              <a:rPr lang="en-US" dirty="0" smtClean="0"/>
              <a:t>There is a gap in reaching new Military customers today</a:t>
            </a:r>
          </a:p>
          <a:p>
            <a:r>
              <a:rPr lang="en-US" dirty="0" smtClean="0"/>
              <a:t>Changing work force </a:t>
            </a:r>
          </a:p>
          <a:p>
            <a:r>
              <a:rPr lang="en-US" dirty="0" smtClean="0"/>
              <a:t>Facilities are not being re-capitalized</a:t>
            </a:r>
          </a:p>
          <a:p>
            <a:r>
              <a:rPr lang="en-US" dirty="0" smtClean="0"/>
              <a:t>Facilities are not “customer ready”</a:t>
            </a:r>
          </a:p>
          <a:p>
            <a:pPr marL="0" indent="0">
              <a:buNone/>
            </a:pPr>
            <a:endParaRPr lang="en-US" dirty="0"/>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276628711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now know?</a:t>
            </a:r>
            <a:endParaRPr lang="en-US" dirty="0"/>
          </a:p>
        </p:txBody>
      </p:sp>
      <p:sp>
        <p:nvSpPr>
          <p:cNvPr id="3" name="Content Placeholder 2"/>
          <p:cNvSpPr>
            <a:spLocks noGrp="1"/>
          </p:cNvSpPr>
          <p:nvPr>
            <p:ph idx="1"/>
          </p:nvPr>
        </p:nvSpPr>
        <p:spPr/>
        <p:txBody>
          <a:bodyPr>
            <a:normAutofit lnSpcReduction="10000"/>
          </a:bodyPr>
          <a:lstStyle/>
          <a:p>
            <a:r>
              <a:rPr lang="en-US" dirty="0" smtClean="0"/>
              <a:t>Met with 8+ managers and completed over 6 years of accreditation validations</a:t>
            </a:r>
          </a:p>
          <a:p>
            <a:pPr lvl="1"/>
            <a:r>
              <a:rPr lang="en-US" dirty="0" smtClean="0"/>
              <a:t>Majority of CAT C operations are not programming to the potential</a:t>
            </a:r>
          </a:p>
          <a:p>
            <a:pPr lvl="1"/>
            <a:r>
              <a:rPr lang="en-US" dirty="0" smtClean="0"/>
              <a:t>Facilities are not ready to open on time</a:t>
            </a:r>
          </a:p>
          <a:p>
            <a:pPr lvl="1"/>
            <a:r>
              <a:rPr lang="en-US" dirty="0" smtClean="0"/>
              <a:t>Staff are not customer ready</a:t>
            </a:r>
          </a:p>
          <a:p>
            <a:pPr lvl="1"/>
            <a:r>
              <a:rPr lang="en-US" dirty="0" smtClean="0"/>
              <a:t>Staff are not communicating with the customers with making a “sell” in mind</a:t>
            </a:r>
          </a:p>
          <a:p>
            <a:pPr lvl="1"/>
            <a:r>
              <a:rPr lang="en-US" dirty="0"/>
              <a:t>S</a:t>
            </a:r>
            <a:r>
              <a:rPr lang="en-US" dirty="0" smtClean="0"/>
              <a:t>elling is not a part of our current training curriculum</a:t>
            </a:r>
            <a:endParaRPr lang="en-US" dirty="0"/>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280738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Breakouts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Group 1 – Define who our Customer is.</a:t>
            </a:r>
          </a:p>
          <a:p>
            <a:r>
              <a:rPr lang="en-US" dirty="0" smtClean="0"/>
              <a:t>Group 2 – Determine  what our value is to the Customer.</a:t>
            </a:r>
          </a:p>
          <a:p>
            <a:r>
              <a:rPr lang="en-US" dirty="0" smtClean="0"/>
              <a:t>Group 3 – How do we train employees on competitive advantage?</a:t>
            </a:r>
          </a:p>
          <a:p>
            <a:r>
              <a:rPr lang="en-US" dirty="0" smtClean="0"/>
              <a:t>Group 4 – What do we do to be “customer ready” for the facility?</a:t>
            </a:r>
          </a:p>
          <a:p>
            <a:r>
              <a:rPr lang="en-US" dirty="0" smtClean="0"/>
              <a:t>Group 5 – How do we get the staff “customer ready?”</a:t>
            </a:r>
          </a:p>
          <a:p>
            <a:r>
              <a:rPr lang="en-US" dirty="0" smtClean="0"/>
              <a:t>Group 6 – How do we train staff on transforming MWR to a sales culture?</a:t>
            </a:r>
          </a:p>
          <a:p>
            <a:r>
              <a:rPr lang="en-US" dirty="0" smtClean="0"/>
              <a:t>Group 7 – How do we attract new customers?</a:t>
            </a:r>
          </a:p>
          <a:p>
            <a:endParaRPr lang="en-US" dirty="0" smtClean="0"/>
          </a:p>
          <a:p>
            <a:endParaRPr lang="en-US" dirty="0"/>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Tree>
    <p:extLst>
      <p:ext uri="{BB962C8B-B14F-4D97-AF65-F5344CB8AC3E}">
        <p14:creationId xmlns:p14="http://schemas.microsoft.com/office/powerpoint/2010/main" val="65619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a:r>
            <a:r>
              <a:rPr lang="en-US" dirty="0"/>
              <a:t>O</a:t>
            </a:r>
            <a:r>
              <a:rPr lang="en-US" dirty="0" smtClean="0"/>
              <a:t>ur </a:t>
            </a:r>
            <a:r>
              <a:rPr lang="en-US" dirty="0"/>
              <a:t>C</a:t>
            </a:r>
            <a:r>
              <a:rPr lang="en-US" dirty="0" smtClean="0"/>
              <a:t>ustomer?</a:t>
            </a:r>
            <a:endParaRPr lang="en-US" dirty="0"/>
          </a:p>
        </p:txBody>
      </p:sp>
      <p:sp>
        <p:nvSpPr>
          <p:cNvPr id="3" name="Content Placeholder 2"/>
          <p:cNvSpPr>
            <a:spLocks noGrp="1"/>
          </p:cNvSpPr>
          <p:nvPr>
            <p:ph idx="1"/>
          </p:nvPr>
        </p:nvSpPr>
        <p:spPr/>
        <p:txBody>
          <a:bodyPr/>
          <a:lstStyle/>
          <a:p>
            <a:r>
              <a:rPr lang="en-US" dirty="0" smtClean="0"/>
              <a:t>Have you identified your customer?</a:t>
            </a:r>
          </a:p>
          <a:p>
            <a:r>
              <a:rPr lang="en-US" dirty="0" smtClean="0"/>
              <a:t>Is your customer base the same throughout the day or does it change from morning to evening, weekday to weekend?</a:t>
            </a:r>
          </a:p>
          <a:p>
            <a:r>
              <a:rPr lang="en-US" dirty="0" smtClean="0"/>
              <a:t>Does the customer base change with the different MWR Programs?</a:t>
            </a:r>
            <a:endParaRPr lang="en-US"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Pre-decisional- Not For Release</a:t>
            </a:r>
            <a:endParaRPr lang="en-US" dirty="0">
              <a:solidFill>
                <a:srgbClr val="000000"/>
              </a:solidFill>
            </a:endParaRPr>
          </a:p>
        </p:txBody>
      </p:sp>
    </p:spTree>
    <p:extLst>
      <p:ext uri="{BB962C8B-B14F-4D97-AF65-F5344CB8AC3E}">
        <p14:creationId xmlns:p14="http://schemas.microsoft.com/office/powerpoint/2010/main" val="351539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What is Your Value to the Customer?</a:t>
            </a:r>
            <a:endParaRPr lang="en-US" sz="3600" dirty="0"/>
          </a:p>
        </p:txBody>
      </p:sp>
      <p:sp>
        <p:nvSpPr>
          <p:cNvPr id="3" name="Content Placeholder 2"/>
          <p:cNvSpPr>
            <a:spLocks noGrp="1"/>
          </p:cNvSpPr>
          <p:nvPr>
            <p:ph idx="1"/>
          </p:nvPr>
        </p:nvSpPr>
        <p:spPr/>
        <p:txBody>
          <a:bodyPr>
            <a:normAutofit/>
          </a:bodyPr>
          <a:lstStyle/>
          <a:p>
            <a:r>
              <a:rPr lang="en-US" sz="1600" dirty="0" smtClean="0"/>
              <a:t>Have you identified </a:t>
            </a:r>
            <a:r>
              <a:rPr lang="en-US" sz="1600" dirty="0"/>
              <a:t>why </a:t>
            </a:r>
            <a:r>
              <a:rPr lang="en-US" sz="1600" dirty="0" smtClean="0"/>
              <a:t>customers </a:t>
            </a:r>
            <a:r>
              <a:rPr lang="en-US" sz="1600" dirty="0"/>
              <a:t>are </a:t>
            </a:r>
            <a:r>
              <a:rPr lang="en-US" sz="1600" dirty="0" smtClean="0"/>
              <a:t>coming in to your operation? What are the unique features or benefits to the customer? </a:t>
            </a:r>
          </a:p>
          <a:p>
            <a:pPr lvl="1"/>
            <a:r>
              <a:rPr lang="en-US" sz="1400" dirty="0" smtClean="0"/>
              <a:t>Are you the least expensive or offer the lowest price in the area? </a:t>
            </a:r>
          </a:p>
          <a:p>
            <a:pPr lvl="1"/>
            <a:r>
              <a:rPr lang="en-US" sz="1400" dirty="0" smtClean="0"/>
              <a:t>Are you the most convenient? </a:t>
            </a:r>
            <a:r>
              <a:rPr lang="en-US" sz="1400" i="1" dirty="0" smtClean="0"/>
              <a:t>Dinner options at the bowling center that is near the barracks.</a:t>
            </a:r>
            <a:endParaRPr lang="en-US" sz="1400" i="1" dirty="0"/>
          </a:p>
          <a:p>
            <a:pPr lvl="1"/>
            <a:r>
              <a:rPr lang="en-US" sz="1400" dirty="0" smtClean="0"/>
              <a:t>Is your customer </a:t>
            </a:r>
            <a:r>
              <a:rPr lang="en-US" sz="1400" dirty="0"/>
              <a:t>service </a:t>
            </a:r>
            <a:r>
              <a:rPr lang="en-US" sz="1400" dirty="0" smtClean="0"/>
              <a:t>the reason customers are coming? </a:t>
            </a:r>
            <a:r>
              <a:rPr lang="en-US" sz="1400" i="1" dirty="0" smtClean="0"/>
              <a:t>Breakfast with the golf course morning staff.</a:t>
            </a:r>
            <a:endParaRPr lang="en-US" sz="1400" i="1" dirty="0"/>
          </a:p>
          <a:p>
            <a:pPr lvl="1"/>
            <a:r>
              <a:rPr lang="en-US" sz="1400" dirty="0" smtClean="0"/>
              <a:t>Best quality for cost</a:t>
            </a:r>
            <a:endParaRPr lang="en-US" sz="1400" dirty="0"/>
          </a:p>
          <a:p>
            <a:pPr lvl="1"/>
            <a:r>
              <a:rPr lang="en-US" sz="1400" dirty="0"/>
              <a:t>Fastest </a:t>
            </a:r>
            <a:r>
              <a:rPr lang="en-US" sz="1400" dirty="0" smtClean="0"/>
              <a:t>service (from </a:t>
            </a:r>
            <a:r>
              <a:rPr lang="en-US" sz="1400" dirty="0"/>
              <a:t>11-1pm lunch at bowling center</a:t>
            </a:r>
            <a:r>
              <a:rPr lang="en-US" sz="1400" dirty="0" smtClean="0"/>
              <a:t>)</a:t>
            </a:r>
          </a:p>
          <a:p>
            <a:pPr lvl="1"/>
            <a:r>
              <a:rPr lang="en-US" sz="1400" dirty="0" smtClean="0"/>
              <a:t>Largest selection of food options (lunch buffet at Club)</a:t>
            </a:r>
          </a:p>
          <a:p>
            <a:pPr lvl="1"/>
            <a:r>
              <a:rPr lang="en-US" sz="1400" dirty="0" smtClean="0"/>
              <a:t>Best environment (evening dinner on the waterfront)</a:t>
            </a:r>
            <a:endParaRPr lang="en-US" sz="1400" dirty="0"/>
          </a:p>
          <a:p>
            <a:endParaRPr lang="en-US"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Tree>
    <p:extLst>
      <p:ext uri="{BB962C8B-B14F-4D97-AF65-F5344CB8AC3E}">
        <p14:creationId xmlns:p14="http://schemas.microsoft.com/office/powerpoint/2010/main" val="30667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202485"/>
          </a:xfrm>
        </p:spPr>
        <p:txBody>
          <a:bodyPr>
            <a:normAutofit fontScale="90000"/>
          </a:bodyPr>
          <a:lstStyle/>
          <a:p>
            <a:r>
              <a:rPr lang="en-US" sz="3600" dirty="0" smtClean="0"/>
              <a:t/>
            </a:r>
            <a:br>
              <a:rPr lang="en-US" sz="3600" dirty="0" smtClean="0"/>
            </a:br>
            <a:r>
              <a:rPr lang="en-US" dirty="0" smtClean="0"/>
              <a:t>How Do </a:t>
            </a:r>
            <a:r>
              <a:rPr lang="en-US" dirty="0"/>
              <a:t>Y</a:t>
            </a:r>
            <a:r>
              <a:rPr lang="en-US" dirty="0" smtClean="0"/>
              <a:t>ou Know?</a:t>
            </a:r>
            <a:r>
              <a:rPr lang="en-US" dirty="0"/>
              <a:t/>
            </a:r>
            <a:br>
              <a:rPr lang="en-US" dirty="0"/>
            </a:br>
            <a:endParaRPr lang="en-US" dirty="0"/>
          </a:p>
        </p:txBody>
      </p:sp>
      <p:sp>
        <p:nvSpPr>
          <p:cNvPr id="3" name="Content Placeholder 2"/>
          <p:cNvSpPr>
            <a:spLocks noGrp="1"/>
          </p:cNvSpPr>
          <p:nvPr>
            <p:ph idx="1"/>
          </p:nvPr>
        </p:nvSpPr>
        <p:spPr>
          <a:xfrm>
            <a:off x="1371600" y="1981200"/>
            <a:ext cx="6400800" cy="3603812"/>
          </a:xfrm>
        </p:spPr>
        <p:txBody>
          <a:bodyPr>
            <a:noAutofit/>
          </a:bodyPr>
          <a:lstStyle/>
          <a:p>
            <a:r>
              <a:rPr lang="en-US" sz="1800" dirty="0" smtClean="0"/>
              <a:t>Are you doing what it takes to meet the ‘perceived value’?  </a:t>
            </a:r>
          </a:p>
          <a:p>
            <a:r>
              <a:rPr lang="en-US" sz="1800" dirty="0" smtClean="0"/>
              <a:t>Do your employees know what your “competitive advantage” is?</a:t>
            </a:r>
          </a:p>
          <a:p>
            <a:r>
              <a:rPr lang="en-US" sz="1800" dirty="0" smtClean="0"/>
              <a:t>What are you doing to reinforce the advantage with your employees?</a:t>
            </a:r>
          </a:p>
          <a:p>
            <a:pPr lvl="1"/>
            <a:r>
              <a:rPr lang="en-US" sz="1600" dirty="0" smtClean="0"/>
              <a:t>Pre-shift </a:t>
            </a:r>
            <a:r>
              <a:rPr lang="en-US" sz="1600" dirty="0"/>
              <a:t>meetings </a:t>
            </a:r>
            <a:r>
              <a:rPr lang="en-US" sz="1600" dirty="0" smtClean="0"/>
              <a:t>(10 minutes) with all staff to talk about the day’s activities (i.e., large group coming in at 1000), daily specials</a:t>
            </a:r>
            <a:r>
              <a:rPr lang="en-US" sz="1600" dirty="0"/>
              <a:t>, </a:t>
            </a:r>
            <a:r>
              <a:rPr lang="en-US" sz="1600" dirty="0" smtClean="0"/>
              <a:t>items to sell, items you may be running low on… This is the time to connect with everyone, answer questions and get your staff pumped for the day. Don’t forget about your team members that work in other locations, get them on the phone to listen in.   </a:t>
            </a:r>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Pre-decisional- Not For Release</a:t>
            </a:r>
            <a:endParaRPr lang="en-US" dirty="0">
              <a:solidFill>
                <a:srgbClr val="000000"/>
              </a:solidFill>
            </a:endParaRPr>
          </a:p>
        </p:txBody>
      </p:sp>
    </p:spTree>
    <p:extLst>
      <p:ext uri="{BB962C8B-B14F-4D97-AF65-F5344CB8AC3E}">
        <p14:creationId xmlns:p14="http://schemas.microsoft.com/office/powerpoint/2010/main" val="2282851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Facility is ‘Customer Ready’</a:t>
            </a:r>
            <a:endParaRPr lang="en-US" sz="4000" dirty="0"/>
          </a:p>
        </p:txBody>
      </p:sp>
      <p:sp>
        <p:nvSpPr>
          <p:cNvPr id="3" name="Content Placeholder 2"/>
          <p:cNvSpPr>
            <a:spLocks noGrp="1"/>
          </p:cNvSpPr>
          <p:nvPr>
            <p:ph idx="1"/>
          </p:nvPr>
        </p:nvSpPr>
        <p:spPr>
          <a:xfrm>
            <a:off x="1447800" y="1981200"/>
            <a:ext cx="6196405" cy="3603812"/>
          </a:xfrm>
        </p:spPr>
        <p:txBody>
          <a:bodyPr>
            <a:normAutofit fontScale="85000" lnSpcReduction="20000"/>
          </a:bodyPr>
          <a:lstStyle/>
          <a:p>
            <a:r>
              <a:rPr lang="en-US" sz="2300" dirty="0" smtClean="0"/>
              <a:t>Facility is ready to provide all services offered  when the doors open: </a:t>
            </a:r>
          </a:p>
          <a:p>
            <a:pPr lvl="1"/>
            <a:r>
              <a:rPr lang="en-US" sz="2100" dirty="0"/>
              <a:t>All preparation for the </a:t>
            </a:r>
            <a:r>
              <a:rPr lang="en-US" sz="2100" dirty="0" smtClean="0"/>
              <a:t>opening </a:t>
            </a:r>
            <a:r>
              <a:rPr lang="en-US" sz="2100" dirty="0"/>
              <a:t>is </a:t>
            </a:r>
            <a:r>
              <a:rPr lang="en-US" sz="2100" dirty="0" smtClean="0"/>
              <a:t>complete</a:t>
            </a:r>
          </a:p>
          <a:p>
            <a:pPr lvl="1"/>
            <a:r>
              <a:rPr lang="en-US" sz="2100" dirty="0" smtClean="0"/>
              <a:t>Floors are clean and dry if recently mopped</a:t>
            </a:r>
          </a:p>
          <a:p>
            <a:pPr lvl="1"/>
            <a:r>
              <a:rPr lang="en-US" sz="2100" dirty="0" smtClean="0"/>
              <a:t>Cleaning equipment is stored (mops, rags, vacuum cleaners)</a:t>
            </a:r>
          </a:p>
          <a:p>
            <a:pPr lvl="1"/>
            <a:r>
              <a:rPr lang="en-US" sz="2100" dirty="0" smtClean="0"/>
              <a:t>Furniture is ready for use </a:t>
            </a:r>
          </a:p>
          <a:p>
            <a:pPr lvl="1"/>
            <a:r>
              <a:rPr lang="en-US" sz="2100" dirty="0" smtClean="0"/>
              <a:t>Program equipment  and supplies are available for use (straws, tableware, bowling lanes, pool sticks)</a:t>
            </a:r>
          </a:p>
          <a:p>
            <a:pPr lvl="1"/>
            <a:r>
              <a:rPr lang="en-US" sz="2100" dirty="0" smtClean="0"/>
              <a:t>Food/drinks cold storage are stocked and available</a:t>
            </a:r>
          </a:p>
          <a:p>
            <a:r>
              <a:rPr lang="en-US" sz="2500" dirty="0" smtClean="0"/>
              <a:t>Don’t </a:t>
            </a:r>
            <a:r>
              <a:rPr lang="en-US" sz="2500" dirty="0"/>
              <a:t>make customers feel they are an inconvenience because </a:t>
            </a:r>
            <a:r>
              <a:rPr lang="en-US" sz="2500" dirty="0" smtClean="0"/>
              <a:t>your facility and </a:t>
            </a:r>
            <a:r>
              <a:rPr lang="en-US" sz="2500" dirty="0"/>
              <a:t>staff </a:t>
            </a:r>
            <a:r>
              <a:rPr lang="en-US" sz="2500" dirty="0" smtClean="0"/>
              <a:t>are </a:t>
            </a:r>
            <a:r>
              <a:rPr lang="en-US" sz="2500" dirty="0"/>
              <a:t>not </a:t>
            </a:r>
            <a:r>
              <a:rPr lang="en-US" sz="2500" dirty="0" smtClean="0"/>
              <a:t>ready for business.</a:t>
            </a:r>
          </a:p>
        </p:txBody>
      </p:sp>
      <p:sp>
        <p:nvSpPr>
          <p:cNvPr id="4" name="Footer Placeholder 3"/>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Tree>
    <p:extLst>
      <p:ext uri="{BB962C8B-B14F-4D97-AF65-F5344CB8AC3E}">
        <p14:creationId xmlns:p14="http://schemas.microsoft.com/office/powerpoint/2010/main" val="196524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Staff is ‘Customer Ready’</a:t>
            </a:r>
            <a:endParaRPr lang="en-US" sz="4000" dirty="0"/>
          </a:p>
        </p:txBody>
      </p:sp>
      <p:sp>
        <p:nvSpPr>
          <p:cNvPr id="3" name="Content Placeholder 2"/>
          <p:cNvSpPr>
            <a:spLocks noGrp="1"/>
          </p:cNvSpPr>
          <p:nvPr>
            <p:ph idx="1"/>
          </p:nvPr>
        </p:nvSpPr>
        <p:spPr>
          <a:xfrm>
            <a:off x="1447800" y="1981200"/>
            <a:ext cx="6196405" cy="3733800"/>
          </a:xfrm>
        </p:spPr>
        <p:txBody>
          <a:bodyPr>
            <a:noAutofit/>
          </a:bodyPr>
          <a:lstStyle/>
          <a:p>
            <a:r>
              <a:rPr lang="en-US" sz="1600" dirty="0" smtClean="0"/>
              <a:t>When the doors open, the staff is “ON” and focused on making the customer’s experience outstanding: </a:t>
            </a:r>
          </a:p>
          <a:p>
            <a:pPr lvl="1"/>
            <a:r>
              <a:rPr lang="en-US" sz="1400" dirty="0" smtClean="0"/>
              <a:t>The pre-shift meeting has concluded</a:t>
            </a:r>
          </a:p>
          <a:p>
            <a:pPr lvl="1"/>
            <a:r>
              <a:rPr lang="en-US" sz="1400" dirty="0" smtClean="0"/>
              <a:t>All personal </a:t>
            </a:r>
            <a:r>
              <a:rPr lang="en-US" sz="1400" dirty="0"/>
              <a:t>items </a:t>
            </a:r>
            <a:r>
              <a:rPr lang="en-US" sz="1400" dirty="0" smtClean="0"/>
              <a:t>have been stored </a:t>
            </a:r>
            <a:r>
              <a:rPr lang="en-US" sz="1400" dirty="0"/>
              <a:t>away from work station</a:t>
            </a:r>
          </a:p>
          <a:p>
            <a:pPr lvl="1"/>
            <a:r>
              <a:rPr lang="en-US" sz="1400" dirty="0" smtClean="0"/>
              <a:t>Staff are ready </a:t>
            </a:r>
            <a:r>
              <a:rPr lang="en-US" sz="1400" dirty="0"/>
              <a:t>and waiting to greet </a:t>
            </a:r>
            <a:r>
              <a:rPr lang="en-US" sz="1400" dirty="0" smtClean="0"/>
              <a:t>customers as they enter facility </a:t>
            </a:r>
          </a:p>
          <a:p>
            <a:pPr lvl="1"/>
            <a:r>
              <a:rPr lang="en-US" sz="1400" dirty="0" smtClean="0"/>
              <a:t>Staff engage with customer on the floor rather than behind counter</a:t>
            </a:r>
          </a:p>
          <a:p>
            <a:pPr lvl="1"/>
            <a:r>
              <a:rPr lang="en-US" sz="1400" dirty="0" smtClean="0"/>
              <a:t>Staff does not assume the customer is a regular and knows what they are doing but provides friendly help</a:t>
            </a:r>
          </a:p>
          <a:p>
            <a:pPr lvl="1"/>
            <a:r>
              <a:rPr lang="en-US" sz="1400" dirty="0" smtClean="0"/>
              <a:t>Staff are looking for opportunities to help customer make choices (example: assume </a:t>
            </a:r>
            <a:r>
              <a:rPr lang="en-US" sz="1400" dirty="0"/>
              <a:t>they are there to </a:t>
            </a:r>
            <a:r>
              <a:rPr lang="en-US" sz="1400" dirty="0" smtClean="0"/>
              <a:t>bowl… offer to get them </a:t>
            </a:r>
            <a:r>
              <a:rPr lang="en-US" sz="1400" dirty="0"/>
              <a:t>set </a:t>
            </a:r>
            <a:r>
              <a:rPr lang="en-US" sz="1400" dirty="0" smtClean="0"/>
              <a:t>up by saying you have open lanes…encourage the interaction rather than waiting for the customer to come to you)</a:t>
            </a:r>
          </a:p>
          <a:p>
            <a:r>
              <a:rPr lang="en-US" sz="1600" dirty="0" smtClean="0"/>
              <a:t>The break room is where the staff can turn off the ‘customer ready’ and relax. </a:t>
            </a:r>
          </a:p>
        </p:txBody>
      </p:sp>
      <p:sp>
        <p:nvSpPr>
          <p:cNvPr id="4" name="Footer Placeholder 3"/>
          <p:cNvSpPr>
            <a:spLocks noGrp="1"/>
          </p:cNvSpPr>
          <p:nvPr>
            <p:ph type="ftr" sz="quarter" idx="11"/>
          </p:nvPr>
        </p:nvSpPr>
        <p:spPr/>
        <p:txBody>
          <a:bodyPr/>
          <a:lstStyle/>
          <a:p>
            <a:pPr>
              <a:defRPr/>
            </a:pPr>
            <a:r>
              <a:rPr lang="en-US" smtClean="0">
                <a:solidFill>
                  <a:srgbClr val="000000"/>
                </a:solidFill>
              </a:rPr>
              <a:t>Pre-decisional- Not For Release</a:t>
            </a:r>
            <a:endParaRPr lang="en-US">
              <a:solidFill>
                <a:srgbClr val="000000"/>
              </a:solidFill>
            </a:endParaRPr>
          </a:p>
        </p:txBody>
      </p:sp>
    </p:spTree>
    <p:extLst>
      <p:ext uri="{BB962C8B-B14F-4D97-AF65-F5344CB8AC3E}">
        <p14:creationId xmlns:p14="http://schemas.microsoft.com/office/powerpoint/2010/main" val="290461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1_FFC Division Director’s Meeting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pitchFamily="34" charset="0"/>
            <a:cs typeface="Times New Roman" pitchFamily="18" charset="0"/>
          </a:defRPr>
        </a:defPPr>
      </a:lstStyle>
    </a:spDef>
    <a:ln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pitchFamily="34" charset="0"/>
            <a:cs typeface="Times New Roman" pitchFamily="18" charset="0"/>
          </a:defRPr>
        </a:defPPr>
      </a:lstStyle>
    </a:lnDef>
  </a:objectDefaults>
  <a:extraClrSchemeLst>
    <a:extraClrScheme>
      <a:clrScheme name="1_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1_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
  <TotalTime>1053</TotalTime>
  <Words>1156</Words>
  <Application>Microsoft Office PowerPoint</Application>
  <PresentationFormat>On-screen Show (4:3)</PresentationFormat>
  <Paragraphs>102</Paragraphs>
  <Slides>11</Slides>
  <Notes>5</Notes>
  <HiddenSlides>7</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1_Meeting template</vt:lpstr>
      <vt:lpstr>Pushpin</vt:lpstr>
      <vt:lpstr>PowerPoint Presentation</vt:lpstr>
      <vt:lpstr>Today’s MWR</vt:lpstr>
      <vt:lpstr>What we now know?</vt:lpstr>
      <vt:lpstr>Group Breakouts</vt:lpstr>
      <vt:lpstr>Who is Our Customer?</vt:lpstr>
      <vt:lpstr>What is Your Value to the Customer?</vt:lpstr>
      <vt:lpstr> How Do You Know? </vt:lpstr>
      <vt:lpstr>Facility is ‘Customer Ready’</vt:lpstr>
      <vt:lpstr>Staff is ‘Customer Ready’</vt:lpstr>
      <vt:lpstr>  Attracting New Customers    </vt:lpstr>
      <vt:lpstr>How do we move forward? </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N923 Entertainment Services</dc:title>
  <dc:creator>Rossman, Ron CIV CNIC HQ Millington, N923</dc:creator>
  <cp:lastModifiedBy>Gould, Leslie CIV CNIC, N922</cp:lastModifiedBy>
  <cp:revision>95</cp:revision>
  <dcterms:created xsi:type="dcterms:W3CDTF">2017-10-10T17:01:52Z</dcterms:created>
  <dcterms:modified xsi:type="dcterms:W3CDTF">2018-06-13T22:20:11Z</dcterms:modified>
</cp:coreProperties>
</file>