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94" r:id="rId5"/>
    <p:sldId id="280" r:id="rId6"/>
    <p:sldId id="300" r:id="rId7"/>
    <p:sldId id="293" r:id="rId8"/>
    <p:sldId id="297" r:id="rId9"/>
    <p:sldId id="298" r:id="rId10"/>
    <p:sldId id="292" r:id="rId11"/>
    <p:sldId id="29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E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5" autoAdjust="0"/>
  </p:normalViewPr>
  <p:slideViewPr>
    <p:cSldViewPr>
      <p:cViewPr varScale="1">
        <p:scale>
          <a:sx n="170" d="100"/>
          <a:sy n="170" d="100"/>
        </p:scale>
        <p:origin x="-15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912AD-D802-42B2-A1AC-7B01E403DEB2}" type="datetimeFigureOut">
              <a:rPr lang="en-US" smtClean="0"/>
              <a:pPr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78F8C-7B24-428C-877D-FFB34D2E288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png"/><Relationship Id="rId1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13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3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3.wmf"/><Relationship Id="rId7" Type="http://schemas.openxmlformats.org/officeDocument/2006/relationships/image" Target="../media/image17.png"/><Relationship Id="rId8" Type="http://schemas.openxmlformats.org/officeDocument/2006/relationships/image" Target="../media/image9.wmf"/><Relationship Id="rId9" Type="http://schemas.openxmlformats.org/officeDocument/2006/relationships/image" Target="../media/image18.png"/><Relationship Id="rId10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11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4" Type="http://schemas.openxmlformats.org/officeDocument/2006/relationships/image" Target="../media/image11.gif"/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ictionary.reference.com/browse/i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3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3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3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url?sa=i&amp;rct=j&amp;q=&amp;esrc=s&amp;frm=1&amp;source=images&amp;cd=&amp;cad=rja&amp;uact=8&amp;ved=0CAcQjRw&amp;url=http://www.hasslefreeclipart.com/clipart_tools/tool2.html&amp;ei=ZcTPVPeLBYygNp-TgsAF&amp;bvm=bv.85076809,d.eXY&amp;psig=AFQjCNEm_T7NWzE9J22Mbo8ZW-oRb85SDQ&amp;ust=1422988690901203" TargetMode="External"/><Relationship Id="rId3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N9G “TOOLBOX”</a:t>
            </a:r>
            <a:endParaRPr lang="en-US" dirty="0"/>
          </a:p>
        </p:txBody>
      </p:sp>
      <p:pic>
        <p:nvPicPr>
          <p:cNvPr id="1028" name="Picture 4" descr="D:\Documents and Settings\robin.gaines\Local Settings\Temporary Internet Files\Content.IE5\IFIQDWXP\MC9002940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362200"/>
            <a:ext cx="3457161" cy="2743200"/>
          </a:xfrm>
          <a:prstGeom prst="rect">
            <a:avLst/>
          </a:prstGeom>
          <a:noFill/>
        </p:spPr>
      </p:pic>
      <p:pic>
        <p:nvPicPr>
          <p:cNvPr id="1030" name="Picture 6" descr="D:\Documents and Settings\robin.gaines\Local Settings\Temporary Internet Files\Content.IE5\JWV5OFR6\MC900441281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501652">
            <a:off x="5510506" y="3098699"/>
            <a:ext cx="909168" cy="636417"/>
          </a:xfrm>
          <a:prstGeom prst="rect">
            <a:avLst/>
          </a:prstGeom>
          <a:noFill/>
        </p:spPr>
      </p:pic>
      <p:pic>
        <p:nvPicPr>
          <p:cNvPr id="1034" name="Picture 10" descr="D:\Documents and Settings\robin.gaines\Local Settings\Temporary Internet Files\Content.IE5\XOAFEXHW\MC90041262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0516" y="3767665"/>
            <a:ext cx="609423" cy="482488"/>
          </a:xfrm>
          <a:prstGeom prst="rect">
            <a:avLst/>
          </a:prstGeom>
          <a:noFill/>
        </p:spPr>
      </p:pic>
      <p:pic>
        <p:nvPicPr>
          <p:cNvPr id="1035" name="Picture 11" descr="D:\Documents and Settings\robin.gaines\Local Settings\Temporary Internet Files\Content.IE5\N8QG9BGE\MC900441292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3945" y="3529553"/>
            <a:ext cx="801354" cy="457174"/>
          </a:xfrm>
          <a:prstGeom prst="rect">
            <a:avLst/>
          </a:prstGeom>
          <a:noFill/>
        </p:spPr>
      </p:pic>
      <p:pic>
        <p:nvPicPr>
          <p:cNvPr id="1036" name="Picture 12" descr="D:\Documents and Settings\robin.gaines\Local Settings\Temporary Internet Files\Content.IE5\JWV5OFR6\MC900441278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6340" y="3322755"/>
            <a:ext cx="332519" cy="521756"/>
          </a:xfrm>
          <a:prstGeom prst="rect">
            <a:avLst/>
          </a:prstGeom>
          <a:noFill/>
        </p:spPr>
      </p:pic>
      <p:pic>
        <p:nvPicPr>
          <p:cNvPr id="1038" name="Picture 14" descr="D:\Documents and Settings\robin.gaines\Local Settings\Temporary Internet Files\Content.IE5\V1ZBT4YM\MC90044128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3296253">
            <a:off x="4365144" y="3616858"/>
            <a:ext cx="464030" cy="493280"/>
          </a:xfrm>
          <a:prstGeom prst="rect">
            <a:avLst/>
          </a:prstGeom>
          <a:noFill/>
        </p:spPr>
      </p:pic>
      <p:pic>
        <p:nvPicPr>
          <p:cNvPr id="1039" name="Picture 15" descr="D:\Documents and Settings\robin.gaines\Local Settings\Temporary Internet Files\Content.IE5\FPR4AFYV\MC900441284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19962797">
            <a:off x="4642189" y="3581297"/>
            <a:ext cx="517217" cy="355774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20852696">
            <a:off x="4212838" y="3079214"/>
            <a:ext cx="1030454" cy="314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 descr="D:\Documents and Settings\robin.gaines\Local Settings\Temporary Internet Files\Content.IE5\XEEIH4IH\MC90037139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9466015">
            <a:off x="5590677" y="3462436"/>
            <a:ext cx="454730" cy="242394"/>
          </a:xfrm>
          <a:prstGeom prst="rect">
            <a:avLst/>
          </a:prstGeom>
          <a:noFill/>
        </p:spPr>
      </p:pic>
      <p:sp>
        <p:nvSpPr>
          <p:cNvPr id="15" name="Explosion 1 14"/>
          <p:cNvSpPr/>
          <p:nvPr/>
        </p:nvSpPr>
        <p:spPr>
          <a:xfrm>
            <a:off x="990600" y="4038600"/>
            <a:ext cx="2133600" cy="1981200"/>
          </a:xfrm>
          <a:prstGeom prst="irregularSeal1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56059">
            <a:off x="6114489" y="3169487"/>
            <a:ext cx="332413" cy="249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 descr="http://www.hasslefreeclipart.com/clipart_tools/images/tool2.gif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862" y="4718412"/>
            <a:ext cx="689076" cy="62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533400" y="350838"/>
            <a:ext cx="8229600" cy="639762"/>
          </a:xfrm>
          <a:solidFill>
            <a:srgbClr val="FFFF00"/>
          </a:solidFill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en-US" dirty="0" smtClean="0"/>
              <a:t>COMMON SUPPORT SERVICES*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/>
          <a:lstStyle/>
          <a:p>
            <a:endParaRPr lang="en-US" sz="2400" dirty="0" smtClean="0"/>
          </a:p>
          <a:p>
            <a:pPr lvl="2">
              <a:buNone/>
            </a:pPr>
            <a:endParaRPr lang="en-US" sz="1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382056"/>
              </p:ext>
            </p:extLst>
          </p:nvPr>
        </p:nvGraphicFramePr>
        <p:xfrm>
          <a:off x="685801" y="1143001"/>
          <a:ext cx="8000999" cy="5577839"/>
        </p:xfrm>
        <a:graphic>
          <a:graphicData uri="http://schemas.openxmlformats.org/drawingml/2006/table">
            <a:tbl>
              <a:tblPr/>
              <a:tblGrid>
                <a:gridCol w="2590799"/>
                <a:gridCol w="3276600"/>
                <a:gridCol w="2133600"/>
              </a:tblGrid>
              <a:tr h="5963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742000/001/089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Intra-company (within)</a:t>
                      </a:r>
                      <a:endParaRPr lang="en-US" sz="20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</a:rPr>
                        <a:t>531000/741000/089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</a:rPr>
                        <a:t>Inter-company (between)</a:t>
                      </a:r>
                      <a:endParaRPr lang="en-US" sz="20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</a:rPr>
                        <a:t>569000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</a:rPr>
                        <a:t>Other Revenue</a:t>
                      </a:r>
                      <a:endParaRPr lang="en-US" sz="20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MWR/Region MWR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1XXX/1XXX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MWR/Region NGIS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1XXX/8XXX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+mn-cs"/>
                        </a:rPr>
                        <a:t>Any Fund/All payments from DFAS (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+mn-cs"/>
                        </a:rPr>
                        <a:t>incl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+mn-cs"/>
                        </a:rPr>
                        <a:t> 2492s) 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0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NGIS/ Region NGIS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8XXX/8XXX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MWR/CMWR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1XXX/4XXX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Any Fund/Recycling Vendor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CMWR/CMWR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4XXX/4XXX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NGIS/CMWR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8XXX/4XXX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Any Fund/Army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Navy Flying Club/Navy Flying Club (NFC)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5XXX/5XXX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NGIS/Navy Fisher House (NFH)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8XXX/6590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latin typeface="Calibri"/>
                          <a:ea typeface="Times New Roman"/>
                        </a:rPr>
                        <a:t>Any Fund/Air Force</a:t>
                      </a:r>
                      <a:endParaRPr lang="en-US" sz="1600" dirty="0"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42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or Central WFS/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or Central WFS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66XX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 or 6514/66XX or 6514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MWR/MWR Central Fund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1XXX/6510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Any Fund/Navy Flying Club (5XXX)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HQ</a:t>
                      </a:r>
                      <a:r>
                        <a:rPr lang="en-US" sz="16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6513/HQ 6510</a:t>
                      </a:r>
                      <a:endParaRPr lang="en-US" sz="1600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NGIS/NGIS Central Fund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8XXX/6580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HQ 6513/Wounded Warrior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+mn-cs"/>
                        </a:rPr>
                        <a:t>      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</a:rPr>
                        <a:t>HQ 6513/HQ 6580</a:t>
                      </a:r>
                      <a:endParaRPr lang="en-US" sz="1600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MWR/Region or Central WFS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1XXX/66XX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 or 6514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HQ 6513/Safe Harbor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8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Region NGIS/Region or Central WFS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8XXX/66XX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 or 6514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+mn-cs"/>
                        </a:rPr>
                        <a:t>HQ 65XX/HQ 6515</a:t>
                      </a:r>
                      <a:endParaRPr lang="en-US" sz="1600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7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libri"/>
                          <a:ea typeface="Times New Roman"/>
                        </a:rPr>
                        <a:t>*list may not be all inclusive-check with HQ Finance</a:t>
                      </a:r>
                      <a:r>
                        <a:rPr lang="en-US" sz="1100" b="1" baseline="0" dirty="0" smtClean="0">
                          <a:latin typeface="Calibri"/>
                          <a:ea typeface="Times New Roman"/>
                        </a:rPr>
                        <a:t> if questions</a:t>
                      </a:r>
                      <a:endParaRPr lang="en-US" sz="1100" b="1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HQ 6513/HQ 6590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</a:rPr>
                        <a:t>HQ 6510/HQ 6590</a:t>
                      </a:r>
                      <a:endParaRPr lang="en-US" sz="1600" dirty="0">
                        <a:solidFill>
                          <a:schemeClr val="tx1"/>
                        </a:solidFill>
                        <a:latin typeface="Courier New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Times New Roman"/>
                      </a:endParaRPr>
                    </a:p>
                  </a:txBody>
                  <a:tcPr marL="65784" marR="657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 descr="http://www.hasslefreeclipart.com/clipart_tools/images/tool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34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0" y="1219200"/>
            <a:ext cx="7010400" cy="4267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hope you are enjoying the “Tool Boxes”</a:t>
            </a: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 you have ideas for Tool Box trainings?</a:t>
            </a:r>
          </a:p>
          <a:p>
            <a:pPr algn="ct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would love to hear your ideas!  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987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N9G Tool Box?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N9G tool box provides the field with helpful information on a wide range of subjects.</a:t>
            </a:r>
          </a:p>
          <a:p>
            <a:r>
              <a:rPr lang="en-US" sz="2400" dirty="0" smtClean="0"/>
              <a:t>The tool box provides information to CNIC Regions &amp; Installations; keeping them “audit-ready” at all times.</a:t>
            </a:r>
          </a:p>
          <a:p>
            <a:r>
              <a:rPr lang="en-US" sz="2400" dirty="0" smtClean="0"/>
              <a:t>We have provided each of you with a tool box, just make sure as we provide you a tool monthly, you keep it in your tool box!</a:t>
            </a:r>
            <a:endParaRPr lang="en-US" sz="2400" dirty="0"/>
          </a:p>
        </p:txBody>
      </p:sp>
      <p:pic>
        <p:nvPicPr>
          <p:cNvPr id="2050" name="Picture 2" descr="D:\Documents and Settings\robin.gaines\Local Settings\Temporary Internet Files\Content.IE5\JWV5OFR6\MC90043152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191000"/>
            <a:ext cx="2133333" cy="2133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Topics that will be filling your Tool Box Monthly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610600" cy="4495800"/>
          </a:xfrm>
        </p:spPr>
        <p:txBody>
          <a:bodyPr/>
          <a:lstStyle/>
          <a:p>
            <a:r>
              <a:rPr lang="en-US" sz="2800" dirty="0" smtClean="0"/>
              <a:t>                    </a:t>
            </a:r>
            <a:r>
              <a:rPr lang="en-US" sz="2000" dirty="0" smtClean="0">
                <a:solidFill>
                  <a:srgbClr val="0070C0"/>
                </a:solidFill>
              </a:rPr>
              <a:t>Cost of Goods Sold </a:t>
            </a:r>
            <a:r>
              <a:rPr lang="en-US" sz="1000" dirty="0">
                <a:solidFill>
                  <a:srgbClr val="0070C0"/>
                </a:solidFill>
              </a:rPr>
              <a:t> </a:t>
            </a:r>
            <a:r>
              <a:rPr lang="en-US" sz="1000" dirty="0" smtClean="0">
                <a:solidFill>
                  <a:srgbClr val="0070C0"/>
                </a:solidFill>
              </a:rPr>
              <a:t>                      </a:t>
            </a:r>
            <a:r>
              <a:rPr lang="en-US" sz="2400" dirty="0" smtClean="0">
                <a:solidFill>
                  <a:srgbClr val="0070C0"/>
                </a:solidFill>
              </a:rPr>
              <a:t>	</a:t>
            </a:r>
            <a:r>
              <a:rPr lang="en-US" sz="2000" dirty="0" smtClean="0">
                <a:solidFill>
                  <a:srgbClr val="0070C0"/>
                </a:solidFill>
              </a:rPr>
              <a:t>November  13</a:t>
            </a:r>
          </a:p>
          <a:p>
            <a:r>
              <a:rPr lang="en-US" sz="2400" dirty="0" smtClean="0"/>
              <a:t>		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2000" dirty="0" smtClean="0">
                <a:solidFill>
                  <a:srgbClr val="0070C0"/>
                </a:solidFill>
              </a:rPr>
              <a:t>Cash &amp; Cash Handling </a:t>
            </a:r>
            <a:r>
              <a:rPr lang="en-US" sz="1000" dirty="0">
                <a:solidFill>
                  <a:srgbClr val="0070C0"/>
                </a:solidFill>
              </a:rPr>
              <a:t> </a:t>
            </a:r>
            <a:r>
              <a:rPr lang="en-US" sz="1000" dirty="0" smtClean="0">
                <a:solidFill>
                  <a:srgbClr val="0070C0"/>
                </a:solidFill>
              </a:rPr>
              <a:t>            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	December  13</a:t>
            </a:r>
          </a:p>
          <a:p>
            <a:r>
              <a:rPr lang="en-US" sz="2400" dirty="0" smtClean="0"/>
              <a:t>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Managers Financial Review </a:t>
            </a:r>
            <a:r>
              <a:rPr lang="en-US" sz="800" dirty="0">
                <a:solidFill>
                  <a:srgbClr val="0070C0"/>
                </a:solidFill>
              </a:rPr>
              <a:t> </a:t>
            </a:r>
            <a:r>
              <a:rPr lang="en-US" sz="800" dirty="0" smtClean="0">
                <a:solidFill>
                  <a:srgbClr val="0070C0"/>
                </a:solidFill>
              </a:rPr>
              <a:t>      </a:t>
            </a:r>
            <a:r>
              <a:rPr lang="en-US" sz="2000" dirty="0" smtClean="0">
                <a:solidFill>
                  <a:srgbClr val="0070C0"/>
                </a:solidFill>
              </a:rPr>
              <a:t>	January      14</a:t>
            </a:r>
          </a:p>
          <a:p>
            <a:r>
              <a:rPr lang="en-US" sz="2400" dirty="0" smtClean="0"/>
              <a:t>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NAF Personnel			February    14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Contracts 			April	    14</a:t>
            </a:r>
          </a:p>
          <a:p>
            <a:r>
              <a:rPr lang="en-US" sz="2400" dirty="0" smtClean="0"/>
              <a:t>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Reconciliation </a:t>
            </a:r>
            <a:r>
              <a:rPr lang="en-US" sz="2000" dirty="0" smtClean="0">
                <a:solidFill>
                  <a:srgbClr val="0070C0"/>
                </a:solidFill>
              </a:rPr>
              <a:t>     </a:t>
            </a:r>
            <a:r>
              <a:rPr lang="en-US" sz="800" dirty="0" smtClean="0">
                <a:solidFill>
                  <a:srgbClr val="0070C0"/>
                </a:solidFill>
              </a:rPr>
              <a:t>	</a:t>
            </a:r>
            <a:r>
              <a:rPr lang="en-US" sz="2000" dirty="0" smtClean="0">
                <a:solidFill>
                  <a:srgbClr val="0070C0"/>
                </a:solidFill>
              </a:rPr>
              <a:t>	July             14</a:t>
            </a:r>
          </a:p>
          <a:p>
            <a:r>
              <a:rPr lang="en-US" sz="2400" dirty="0" smtClean="0"/>
              <a:t>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Assets Inventory 		August       14</a:t>
            </a:r>
          </a:p>
          <a:p>
            <a:r>
              <a:rPr lang="en-US" sz="1600" dirty="0" smtClean="0"/>
              <a:t>                                    </a:t>
            </a:r>
            <a:r>
              <a:rPr lang="en-US" sz="2000" dirty="0" smtClean="0">
                <a:solidFill>
                  <a:srgbClr val="0070C0"/>
                </a:solidFill>
              </a:rPr>
              <a:t>Refreshment Policy </a:t>
            </a:r>
            <a:r>
              <a:rPr lang="en-US" sz="2000" dirty="0" smtClean="0">
                <a:solidFill>
                  <a:srgbClr val="0070C0"/>
                </a:solidFill>
              </a:rPr>
              <a:t>          </a:t>
            </a:r>
            <a:r>
              <a:rPr lang="en-US" sz="1000" dirty="0" smtClean="0">
                <a:solidFill>
                  <a:srgbClr val="0070C0"/>
                </a:solidFill>
              </a:rPr>
              <a:t>	</a:t>
            </a:r>
            <a:r>
              <a:rPr lang="en-US" sz="1800" dirty="0" smtClean="0">
                <a:solidFill>
                  <a:srgbClr val="0070C0"/>
                </a:solidFill>
              </a:rPr>
              <a:t>December   </a:t>
            </a:r>
            <a:r>
              <a:rPr lang="en-US" sz="2000" dirty="0" smtClean="0">
                <a:solidFill>
                  <a:srgbClr val="0070C0"/>
                </a:solidFill>
              </a:rPr>
              <a:t>14</a:t>
            </a:r>
          </a:p>
          <a:p>
            <a:pPr marL="1828800" lvl="4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 Support Services Expense  </a:t>
            </a:r>
            <a:r>
              <a:rPr lang="en-US" dirty="0" smtClean="0">
                <a:solidFill>
                  <a:srgbClr val="0070C0"/>
                </a:solidFill>
              </a:rPr>
              <a:t>             </a:t>
            </a:r>
            <a:r>
              <a:rPr lang="en-US" sz="1800" dirty="0" smtClean="0">
                <a:solidFill>
                  <a:srgbClr val="0070C0"/>
                </a:solidFill>
              </a:rPr>
              <a:t>February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15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8" name="Picture 11" descr="D:\Documents and Settings\robin.gaines\Local Settings\Temporary Internet Files\Content.IE5\N8QG9BGE\MC90044129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200400"/>
            <a:ext cx="914400" cy="762000"/>
          </a:xfrm>
          <a:prstGeom prst="rect">
            <a:avLst/>
          </a:prstGeom>
          <a:noFill/>
        </p:spPr>
      </p:pic>
      <p:pic>
        <p:nvPicPr>
          <p:cNvPr id="9" name="Picture 12" descr="D:\Documents and Settings\robin.gaines\Local Settings\Temporary Internet Files\Content.IE5\JWV5OFR6\MC90044127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895600"/>
            <a:ext cx="685800" cy="533400"/>
          </a:xfrm>
          <a:prstGeom prst="rect">
            <a:avLst/>
          </a:prstGeom>
          <a:noFill/>
        </p:spPr>
      </p:pic>
      <p:pic>
        <p:nvPicPr>
          <p:cNvPr id="10" name="Picture 6" descr="D:\Documents and Settings\robin.gaines\Local Settings\Temporary Internet Files\Content.IE5\JWV5OFR6\MC900441281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514600"/>
            <a:ext cx="762000" cy="457200"/>
          </a:xfrm>
          <a:prstGeom prst="rect">
            <a:avLst/>
          </a:prstGeom>
          <a:noFill/>
        </p:spPr>
      </p:pic>
      <p:pic>
        <p:nvPicPr>
          <p:cNvPr id="11" name="Picture 14" descr="D:\Documents and Settings\robin.gaines\Local Settings\Temporary Internet Files\Content.IE5\V1ZBT4YM\MC90044128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3733800"/>
            <a:ext cx="685800" cy="685800"/>
          </a:xfrm>
          <a:prstGeom prst="rect">
            <a:avLst/>
          </a:prstGeom>
          <a:noFill/>
        </p:spPr>
      </p:pic>
      <p:pic>
        <p:nvPicPr>
          <p:cNvPr id="12" name="Picture 10" descr="D:\Documents and Settings\robin.gaines\Local Settings\Temporary Internet Files\Content.IE5\XOAFEXHW\MC90041262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4191000"/>
            <a:ext cx="838200" cy="762000"/>
          </a:xfrm>
          <a:prstGeom prst="rect">
            <a:avLst/>
          </a:prstGeom>
          <a:noFill/>
        </p:spPr>
      </p:pic>
      <p:pic>
        <p:nvPicPr>
          <p:cNvPr id="13" name="Picture 15" descr="D:\Documents and Settings\robin.gaines\Local Settings\Temporary Internet Files\Content.IE5\FPR4AFYV\MC900441284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14400" y="4876800"/>
            <a:ext cx="838200" cy="685800"/>
          </a:xfrm>
          <a:prstGeom prst="rect">
            <a:avLst/>
          </a:prstGeom>
          <a:noFill/>
        </p:spPr>
      </p:pic>
      <p:pic>
        <p:nvPicPr>
          <p:cNvPr id="1027" name="Picture 3" descr="D:\Documents and Settings\robin.gaines\Local Settings\Temporary Internet Files\Content.IE5\XEEIH4IH\MC90037139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90600" y="1981200"/>
            <a:ext cx="685800" cy="5334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43500"/>
            <a:ext cx="809531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http://www.hasslefreeclipart.com/clipart_tools/images/tool2.gif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339" y="5676900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Services Clarification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371600" y="1447800"/>
            <a:ext cx="6477000" cy="4572000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57400" y="2133600"/>
            <a:ext cx="5105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Recently; its been realized that there is some confusion as to when to use certain accounts; and what is “proper” to record in these accounts.</a:t>
            </a:r>
          </a:p>
          <a:p>
            <a:pPr algn="ctr"/>
            <a:endParaRPr 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the following pages you will see where examples have been included to assist in the proper recording in the accounts.  </a:t>
            </a:r>
          </a:p>
          <a:p>
            <a:pPr algn="ctr"/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50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b="1" dirty="0" smtClean="0"/>
              <a:t> 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1295400"/>
            <a:ext cx="815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        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Bevel 3"/>
          <p:cNvSpPr/>
          <p:nvPr/>
        </p:nvSpPr>
        <p:spPr>
          <a:xfrm>
            <a:off x="719829" y="1371600"/>
            <a:ext cx="7585971" cy="4495800"/>
          </a:xfrm>
          <a:prstGeom prst="bevel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Intra</a:t>
            </a:r>
          </a:p>
          <a:p>
            <a:r>
              <a:rPr lang="en-US" sz="1600" dirty="0">
                <a:solidFill>
                  <a:schemeClr val="bg1"/>
                </a:solidFill>
              </a:rPr>
              <a:t>word-forming element meaning "</a:t>
            </a:r>
            <a:r>
              <a:rPr lang="en-US" sz="2000" u="sng" dirty="0">
                <a:solidFill>
                  <a:schemeClr val="bg1"/>
                </a:solidFill>
              </a:rPr>
              <a:t>within, inside, on the inside</a:t>
            </a:r>
            <a:r>
              <a:rPr lang="en-US" sz="1600" dirty="0">
                <a:solidFill>
                  <a:schemeClr val="bg1"/>
                </a:solidFill>
              </a:rPr>
              <a:t>," from Latin intra "on the inside, within," related to inter "between," from PIE *en-t(e</a:t>
            </a:r>
            <a:r>
              <a:rPr lang="en-US" sz="1600" dirty="0" smtClean="0">
                <a:solidFill>
                  <a:schemeClr val="bg1"/>
                </a:solidFill>
              </a:rPr>
              <a:t>) </a:t>
            </a:r>
            <a:r>
              <a:rPr lang="en-US" sz="1600" dirty="0" err="1" smtClean="0">
                <a:solidFill>
                  <a:schemeClr val="bg1"/>
                </a:solidFill>
              </a:rPr>
              <a:t>ro</a:t>
            </a:r>
            <a:r>
              <a:rPr lang="en-US" sz="1600" dirty="0" smtClean="0">
                <a:solidFill>
                  <a:schemeClr val="bg1"/>
                </a:solidFill>
              </a:rPr>
              <a:t>-</a:t>
            </a:r>
            <a:r>
              <a:rPr lang="en-US" sz="1600" dirty="0">
                <a:solidFill>
                  <a:schemeClr val="bg1"/>
                </a:solidFill>
              </a:rPr>
              <a:t>, from root *en "in" (see </a:t>
            </a:r>
            <a:r>
              <a:rPr lang="en-US" sz="1600" dirty="0">
                <a:solidFill>
                  <a:schemeClr val="bg1"/>
                </a:solidFill>
                <a:hlinkClick r:id="rId2"/>
              </a:rPr>
              <a:t>in</a:t>
            </a:r>
            <a:r>
              <a:rPr lang="en-US" sz="1600" dirty="0">
                <a:solidFill>
                  <a:schemeClr val="bg1"/>
                </a:solidFill>
              </a:rPr>
              <a:t> ). Commonly opposed to extra-, but the use of intra as a prefix was rare in classical Latin.</a:t>
            </a: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Inter</a:t>
            </a:r>
          </a:p>
          <a:p>
            <a:r>
              <a:rPr lang="en-US" sz="1600" dirty="0">
                <a:solidFill>
                  <a:schemeClr val="bg1"/>
                </a:solidFill>
              </a:rPr>
              <a:t>. a prefix occurring in loanwords from Latin, where it meant </a:t>
            </a:r>
            <a:r>
              <a:rPr lang="en-US" sz="1600" u="sng" dirty="0">
                <a:solidFill>
                  <a:schemeClr val="bg1"/>
                </a:solidFill>
              </a:rPr>
              <a:t>“</a:t>
            </a:r>
            <a:r>
              <a:rPr lang="en-US" sz="2000" u="sng" dirty="0">
                <a:solidFill>
                  <a:schemeClr val="bg1"/>
                </a:solidFill>
              </a:rPr>
              <a:t>between,” “among,”</a:t>
            </a:r>
            <a:r>
              <a:rPr lang="en-US" sz="1600" dirty="0">
                <a:solidFill>
                  <a:schemeClr val="bg1"/>
                </a:solidFill>
              </a:rPr>
              <a:t> “in the midst of,” “mutually,” “reciprocally,” “together,” “during” ( intercept; interest); on this model, used in the formation of compound words ( intercom; interdepartmental).</a:t>
            </a:r>
          </a:p>
        </p:txBody>
      </p:sp>
      <p:pic>
        <p:nvPicPr>
          <p:cNvPr id="8" name="Picture 2" descr="http://www.hasslefreeclipart.com/clipart_tools/images/tool2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29" y="372278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95600" y="372278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Definition of “Intra” &amp; “Inter”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8172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dirty="0" smtClean="0"/>
              <a:t>Support Services Clarification</a:t>
            </a:r>
            <a:endParaRPr lang="en-US" dirty="0"/>
          </a:p>
        </p:txBody>
      </p:sp>
      <p:pic>
        <p:nvPicPr>
          <p:cNvPr id="3" name="Picture 2" descr="http://www.hasslefreeclipart.com/clipart_tools/images/tool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29" y="372278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719829" y="1447800"/>
            <a:ext cx="7890771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Notice!!!</a:t>
            </a:r>
          </a:p>
          <a:p>
            <a:pPr algn="ctr"/>
            <a:r>
              <a:rPr lang="en-US" sz="2000" b="1" dirty="0" smtClean="0"/>
              <a:t>The G/L accounts below have been re-named.  </a:t>
            </a:r>
          </a:p>
          <a:p>
            <a:pPr algn="ctr"/>
            <a:r>
              <a:rPr lang="en-US" sz="2000" b="1" dirty="0" smtClean="0"/>
              <a:t>The updated names have been changed in SAP and will be included in the next AIMS Manual update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817114" y="3505200"/>
            <a:ext cx="7696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531000	INTER FUND SUPPORT SERVICES</a:t>
            </a:r>
          </a:p>
          <a:p>
            <a:r>
              <a:rPr lang="en-US" sz="2400" dirty="0"/>
              <a:t>741000	INTER FUND SUPPORT SERVICES EXPENSE</a:t>
            </a:r>
          </a:p>
          <a:p>
            <a:r>
              <a:rPr lang="en-US" sz="2400" dirty="0"/>
              <a:t>741089	INTER FUND SUPPORT SERVICES EXP UFM</a:t>
            </a:r>
          </a:p>
          <a:p>
            <a:r>
              <a:rPr lang="en-US" sz="2400" dirty="0"/>
              <a:t>742000	INTRA MWR SERVICES REND/RECD</a:t>
            </a:r>
          </a:p>
          <a:p>
            <a:r>
              <a:rPr lang="en-US" sz="2400" dirty="0"/>
              <a:t>742001	INTRA NGIS SERVICES REND/RECD</a:t>
            </a:r>
          </a:p>
          <a:p>
            <a:r>
              <a:rPr lang="en-US" sz="2400" dirty="0"/>
              <a:t>742089	INTRA MWR SERVICES REND/RECD UFM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28800" y="37338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28800" y="41148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28800" y="4419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828800" y="4800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28800" y="5181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28800" y="5562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7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600075" y="1295400"/>
            <a:ext cx="8001000" cy="2667000"/>
          </a:xfrm>
          <a:prstGeom prst="downArrow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859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Support Services Clarification</a:t>
            </a:r>
            <a:endParaRPr lang="en-US" dirty="0"/>
          </a:p>
        </p:txBody>
      </p:sp>
      <p:pic>
        <p:nvPicPr>
          <p:cNvPr id="3" name="Picture 2" descr="http://www.hasslefreeclipart.com/clipart_tools/images/tool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29" y="372278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0075" y="1295400"/>
            <a:ext cx="8001000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531000</a:t>
            </a:r>
            <a:r>
              <a:rPr lang="en-US" dirty="0" smtClean="0">
                <a:solidFill>
                  <a:schemeClr val="bg1"/>
                </a:solidFill>
              </a:rPr>
              <a:t> – </a:t>
            </a:r>
            <a:r>
              <a:rPr lang="en-US" sz="2000" b="1" dirty="0" smtClean="0">
                <a:solidFill>
                  <a:schemeClr val="bg1"/>
                </a:solidFill>
              </a:rPr>
              <a:t>Inter-company revenue/expense accounts are defined as revenue and expense for a common support service rendered to another organization or entity.  Used “between” funds. 	</a:t>
            </a:r>
            <a:r>
              <a:rPr lang="en-US" sz="1400" dirty="0" smtClean="0">
                <a:solidFill>
                  <a:schemeClr val="bg1"/>
                </a:solidFill>
              </a:rPr>
              <a:t>	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			531000</a:t>
            </a:r>
            <a:r>
              <a:rPr lang="en-US" sz="1400" dirty="0">
                <a:solidFill>
                  <a:schemeClr val="bg1"/>
                </a:solidFill>
              </a:rPr>
              <a:t>	INTER FUND SUPPORT SERVICES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		741000</a:t>
            </a:r>
            <a:r>
              <a:rPr lang="en-US" sz="1400" dirty="0">
                <a:solidFill>
                  <a:schemeClr val="bg1"/>
                </a:solidFill>
              </a:rPr>
              <a:t>	INTER FUND SUPPORT SERVICES EXPENSE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		741089</a:t>
            </a:r>
            <a:r>
              <a:rPr lang="en-US" sz="1400" dirty="0">
                <a:solidFill>
                  <a:schemeClr val="bg1"/>
                </a:solidFill>
              </a:rPr>
              <a:t>	INTER FUND SUPPORT SERVICES EXP UFM</a:t>
            </a:r>
          </a:p>
          <a:p>
            <a:endParaRPr lang="en-US" dirty="0" smtClean="0"/>
          </a:p>
          <a:p>
            <a:r>
              <a:rPr lang="en-US" dirty="0" smtClean="0"/>
              <a:t>Examples of when to use </a:t>
            </a:r>
          </a:p>
          <a:p>
            <a:r>
              <a:rPr lang="en-US" dirty="0" smtClean="0"/>
              <a:t>these accounts:  </a:t>
            </a:r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Regional </a:t>
            </a:r>
            <a:r>
              <a:rPr lang="en-US" dirty="0"/>
              <a:t>Business Office performs </a:t>
            </a:r>
            <a:r>
              <a:rPr lang="en-US" dirty="0" smtClean="0"/>
              <a:t>accounting </a:t>
            </a:r>
            <a:r>
              <a:rPr lang="en-US" dirty="0"/>
              <a:t>functions for NGIS.  A signed MOA is in place between </a:t>
            </a:r>
            <a:r>
              <a:rPr lang="en-US" dirty="0" smtClean="0"/>
              <a:t>the RBO </a:t>
            </a:r>
            <a:r>
              <a:rPr lang="en-US" dirty="0"/>
              <a:t>and NGIS – NGIS pays the RBO on a monthly basis</a:t>
            </a:r>
            <a:r>
              <a:rPr lang="en-US" dirty="0" smtClean="0"/>
              <a:t>. (2 different NAFI’s)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Regional Business Office performs accounting functions for CMWR.  A signed MOA is in place between the RBO and CMWR – CMWR pays the RBO on a monthly basis. (2 different NAFI’s)</a:t>
            </a:r>
          </a:p>
          <a:p>
            <a:endParaRPr lang="en-US" dirty="0"/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In the examples above, RBO would record the revenue in 531000, NGIS/CMWR would record the expense in 741000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75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710304" y="1066800"/>
            <a:ext cx="8001000" cy="2590800"/>
          </a:xfrm>
          <a:prstGeom prst="downArrow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859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Support Services Clarification</a:t>
            </a:r>
            <a:endParaRPr lang="en-US" dirty="0"/>
          </a:p>
        </p:txBody>
      </p:sp>
      <p:pic>
        <p:nvPicPr>
          <p:cNvPr id="3" name="Picture 2" descr="http://www.hasslefreeclipart.com/clipart_tools/images/tool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04" y="152400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5189" y="1066800"/>
            <a:ext cx="8056115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742000– Intra-company revenue/expense accounts are defined as revenue earned/expenses for a common support service provided by one organization to another location within the same organization or entity. 			</a:t>
            </a:r>
            <a:r>
              <a:rPr lang="en-US" sz="1400" dirty="0" smtClean="0">
                <a:solidFill>
                  <a:schemeClr val="bg1"/>
                </a:solidFill>
              </a:rPr>
              <a:t>742000</a:t>
            </a:r>
            <a:r>
              <a:rPr lang="en-US" sz="1400" dirty="0">
                <a:solidFill>
                  <a:schemeClr val="bg1"/>
                </a:solidFill>
              </a:rPr>
              <a:t>	INTRA MWR SERVICES REND/RECD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		742001</a:t>
            </a:r>
            <a:r>
              <a:rPr lang="en-US" sz="1400" dirty="0">
                <a:solidFill>
                  <a:schemeClr val="bg1"/>
                </a:solidFill>
              </a:rPr>
              <a:t>	INTRA NGIS SERVICES REND/RECD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			742089</a:t>
            </a:r>
            <a:r>
              <a:rPr lang="en-US" sz="1400" dirty="0">
                <a:solidFill>
                  <a:schemeClr val="bg1"/>
                </a:solidFill>
              </a:rPr>
              <a:t>	INTRA MWR SERVICES REND/RECD UFM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	</a:t>
            </a:r>
          </a:p>
          <a:p>
            <a:r>
              <a:rPr lang="en-US" sz="1600" dirty="0" smtClean="0"/>
              <a:t>Examples when/how to use this account:  </a:t>
            </a:r>
          </a:p>
          <a:p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 smtClean="0"/>
              <a:t>Southwest Region MWR Maintenance Team provides self-help services to the Northwest Region for updates to the MWR Cottages ($35,000) and assistance for installing lockers at the Fitness Facility in Bangor ($15,000).  Signed MOA between Regions states the cost for these services will be $50,000. (MWR to MWR)</a:t>
            </a:r>
          </a:p>
          <a:p>
            <a:pPr algn="ctr"/>
            <a:r>
              <a:rPr lang="en-US" sz="1600" i="1" dirty="0" smtClean="0">
                <a:solidFill>
                  <a:srgbClr val="FF0000"/>
                </a:solidFill>
              </a:rPr>
              <a:t>Northwest will record the $35,000 expense in 742000; $15,000 expense in 742089 and Southwest will record the $50,000 revenue in 742000</a:t>
            </a:r>
          </a:p>
          <a:p>
            <a:pPr algn="ctr"/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 smtClean="0"/>
              <a:t>Southeast Regional NGIS contracts Mid-</a:t>
            </a:r>
            <a:r>
              <a:rPr lang="en-US" sz="1600" dirty="0" err="1" smtClean="0"/>
              <a:t>lant</a:t>
            </a:r>
            <a:r>
              <a:rPr lang="en-US" sz="1600" dirty="0" smtClean="0"/>
              <a:t> NGIS Maintenance Team using an MOA to update the Lobby of the NGIS at NAS Jacksonville.  Cost per signed MOA is $80,000 (NGIS to NGIS)</a:t>
            </a:r>
          </a:p>
          <a:p>
            <a:pPr algn="ctr"/>
            <a:r>
              <a:rPr lang="en-US" sz="1600" i="1" dirty="0" smtClean="0">
                <a:solidFill>
                  <a:srgbClr val="FF0000"/>
                </a:solidFill>
              </a:rPr>
              <a:t>Southeast NGIS will record the $80,000 expense in 742001; Mid-</a:t>
            </a:r>
            <a:r>
              <a:rPr lang="en-US" sz="1600" i="1" dirty="0" err="1" smtClean="0">
                <a:solidFill>
                  <a:srgbClr val="FF0000"/>
                </a:solidFill>
              </a:rPr>
              <a:t>lant</a:t>
            </a:r>
            <a:r>
              <a:rPr lang="en-US" sz="1600" i="1" dirty="0" smtClean="0">
                <a:solidFill>
                  <a:srgbClr val="FF0000"/>
                </a:solidFill>
              </a:rPr>
              <a:t> NGIS will record the revenue in 742001.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86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457201" y="1066800"/>
            <a:ext cx="8458199" cy="2590800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859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Support Services Clarification</a:t>
            </a:r>
            <a:endParaRPr lang="en-US" dirty="0"/>
          </a:p>
        </p:txBody>
      </p:sp>
      <p:pic>
        <p:nvPicPr>
          <p:cNvPr id="3" name="Picture 2" descr="http://www.hasslefreeclipart.com/clipart_tools/images/tool2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04" y="152400"/>
            <a:ext cx="844751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066800"/>
            <a:ext cx="8458199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569000 – Used to record the receipt or accrual of revenue not specifically identified by other revenue accounts.  Other revenue is also defined as revenue collected from an entity </a:t>
            </a:r>
            <a:r>
              <a:rPr lang="en-US" sz="2000" b="1" u="sng" dirty="0" smtClean="0">
                <a:solidFill>
                  <a:schemeClr val="bg1"/>
                </a:solidFill>
              </a:rPr>
              <a:t>OTHER</a:t>
            </a:r>
            <a:r>
              <a:rPr lang="en-US" sz="2000" dirty="0" smtClean="0">
                <a:solidFill>
                  <a:schemeClr val="bg1"/>
                </a:solidFill>
              </a:rPr>
              <a:t> than MWR, NGIS, CMWR, or CNIC.  Service charges collected on bad checks should be coded here.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Examples when/how to use this account: 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NGIS Front Desk at NS Bangor performs guest check-in for NGIS and Bachelor Housing. (Bachelor Housing is funded 100% with APF funds).  The Front Desk employees are NAF.  There is a signed MOA stating that QO dollars will pay for 6,261 man hours at the rate of  $14.00 per man hour for a total of $87,654 yearly or $21,913.50 quarterly; payments will be received from DFAS.</a:t>
            </a:r>
          </a:p>
          <a:p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check is received; ($21,913.50 quarterly) the revenue is reported in 569000.  The reason is that it is an entity other than what is listed above; and the definitions for intra (within) and inter (between) do not apply.</a:t>
            </a:r>
          </a:p>
          <a:p>
            <a:endParaRPr lang="en-US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Navy Flying Club (NFC) contracts with the Business Office via an MOA to complete they accounting requirements.  The signed MOA states that the NFC will pay the Business Office a total of $1,000 monthly. When the check is received from the NFC for $1,000, the revenue is reported in 569000.  The reason is that the NFC is a club that does not operate out of the MWR “checkbook.”</a:t>
            </a:r>
          </a:p>
          <a:p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check is received; </a:t>
            </a:r>
            <a:r>
              <a:rPr lang="en-US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($1,000 monthly) </a:t>
            </a:r>
            <a:r>
              <a:rPr lang="en-US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revenue is reported in 569000.  The reason is that it is an entity other than what is listed above; and the definitions for intra (within) and inter (between) do not apply.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6656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10386</TotalTime>
  <Words>1003</Words>
  <Application>Microsoft Macintosh PowerPoint</Application>
  <PresentationFormat>On-screen Show (4:3)</PresentationFormat>
  <Paragraphs>154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N9G “TOOLBOX”</vt:lpstr>
      <vt:lpstr>What is the N9G Tool Box?</vt:lpstr>
      <vt:lpstr>Topics that will be filling your Tool Box Monthly</vt:lpstr>
      <vt:lpstr>Support Services Clarification</vt:lpstr>
      <vt:lpstr>    </vt:lpstr>
      <vt:lpstr>Support Services Clarification</vt:lpstr>
      <vt:lpstr>Support Services Clarification</vt:lpstr>
      <vt:lpstr>Support Services Clarification</vt:lpstr>
      <vt:lpstr>Support Services Clarification</vt:lpstr>
      <vt:lpstr>COMMON SUPPORT SERVICES*</vt:lpstr>
      <vt:lpstr>PowerPoint Presentation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N9G “TOOLBOX”</dc:title>
  <dc:creator>robin.gaines</dc:creator>
  <cp:lastModifiedBy>Angela Baker</cp:lastModifiedBy>
  <cp:revision>468</cp:revision>
  <cp:lastPrinted>2014-11-19T20:33:45Z</cp:lastPrinted>
  <dcterms:created xsi:type="dcterms:W3CDTF">2013-11-18T19:20:21Z</dcterms:created>
  <dcterms:modified xsi:type="dcterms:W3CDTF">2015-02-05T20:41:25Z</dcterms:modified>
</cp:coreProperties>
</file>