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5" r:id="rId8"/>
    <p:sldId id="262" r:id="rId9"/>
    <p:sldId id="263" r:id="rId10"/>
    <p:sldId id="266" r:id="rId11"/>
    <p:sldId id="264"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82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9912AD-D802-42B2-A1AC-7B01E403DEB2}" type="datetimeFigureOut">
              <a:rPr lang="en-US" smtClean="0"/>
              <a:pPr/>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912AD-D802-42B2-A1AC-7B01E403DEB2}" type="datetimeFigureOut">
              <a:rPr lang="en-US" smtClean="0"/>
              <a:pPr/>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912AD-D802-42B2-A1AC-7B01E403DEB2}" type="datetimeFigureOut">
              <a:rPr lang="en-US" smtClean="0"/>
              <a:pPr/>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912AD-D802-42B2-A1AC-7B01E403DEB2}" type="datetimeFigureOut">
              <a:rPr lang="en-US" smtClean="0"/>
              <a:pPr/>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9912AD-D802-42B2-A1AC-7B01E403DEB2}" type="datetimeFigureOut">
              <a:rPr lang="en-US" smtClean="0"/>
              <a:pPr/>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9912AD-D802-42B2-A1AC-7B01E403DEB2}" type="datetimeFigureOut">
              <a:rPr lang="en-US" smtClean="0"/>
              <a:pPr/>
              <a:t>11/19/2013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9912AD-D802-42B2-A1AC-7B01E403DEB2}" type="datetimeFigureOut">
              <a:rPr lang="en-US" smtClean="0"/>
              <a:pPr/>
              <a:t>11/19/2013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9912AD-D802-42B2-A1AC-7B01E403DEB2}" type="datetimeFigureOut">
              <a:rPr lang="en-US" smtClean="0"/>
              <a:pPr/>
              <a:t>11/19/2013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9912AD-D802-42B2-A1AC-7B01E403DEB2}" type="datetimeFigureOut">
              <a:rPr lang="en-US" smtClean="0"/>
              <a:pPr/>
              <a:t>11/19/2013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9912AD-D802-42B2-A1AC-7B01E403DEB2}" type="datetimeFigureOut">
              <a:rPr lang="en-US" smtClean="0"/>
              <a:pPr/>
              <a:t>11/19/2013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9912AD-D802-42B2-A1AC-7B01E403DEB2}" type="datetimeFigureOut">
              <a:rPr lang="en-US" smtClean="0"/>
              <a:pPr/>
              <a:t>11/19/2013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9912AD-D802-42B2-A1AC-7B01E403DEB2}" type="datetimeFigureOut">
              <a:rPr lang="en-US" smtClean="0"/>
              <a:pPr/>
              <a:t>11/19/2013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78F8C-7B24-428C-877D-FFB34D2E288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wmf"/><Relationship Id="rId4" Type="http://schemas.openxmlformats.org/officeDocument/2006/relationships/image" Target="../media/image3.wmf"/><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9.w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12.png"/><Relationship Id="rId7" Type="http://schemas.openxmlformats.org/officeDocument/2006/relationships/image" Target="../media/image15.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3.wmf"/><Relationship Id="rId5" Type="http://schemas.openxmlformats.org/officeDocument/2006/relationships/image" Target="../media/image14.png"/><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N9G “TOOLBOX”</a:t>
            </a:r>
            <a:endParaRPr lang="en-US" dirty="0"/>
          </a:p>
        </p:txBody>
      </p:sp>
      <p:pic>
        <p:nvPicPr>
          <p:cNvPr id="1028" name="Picture 4" descr="D:\Documents and Settings\robin.gaines\Local Settings\Temporary Internet Files\Content.IE5\IFIQDWXP\MC900294062[1].wmf"/>
          <p:cNvPicPr>
            <a:picLocks noChangeAspect="1" noChangeArrowheads="1"/>
          </p:cNvPicPr>
          <p:nvPr/>
        </p:nvPicPr>
        <p:blipFill>
          <a:blip r:embed="rId2" cstate="print"/>
          <a:srcRect/>
          <a:stretch>
            <a:fillRect/>
          </a:stretch>
        </p:blipFill>
        <p:spPr bwMode="auto">
          <a:xfrm>
            <a:off x="2971800" y="2362200"/>
            <a:ext cx="3457161" cy="2743200"/>
          </a:xfrm>
          <a:prstGeom prst="rect">
            <a:avLst/>
          </a:prstGeom>
          <a:noFill/>
        </p:spPr>
      </p:pic>
      <p:pic>
        <p:nvPicPr>
          <p:cNvPr id="1030" name="Picture 6" descr="D:\Documents and Settings\robin.gaines\Local Settings\Temporary Internet Files\Content.IE5\JWV5OFR6\MC900441281[1].png"/>
          <p:cNvPicPr>
            <a:picLocks noChangeAspect="1" noChangeArrowheads="1"/>
          </p:cNvPicPr>
          <p:nvPr/>
        </p:nvPicPr>
        <p:blipFill>
          <a:blip r:embed="rId3" cstate="print"/>
          <a:srcRect/>
          <a:stretch>
            <a:fillRect/>
          </a:stretch>
        </p:blipFill>
        <p:spPr bwMode="auto">
          <a:xfrm>
            <a:off x="2971800" y="5257800"/>
            <a:ext cx="1828800" cy="1600200"/>
          </a:xfrm>
          <a:prstGeom prst="rect">
            <a:avLst/>
          </a:prstGeom>
          <a:noFill/>
        </p:spPr>
      </p:pic>
      <p:pic>
        <p:nvPicPr>
          <p:cNvPr id="1034" name="Picture 10" descr="D:\Documents and Settings\robin.gaines\Local Settings\Temporary Internet Files\Content.IE5\XOAFEXHW\MC900412628[1].wmf"/>
          <p:cNvPicPr>
            <a:picLocks noChangeAspect="1" noChangeArrowheads="1"/>
          </p:cNvPicPr>
          <p:nvPr/>
        </p:nvPicPr>
        <p:blipFill>
          <a:blip r:embed="rId4" cstate="print"/>
          <a:srcRect/>
          <a:stretch>
            <a:fillRect/>
          </a:stretch>
        </p:blipFill>
        <p:spPr bwMode="auto">
          <a:xfrm>
            <a:off x="5181600" y="4876800"/>
            <a:ext cx="2604380" cy="1628870"/>
          </a:xfrm>
          <a:prstGeom prst="rect">
            <a:avLst/>
          </a:prstGeom>
          <a:noFill/>
        </p:spPr>
      </p:pic>
      <p:pic>
        <p:nvPicPr>
          <p:cNvPr id="1035" name="Picture 11" descr="D:\Documents and Settings\robin.gaines\Local Settings\Temporary Internet Files\Content.IE5\N8QG9BGE\MC900441292[1].png"/>
          <p:cNvPicPr>
            <a:picLocks noChangeAspect="1" noChangeArrowheads="1"/>
          </p:cNvPicPr>
          <p:nvPr/>
        </p:nvPicPr>
        <p:blipFill>
          <a:blip r:embed="rId5" cstate="print"/>
          <a:srcRect/>
          <a:stretch>
            <a:fillRect/>
          </a:stretch>
        </p:blipFill>
        <p:spPr bwMode="auto">
          <a:xfrm>
            <a:off x="1143000" y="1600200"/>
            <a:ext cx="1676400" cy="1600200"/>
          </a:xfrm>
          <a:prstGeom prst="rect">
            <a:avLst/>
          </a:prstGeom>
          <a:noFill/>
        </p:spPr>
      </p:pic>
      <p:pic>
        <p:nvPicPr>
          <p:cNvPr id="1036" name="Picture 12" descr="D:\Documents and Settings\robin.gaines\Local Settings\Temporary Internet Files\Content.IE5\JWV5OFR6\MC900441278[1].png"/>
          <p:cNvPicPr>
            <a:picLocks noChangeAspect="1" noChangeArrowheads="1"/>
          </p:cNvPicPr>
          <p:nvPr/>
        </p:nvPicPr>
        <p:blipFill>
          <a:blip r:embed="rId6" cstate="print"/>
          <a:srcRect/>
          <a:stretch>
            <a:fillRect/>
          </a:stretch>
        </p:blipFill>
        <p:spPr bwMode="auto">
          <a:xfrm>
            <a:off x="6629400" y="1828800"/>
            <a:ext cx="1905000" cy="1676400"/>
          </a:xfrm>
          <a:prstGeom prst="rect">
            <a:avLst/>
          </a:prstGeom>
          <a:noFill/>
        </p:spPr>
      </p:pic>
      <p:pic>
        <p:nvPicPr>
          <p:cNvPr id="1038" name="Picture 14" descr="D:\Documents and Settings\robin.gaines\Local Settings\Temporary Internet Files\Content.IE5\V1ZBT4YM\MC900441280[1].png"/>
          <p:cNvPicPr>
            <a:picLocks noChangeAspect="1" noChangeArrowheads="1"/>
          </p:cNvPicPr>
          <p:nvPr/>
        </p:nvPicPr>
        <p:blipFill>
          <a:blip r:embed="rId7" cstate="print"/>
          <a:srcRect/>
          <a:stretch>
            <a:fillRect/>
          </a:stretch>
        </p:blipFill>
        <p:spPr bwMode="auto">
          <a:xfrm rot="665838">
            <a:off x="602860" y="3117460"/>
            <a:ext cx="1676400" cy="1676400"/>
          </a:xfrm>
          <a:prstGeom prst="rect">
            <a:avLst/>
          </a:prstGeom>
          <a:noFill/>
        </p:spPr>
      </p:pic>
      <p:pic>
        <p:nvPicPr>
          <p:cNvPr id="1039" name="Picture 15" descr="D:\Documents and Settings\robin.gaines\Local Settings\Temporary Internet Files\Content.IE5\FPR4AFYV\MC900441284[1].png"/>
          <p:cNvPicPr>
            <a:picLocks noChangeAspect="1" noChangeArrowheads="1"/>
          </p:cNvPicPr>
          <p:nvPr/>
        </p:nvPicPr>
        <p:blipFill>
          <a:blip r:embed="rId8" cstate="print"/>
          <a:srcRect/>
          <a:stretch>
            <a:fillRect/>
          </a:stretch>
        </p:blipFill>
        <p:spPr bwMode="auto">
          <a:xfrm>
            <a:off x="7010400" y="3657600"/>
            <a:ext cx="1524000" cy="1600200"/>
          </a:xfrm>
          <a:prstGeom prst="rect">
            <a:avLst/>
          </a:prstGeom>
          <a:noFill/>
        </p:spPr>
      </p:pic>
      <p:pic>
        <p:nvPicPr>
          <p:cNvPr id="11" name="Picture 10"/>
          <p:cNvPicPr/>
          <p:nvPr/>
        </p:nvPicPr>
        <p:blipFill>
          <a:blip r:embed="rId9" cstate="print"/>
          <a:srcRect/>
          <a:stretch>
            <a:fillRect/>
          </a:stretch>
        </p:blipFill>
        <p:spPr bwMode="auto">
          <a:xfrm rot="20852696">
            <a:off x="4212838" y="3079214"/>
            <a:ext cx="1030454" cy="314956"/>
          </a:xfrm>
          <a:prstGeom prst="rect">
            <a:avLst/>
          </a:prstGeom>
          <a:noFill/>
          <a:ln w="9525">
            <a:noFill/>
            <a:miter lim="800000"/>
            <a:headEnd/>
            <a:tailEnd/>
          </a:ln>
        </p:spPr>
      </p:pic>
      <p:cxnSp>
        <p:nvCxnSpPr>
          <p:cNvPr id="18" name="Curved Connector 17"/>
          <p:cNvCxnSpPr/>
          <p:nvPr/>
        </p:nvCxnSpPr>
        <p:spPr>
          <a:xfrm flipV="1">
            <a:off x="1752600" y="3886200"/>
            <a:ext cx="2743200" cy="1524000"/>
          </a:xfrm>
          <a:prstGeom prst="curvedConnector3">
            <a:avLst>
              <a:gd name="adj1" fmla="val 50000"/>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22" name="Picture 3" descr="D:\Documents and Settings\robin.gaines\Local Settings\Temporary Internet Files\Content.IE5\XEEIH4IH\MC900371390[1].wmf"/>
          <p:cNvPicPr>
            <a:picLocks noChangeAspect="1" noChangeArrowheads="1"/>
          </p:cNvPicPr>
          <p:nvPr/>
        </p:nvPicPr>
        <p:blipFill>
          <a:blip r:embed="rId10" cstate="print"/>
          <a:srcRect/>
          <a:stretch>
            <a:fillRect/>
          </a:stretch>
        </p:blipFill>
        <p:spPr bwMode="auto">
          <a:xfrm rot="19466015">
            <a:off x="922021" y="5380436"/>
            <a:ext cx="1273042" cy="67859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of Goods Sold</a:t>
            </a:r>
            <a:endParaRPr lang="en-US" dirty="0"/>
          </a:p>
        </p:txBody>
      </p:sp>
      <p:sp>
        <p:nvSpPr>
          <p:cNvPr id="3" name="Rectangle 2"/>
          <p:cNvSpPr/>
          <p:nvPr/>
        </p:nvSpPr>
        <p:spPr>
          <a:xfrm>
            <a:off x="457200" y="3200400"/>
            <a:ext cx="7924800" cy="3170099"/>
          </a:xfrm>
          <a:prstGeom prst="rect">
            <a:avLst/>
          </a:prstGeom>
        </p:spPr>
        <p:txBody>
          <a:bodyPr wrap="square">
            <a:spAutoFit/>
          </a:bodyPr>
          <a:lstStyle/>
          <a:p>
            <a:pPr lvl="0" eaLnBrk="0" fontAlgn="base" hangingPunct="0">
              <a:spcBef>
                <a:spcPct val="0"/>
              </a:spcBef>
              <a:spcAft>
                <a:spcPct val="0"/>
              </a:spcAft>
              <a:buFont typeface="Arial" pitchFamily="34" charset="0"/>
              <a:buChar char="•"/>
            </a:pPr>
            <a:r>
              <a:rPr lang="en-US" sz="2000" b="1" u="sng" dirty="0" smtClean="0">
                <a:latin typeface="Times New Roman" pitchFamily="18" charset="0"/>
                <a:ea typeface="Calibri" pitchFamily="34" charset="0"/>
                <a:cs typeface="Times New Roman" pitchFamily="18" charset="0"/>
              </a:rPr>
              <a:t>Inventory </a:t>
            </a:r>
            <a:r>
              <a:rPr lang="en-US" sz="2000" b="1" u="sng" dirty="0" smtClean="0">
                <a:latin typeface="Times New Roman" pitchFamily="18" charset="0"/>
                <a:ea typeface="Calibri" pitchFamily="34" charset="0"/>
                <a:cs typeface="Times New Roman" pitchFamily="18" charset="0"/>
              </a:rPr>
              <a:t>Count</a:t>
            </a:r>
            <a:endParaRPr lang="en-US" dirty="0" smtClean="0">
              <a:latin typeface="Times New Roman" pitchFamily="18" charset="0"/>
              <a:ea typeface="Calibri" pitchFamily="34" charset="0"/>
              <a:cs typeface="Times New Roman" pitchFamily="18" charset="0"/>
            </a:endParaRPr>
          </a:p>
          <a:p>
            <a:pPr lvl="0" eaLnBrk="0" fontAlgn="base" hangingPunct="0">
              <a:spcBef>
                <a:spcPct val="0"/>
              </a:spcBef>
              <a:spcAft>
                <a:spcPct val="0"/>
              </a:spcAft>
              <a:buFont typeface="Arial" pitchFamily="34" charset="0"/>
              <a:buChar char="•"/>
            </a:pPr>
            <a:endParaRPr lang="en-US" dirty="0" smtClean="0">
              <a:latin typeface="Times New Roman" pitchFamily="18"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All counts, identification, and pricing of inventories are to be adequately rechecked by a disinterested party* other than the one who recorded the original data. </a:t>
            </a:r>
            <a:endParaRPr lang="en-US" dirty="0" smtClean="0">
              <a:latin typeface="Times New Roman" pitchFamily="18"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dirty="0" smtClean="0">
                <a:latin typeface="Times New Roman" pitchFamily="18" charset="0"/>
                <a:ea typeface="Calibri" pitchFamily="34" charset="0"/>
                <a:cs typeface="Times New Roman" pitchFamily="18" charset="0"/>
              </a:rPr>
              <a:t>All </a:t>
            </a:r>
            <a:r>
              <a:rPr lang="en-US" dirty="0" smtClean="0">
                <a:latin typeface="Times New Roman" pitchFamily="18" charset="0"/>
                <a:ea typeface="Calibri" pitchFamily="34" charset="0"/>
                <a:cs typeface="Times New Roman" pitchFamily="18" charset="0"/>
              </a:rPr>
              <a:t>inventory counts are to be verified and audited by the accounting staff.  </a:t>
            </a:r>
            <a:endParaRPr lang="en-US" dirty="0" smtClean="0">
              <a:latin typeface="Times New Roman" pitchFamily="18" charset="0"/>
              <a:ea typeface="Calibri" pitchFamily="34" charset="0"/>
              <a:cs typeface="Times New Roman" pitchFamily="18" charset="0"/>
            </a:endParaRPr>
          </a:p>
          <a:p>
            <a:pPr lvl="0" eaLnBrk="0" fontAlgn="base" hangingPunct="0">
              <a:spcBef>
                <a:spcPct val="0"/>
              </a:spcBef>
              <a:spcAft>
                <a:spcPct val="0"/>
              </a:spcAft>
            </a:pPr>
            <a:endParaRPr lang="en-US" dirty="0" smtClean="0">
              <a:latin typeface="Times New Roman" pitchFamily="18" charset="0"/>
              <a:cs typeface="Times New Roman" pitchFamily="18" charset="0"/>
            </a:endParaRPr>
          </a:p>
          <a:p>
            <a:pPr lvl="0" eaLnBrk="0" fontAlgn="base" hangingPunct="0">
              <a:spcBef>
                <a:spcPct val="0"/>
              </a:spcBef>
              <a:spcAft>
                <a:spcPct val="0"/>
              </a:spcAft>
            </a:pPr>
            <a:r>
              <a:rPr lang="en-US" b="1" dirty="0" smtClean="0">
                <a:latin typeface="Times New Roman" pitchFamily="18" charset="0"/>
                <a:ea typeface="Calibri" pitchFamily="34" charset="0"/>
                <a:cs typeface="Times New Roman" pitchFamily="18" charset="0"/>
              </a:rPr>
              <a:t>*</a:t>
            </a:r>
            <a:r>
              <a:rPr lang="en-US" b="1" i="1" dirty="0" smtClean="0">
                <a:latin typeface="Times New Roman" pitchFamily="18" charset="0"/>
                <a:ea typeface="Calibri" pitchFamily="34" charset="0"/>
                <a:cs typeface="Times New Roman" pitchFamily="18" charset="0"/>
              </a:rPr>
              <a:t>Disinterested party is defined as anyone who does not work or manage the facility i.e., Bowling Center personnel would be a disinterested person for the golf course etc.</a:t>
            </a:r>
            <a:endParaRPr lang="en-US" b="1" dirty="0" smtClean="0">
              <a:latin typeface="Times New Roman" pitchFamily="18" charset="0"/>
              <a:cs typeface="Times New Roman" pitchFamily="18" charset="0"/>
            </a:endParaRPr>
          </a:p>
          <a:p>
            <a:pPr lvl="0" eaLnBrk="0" fontAlgn="base" hangingPunct="0">
              <a:spcBef>
                <a:spcPct val="0"/>
              </a:spcBef>
              <a:spcAft>
                <a:spcPct val="0"/>
              </a:spcAft>
            </a:pPr>
            <a:endParaRPr lang="en-US" dirty="0" smtClean="0">
              <a:latin typeface="Arial" pitchFamily="34" charset="0"/>
            </a:endParaRPr>
          </a:p>
        </p:txBody>
      </p:sp>
      <p:sp>
        <p:nvSpPr>
          <p:cNvPr id="4" name="Rectangle 3"/>
          <p:cNvSpPr/>
          <p:nvPr/>
        </p:nvSpPr>
        <p:spPr>
          <a:xfrm>
            <a:off x="457200" y="1295400"/>
            <a:ext cx="8077200" cy="1815882"/>
          </a:xfrm>
          <a:prstGeom prst="rect">
            <a:avLst/>
          </a:prstGeom>
        </p:spPr>
        <p:txBody>
          <a:bodyPr wrap="square">
            <a:spAutoFit/>
          </a:bodyPr>
          <a:lstStyle/>
          <a:p>
            <a:pPr eaLnBrk="0" fontAlgn="base" hangingPunct="0">
              <a:spcBef>
                <a:spcPct val="0"/>
              </a:spcBef>
              <a:spcAft>
                <a:spcPct val="0"/>
              </a:spcAft>
              <a:buFont typeface="Arial" pitchFamily="34" charset="0"/>
              <a:buChar char="•"/>
            </a:pPr>
            <a:r>
              <a:rPr lang="en-US" sz="2000" b="1" u="sng" dirty="0" smtClean="0">
                <a:latin typeface="Times New Roman" pitchFamily="18" charset="0"/>
                <a:ea typeface="Calibri" pitchFamily="34" charset="0"/>
                <a:cs typeface="Times New Roman" pitchFamily="18" charset="0"/>
              </a:rPr>
              <a:t>Inventory management</a:t>
            </a:r>
          </a:p>
          <a:p>
            <a:pPr eaLnBrk="0" fontAlgn="base" hangingPunct="0">
              <a:spcBef>
                <a:spcPct val="0"/>
              </a:spcBef>
              <a:spcAft>
                <a:spcPct val="0"/>
              </a:spcAft>
            </a:pPr>
            <a:endParaRPr lang="en-US" sz="2000" b="1" u="sng" dirty="0" smtClean="0">
              <a:latin typeface="Times New Roman" pitchFamily="18" charset="0"/>
              <a:ea typeface="Calibri" pitchFamily="34" charset="0"/>
              <a:cs typeface="Times New Roman" pitchFamily="18" charset="0"/>
            </a:endParaRPr>
          </a:p>
          <a:p>
            <a:pPr eaLnBrk="0" fontAlgn="base" hangingPunct="0">
              <a:spcBef>
                <a:spcPct val="0"/>
              </a:spcBef>
              <a:spcAft>
                <a:spcPct val="0"/>
              </a:spcAft>
              <a:buFont typeface="Wingdings" pitchFamily="2" charset="2"/>
              <a:buChar char="Ø"/>
            </a:pPr>
            <a:r>
              <a:rPr lang="en-US" dirty="0" smtClean="0">
                <a:latin typeface="Times New Roman" pitchFamily="18" charset="0"/>
                <a:ea typeface="Calibri" pitchFamily="34" charset="0"/>
                <a:cs typeface="Times New Roman" pitchFamily="18" charset="0"/>
              </a:rPr>
              <a:t>All </a:t>
            </a:r>
            <a:r>
              <a:rPr lang="en-US" dirty="0" smtClean="0">
                <a:latin typeface="Times New Roman" pitchFamily="18" charset="0"/>
                <a:ea typeface="Calibri" pitchFamily="34" charset="0"/>
                <a:cs typeface="Times New Roman" pitchFamily="18" charset="0"/>
              </a:rPr>
              <a:t>merchandise will be listed and counted in the same unit category as priced for sale Only the unit cost price will be shown for service department items. This will be taken from the vendor invoice. The same person inserting the unit price amount also records the unit "type" such as dz., ea. gr.</a:t>
            </a:r>
            <a:endParaRPr lang="en-US" dirty="0" smtClean="0">
              <a:latin typeface="Times New Roman" pitchFamily="18" charset="0"/>
              <a:cs typeface="Times New Roman" pitchFamily="18" charset="0"/>
            </a:endParaRPr>
          </a:p>
        </p:txBody>
      </p:sp>
      <p:pic>
        <p:nvPicPr>
          <p:cNvPr id="5" name="Picture 4" descr="D:\Documents and Settings\robin.gaines\Local Settings\Temporary Internet Files\Content.IE5\XEEIH4IH\MC900371390[1].wmf"/>
          <p:cNvPicPr>
            <a:picLocks noChangeAspect="1" noChangeArrowheads="1"/>
          </p:cNvPicPr>
          <p:nvPr/>
        </p:nvPicPr>
        <p:blipFill>
          <a:blip r:embed="rId2" cstate="print"/>
          <a:srcRect/>
          <a:stretch>
            <a:fillRect/>
          </a:stretch>
        </p:blipFill>
        <p:spPr bwMode="auto">
          <a:xfrm>
            <a:off x="914400" y="609600"/>
            <a:ext cx="685800" cy="5334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Cost of Goods Sold</a:t>
            </a:r>
            <a:endParaRPr lang="en-US" dirty="0"/>
          </a:p>
        </p:txBody>
      </p:sp>
      <p:sp>
        <p:nvSpPr>
          <p:cNvPr id="21505" name="Rectangle 1"/>
          <p:cNvSpPr>
            <a:spLocks noChangeArrowheads="1"/>
          </p:cNvSpPr>
          <p:nvPr/>
        </p:nvSpPr>
        <p:spPr bwMode="auto">
          <a:xfrm>
            <a:off x="457200" y="1324430"/>
            <a:ext cx="8382000"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Extension of Inventory Sheets</a:t>
            </a: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en-US" dirty="0" smtClean="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All inventory count sheets will be extended and totaled by personnel in the accounting office.</a:t>
            </a:r>
          </a:p>
          <a:p>
            <a:pPr marL="0" marR="0" lvl="0" indent="0" algn="l" defTabSz="914400" rtl="0" eaLnBrk="1" fontAlgn="base" latinLnBrk="0" hangingPunct="1">
              <a:lnSpc>
                <a:spcPct val="100000"/>
              </a:lnSpc>
              <a:spcBef>
                <a:spcPct val="0"/>
              </a:spcBef>
              <a:spcAft>
                <a:spcPct val="0"/>
              </a:spcAft>
              <a:buClrTx/>
              <a:buSzTx/>
              <a:tabLst/>
            </a:pP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Departmental Inventory Worksheets</a:t>
            </a: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n-US"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After the inventory work sheets have been extended and totaled, inventory sheets will be summarized in value by department. </a:t>
            </a:r>
          </a:p>
          <a:p>
            <a:pPr marL="0" marR="0" lvl="0" indent="0" algn="l" defTabSz="914400" rtl="0" eaLnBrk="0" fontAlgn="base" latinLnBrk="0" hangingPunct="0">
              <a:lnSpc>
                <a:spcPct val="100000"/>
              </a:lnSpc>
              <a:spcBef>
                <a:spcPct val="0"/>
              </a:spcBef>
              <a:spcAft>
                <a:spcPct val="0"/>
              </a:spcAft>
              <a:buClrTx/>
              <a:buSzTx/>
              <a:buFontTx/>
              <a:buNone/>
              <a:tabLst/>
            </a:pPr>
            <a:endParaRPr lang="en-US" sz="1600" dirty="0" smtClean="0">
              <a:latin typeface="Times New Roman" pitchFamily="18" charset="0"/>
              <a:ea typeface="Calibri" pitchFamily="34" charset="0"/>
              <a:cs typeface="Times New Roman" pitchFamily="18" charset="0"/>
            </a:endParaRPr>
          </a:p>
          <a:p>
            <a:pPr lvl="1" eaLnBrk="0" fontAlgn="base" hangingPunct="0">
              <a:spcBef>
                <a:spcPct val="0"/>
              </a:spcBef>
              <a:spcAft>
                <a:spcPct val="0"/>
              </a:spcAft>
              <a:buFont typeface="Arial" pitchFamily="34" charset="0"/>
              <a:buChar char="•"/>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These values will then be compared against the book inventory.</a:t>
            </a:r>
          </a:p>
          <a:p>
            <a:pPr lvl="1" eaLnBrk="0" fontAlgn="base" hangingPunct="0">
              <a:spcBef>
                <a:spcPct val="0"/>
              </a:spcBef>
              <a:spcAft>
                <a:spcPct val="0"/>
              </a:spcAft>
              <a:buFont typeface="Arial" pitchFamily="34" charset="0"/>
              <a:buChar char="•"/>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Retail variances will be converted to cost by multiplying retail variances by departmental cost ratios.</a:t>
            </a:r>
          </a:p>
          <a:p>
            <a:pPr lvl="1" eaLnBrk="0" fontAlgn="base" hangingPunct="0">
              <a:spcBef>
                <a:spcPct val="0"/>
              </a:spcBef>
              <a:spcAft>
                <a:spcPct val="0"/>
              </a:spcAft>
            </a:pP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Note</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Variances in inventory have a major impact on cost of goods; therefore, all discrepancies must be investigated to determine the validity of the disparity. During the “soft close” of SAP, review your COGS, you have ample time to correct inventories prior to the final close out</a:t>
            </a:r>
            <a:r>
              <a:rPr kumimoji="0" lang="en-US" sz="16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of SAP</a:t>
            </a:r>
            <a:endPar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is also imperative that costs of goods are reviewed on a </a:t>
            </a:r>
            <a:r>
              <a:rPr kumimoji="0" lang="en-US"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monthly basis</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This will provide the manager with a working document with which to assess the business as well as detect possible theft within his/her facility.</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4" name="Picture 3" descr="D:\Documents and Settings\robin.gaines\Local Settings\Temporary Internet Files\Content.IE5\XEEIH4IH\MC900371390[1].wmf"/>
          <p:cNvPicPr>
            <a:picLocks noChangeAspect="1" noChangeArrowheads="1"/>
          </p:cNvPicPr>
          <p:nvPr/>
        </p:nvPicPr>
        <p:blipFill>
          <a:blip r:embed="rId2" cstate="print"/>
          <a:srcRect/>
          <a:stretch>
            <a:fillRect/>
          </a:stretch>
        </p:blipFill>
        <p:spPr bwMode="auto">
          <a:xfrm>
            <a:off x="990600" y="304800"/>
            <a:ext cx="685800" cy="5334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of Goods Sold</a:t>
            </a:r>
            <a:endParaRPr lang="en-US" dirty="0"/>
          </a:p>
        </p:txBody>
      </p:sp>
      <p:pic>
        <p:nvPicPr>
          <p:cNvPr id="3" name="Picture 2" descr="D:\Documents and Settings\robin.gaines\Local Settings\Temporary Internet Files\Content.IE5\XEEIH4IH\MC900371390[1].wmf"/>
          <p:cNvPicPr>
            <a:picLocks noChangeAspect="1" noChangeArrowheads="1"/>
          </p:cNvPicPr>
          <p:nvPr/>
        </p:nvPicPr>
        <p:blipFill>
          <a:blip r:embed="rId2" cstate="print"/>
          <a:srcRect/>
          <a:stretch>
            <a:fillRect/>
          </a:stretch>
        </p:blipFill>
        <p:spPr bwMode="auto">
          <a:xfrm>
            <a:off x="838200" y="533400"/>
            <a:ext cx="685800" cy="533400"/>
          </a:xfrm>
          <a:prstGeom prst="rect">
            <a:avLst/>
          </a:prstGeom>
          <a:noFill/>
        </p:spPr>
      </p:pic>
      <p:sp>
        <p:nvSpPr>
          <p:cNvPr id="4" name="TextBox 3"/>
          <p:cNvSpPr txBox="1"/>
          <p:nvPr/>
        </p:nvSpPr>
        <p:spPr>
          <a:xfrm>
            <a:off x="838200" y="1219200"/>
            <a:ext cx="7924800" cy="1477328"/>
          </a:xfrm>
          <a:prstGeom prst="rect">
            <a:avLst/>
          </a:prstGeom>
          <a:noFill/>
        </p:spPr>
        <p:txBody>
          <a:bodyPr wrap="square" rtlCol="0">
            <a:spAutoFit/>
          </a:bodyPr>
          <a:lstStyle/>
          <a:p>
            <a:pPr>
              <a:buFont typeface="Arial" pitchFamily="34" charset="0"/>
              <a:buChar char="•"/>
            </a:pPr>
            <a:r>
              <a:rPr lang="en-US" dirty="0" smtClean="0">
                <a:latin typeface="Times New Roman" pitchFamily="18" charset="0"/>
                <a:cs typeface="Times New Roman" pitchFamily="18" charset="0"/>
              </a:rPr>
              <a:t> Knowing </a:t>
            </a:r>
            <a:r>
              <a:rPr lang="en-US" dirty="0" smtClean="0">
                <a:latin typeface="Times New Roman" pitchFamily="18" charset="0"/>
                <a:cs typeface="Times New Roman" pitchFamily="18" charset="0"/>
              </a:rPr>
              <a:t>the cost of sales for your industry is critical to maximizing your profit. </a:t>
            </a:r>
            <a:endParaRPr lang="en-US" dirty="0" smtClean="0">
              <a:latin typeface="Times New Roman" pitchFamily="18" charset="0"/>
              <a:cs typeface="Times New Roman" pitchFamily="18" charset="0"/>
            </a:endParaRPr>
          </a:p>
          <a:p>
            <a:pPr>
              <a:buFont typeface="Arial" pitchFamily="34" charset="0"/>
              <a:buChar char="•"/>
            </a:pPr>
            <a:endParaRPr lang="en-US" dirty="0" smtClean="0">
              <a:latin typeface="Times New Roman" pitchFamily="18" charset="0"/>
              <a:cs typeface="Times New Roman" pitchFamily="18" charset="0"/>
            </a:endParaRPr>
          </a:p>
          <a:p>
            <a:pPr>
              <a:buFont typeface="Arial" pitchFamily="34" charset="0"/>
              <a:buChar char="•"/>
            </a:pPr>
            <a:r>
              <a:rPr lang="en-US" dirty="0" smtClean="0">
                <a:latin typeface="Times New Roman" pitchFamily="18" charset="0"/>
                <a:cs typeface="Times New Roman" pitchFamily="18" charset="0"/>
              </a:rPr>
              <a:t> Consider </a:t>
            </a:r>
            <a:r>
              <a:rPr lang="en-US" dirty="0" smtClean="0">
                <a:latin typeface="Times New Roman" pitchFamily="18" charset="0"/>
                <a:cs typeface="Times New Roman" pitchFamily="18" charset="0"/>
              </a:rPr>
              <a:t>the following businesses, both with identical revenues and operating </a:t>
            </a:r>
            <a:r>
              <a:rPr lang="en-US" dirty="0" smtClean="0">
                <a:latin typeface="Times New Roman" pitchFamily="18" charset="0"/>
                <a:cs typeface="Times New Roman" pitchFamily="18" charset="0"/>
              </a:rPr>
              <a:t>costs</a:t>
            </a:r>
            <a:endParaRPr lang="en-US" dirty="0" smtClean="0">
              <a:latin typeface="Times New Roman" pitchFamily="18" charset="0"/>
              <a:cs typeface="Times New Roman" pitchFamily="18" charset="0"/>
            </a:endParaRPr>
          </a:p>
          <a:p>
            <a:endParaRPr lang="en-US" dirty="0"/>
          </a:p>
        </p:txBody>
      </p:sp>
      <p:sp>
        <p:nvSpPr>
          <p:cNvPr id="23555"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3556" name="Rectangle 4"/>
          <p:cNvSpPr>
            <a:spLocks noChangeArrowheads="1"/>
          </p:cNvSpPr>
          <p:nvPr/>
        </p:nvSpPr>
        <p:spPr bwMode="auto">
          <a:xfrm>
            <a:off x="0" y="457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23557" name="Rectangle 5"/>
          <p:cNvSpPr>
            <a:spLocks noChangeArrowheads="1"/>
          </p:cNvSpPr>
          <p:nvPr/>
        </p:nvSpPr>
        <p:spPr bwMode="auto">
          <a:xfrm>
            <a:off x="0" y="914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3558"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3559" name="Rectangle 7"/>
          <p:cNvSpPr>
            <a:spLocks noChangeArrowheads="1"/>
          </p:cNvSpPr>
          <p:nvPr/>
        </p:nvSpPr>
        <p:spPr bwMode="auto">
          <a:xfrm>
            <a:off x="0" y="457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23560" name="Rectangle 8"/>
          <p:cNvSpPr>
            <a:spLocks noChangeArrowheads="1"/>
          </p:cNvSpPr>
          <p:nvPr/>
        </p:nvSpPr>
        <p:spPr bwMode="auto">
          <a:xfrm>
            <a:off x="0" y="914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3562" name="Picture 10" descr="Comparison of the net income for two companies with one percentage point difference in cost of sales"/>
          <p:cNvPicPr>
            <a:picLocks noChangeAspect="1" noChangeArrowheads="1"/>
          </p:cNvPicPr>
          <p:nvPr/>
        </p:nvPicPr>
        <p:blipFill>
          <a:blip r:embed="rId3" cstate="print"/>
          <a:srcRect/>
          <a:stretch>
            <a:fillRect/>
          </a:stretch>
        </p:blipFill>
        <p:spPr bwMode="auto">
          <a:xfrm>
            <a:off x="2514600" y="2286000"/>
            <a:ext cx="3381375" cy="2276475"/>
          </a:xfrm>
          <a:prstGeom prst="rect">
            <a:avLst/>
          </a:prstGeom>
          <a:noFill/>
        </p:spPr>
      </p:pic>
      <p:sp>
        <p:nvSpPr>
          <p:cNvPr id="13" name="TextBox 12"/>
          <p:cNvSpPr txBox="1"/>
          <p:nvPr/>
        </p:nvSpPr>
        <p:spPr>
          <a:xfrm>
            <a:off x="914400" y="4953000"/>
            <a:ext cx="7620000" cy="1477328"/>
          </a:xfrm>
          <a:prstGeom prst="rect">
            <a:avLst/>
          </a:prstGeom>
          <a:noFill/>
        </p:spPr>
        <p:txBody>
          <a:bodyPr wrap="square" rtlCol="0">
            <a:spAutoFit/>
          </a:bodyPr>
          <a:lstStyle/>
          <a:p>
            <a:r>
              <a:rPr lang="en-US" dirty="0" smtClean="0">
                <a:latin typeface="Times New Roman" pitchFamily="18" charset="0"/>
                <a:cs typeface="Times New Roman" pitchFamily="18" charset="0"/>
              </a:rPr>
              <a:t>XYZ Company, with cost of sales 2% higher than ABC Company, makes a $365,000 profit. ABC Company, with a 2% lower cost of sales, generates an additional $70,000.00, an increase of 19% in net income. Because they pay close attention to their cost of sales, ABC Company has a higher gross profit margin and is substantially more profitable than XYZ Company.</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of Goods Sold</a:t>
            </a:r>
            <a:endParaRPr lang="en-US" dirty="0"/>
          </a:p>
        </p:txBody>
      </p:sp>
      <p:pic>
        <p:nvPicPr>
          <p:cNvPr id="3" name="Picture 2" descr="D:\Documents and Settings\robin.gaines\Local Settings\Temporary Internet Files\Content.IE5\XEEIH4IH\MC900371390[1].wmf"/>
          <p:cNvPicPr>
            <a:picLocks noChangeAspect="1" noChangeArrowheads="1"/>
          </p:cNvPicPr>
          <p:nvPr/>
        </p:nvPicPr>
        <p:blipFill>
          <a:blip r:embed="rId2" cstate="print"/>
          <a:srcRect/>
          <a:stretch>
            <a:fillRect/>
          </a:stretch>
        </p:blipFill>
        <p:spPr bwMode="auto">
          <a:xfrm>
            <a:off x="914400" y="609600"/>
            <a:ext cx="685800" cy="533400"/>
          </a:xfrm>
          <a:prstGeom prst="rect">
            <a:avLst/>
          </a:prstGeom>
          <a:noFill/>
        </p:spPr>
      </p:pic>
      <p:sp>
        <p:nvSpPr>
          <p:cNvPr id="4" name="TextBox 3"/>
          <p:cNvSpPr txBox="1"/>
          <p:nvPr/>
        </p:nvSpPr>
        <p:spPr>
          <a:xfrm>
            <a:off x="838200" y="1219200"/>
            <a:ext cx="7848600" cy="4216539"/>
          </a:xfrm>
          <a:prstGeom prst="rect">
            <a:avLst/>
          </a:prstGeom>
          <a:noFill/>
        </p:spPr>
        <p:txBody>
          <a:bodyPr wrap="square" rtlCol="0">
            <a:spAutoFit/>
          </a:bodyPr>
          <a:lstStyle/>
          <a:p>
            <a:r>
              <a:rPr lang="en-US" b="1" u="sng" dirty="0" smtClean="0">
                <a:latin typeface="Times New Roman" pitchFamily="18" charset="0"/>
                <a:cs typeface="Times New Roman" pitchFamily="18" charset="0"/>
              </a:rPr>
              <a:t>Helpful Hints:</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Formula to Calculate COGS percentage:</a:t>
            </a:r>
          </a:p>
          <a:p>
            <a:endParaRPr lang="en-US" dirty="0" smtClean="0">
              <a:latin typeface="Times New Roman" pitchFamily="18" charset="0"/>
              <a:cs typeface="Times New Roman" pitchFamily="18" charset="0"/>
            </a:endParaRPr>
          </a:p>
          <a:p>
            <a:pPr algn="ctr"/>
            <a:r>
              <a:rPr lang="en-US" dirty="0" smtClean="0">
                <a:latin typeface="Times New Roman" pitchFamily="18" charset="0"/>
                <a:cs typeface="Times New Roman" pitchFamily="18" charset="0"/>
              </a:rPr>
              <a:t>COGS / Revenue = %</a:t>
            </a:r>
          </a:p>
          <a:p>
            <a:pPr algn="ctr"/>
            <a:r>
              <a:rPr lang="en-US" dirty="0" smtClean="0">
                <a:latin typeface="Times New Roman" pitchFamily="18" charset="0"/>
                <a:cs typeface="Times New Roman" pitchFamily="18" charset="0"/>
              </a:rPr>
              <a:t>$10,000 (COGS) / $50,000 (Revenue) = 20%</a:t>
            </a:r>
          </a:p>
          <a:p>
            <a:pPr algn="ctr"/>
            <a:endParaRPr lang="en-US" dirty="0" smtClean="0">
              <a:latin typeface="Times New Roman" pitchFamily="18" charset="0"/>
              <a:cs typeface="Times New Roman" pitchFamily="18" charset="0"/>
            </a:endParaRPr>
          </a:p>
          <a:p>
            <a:r>
              <a:rPr lang="en-US" b="1" u="sng" dirty="0" smtClean="0">
                <a:latin typeface="Times New Roman" pitchFamily="18" charset="0"/>
                <a:cs typeface="Times New Roman" pitchFamily="18" charset="0"/>
              </a:rPr>
              <a:t>CNIC COGS Target</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75% Retail </a:t>
            </a:r>
          </a:p>
          <a:p>
            <a:r>
              <a:rPr lang="en-US" dirty="0" smtClean="0">
                <a:latin typeface="Times New Roman" pitchFamily="18" charset="0"/>
                <a:cs typeface="Times New Roman" pitchFamily="18" charset="0"/>
              </a:rPr>
              <a:t>25% Bar</a:t>
            </a:r>
          </a:p>
          <a:p>
            <a:r>
              <a:rPr lang="en-US" dirty="0" smtClean="0">
                <a:latin typeface="Times New Roman" pitchFamily="18" charset="0"/>
                <a:cs typeface="Times New Roman" pitchFamily="18" charset="0"/>
              </a:rPr>
              <a:t>38% Food</a:t>
            </a:r>
          </a:p>
          <a:p>
            <a:endParaRPr lang="en-US" dirty="0" smtClean="0">
              <a:latin typeface="Times New Roman" pitchFamily="18" charset="0"/>
              <a:cs typeface="Times New Roman" pitchFamily="18" charset="0"/>
            </a:endParaRPr>
          </a:p>
          <a:p>
            <a:pPr>
              <a:buFont typeface="Arial" pitchFamily="34" charset="0"/>
              <a:buChar char="•"/>
            </a:pPr>
            <a:endParaRPr lang="en-US" sz="1200" dirty="0" smtClean="0">
              <a:latin typeface="Times New Roman" pitchFamily="18" charset="0"/>
              <a:cs typeface="Times New Roman" pitchFamily="18" charset="0"/>
            </a:endParaRPr>
          </a:p>
          <a:p>
            <a:endParaRPr lang="en-US" sz="2000" dirty="0" smtClean="0"/>
          </a:p>
          <a:p>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of Goods Sold</a:t>
            </a:r>
            <a:endParaRPr lang="en-US" dirty="0"/>
          </a:p>
        </p:txBody>
      </p:sp>
      <p:pic>
        <p:nvPicPr>
          <p:cNvPr id="3" name="Picture 2" descr="D:\Documents and Settings\robin.gaines\Local Settings\Temporary Internet Files\Content.IE5\XEEIH4IH\MC900371390[1].wmf"/>
          <p:cNvPicPr>
            <a:picLocks noChangeAspect="1" noChangeArrowheads="1"/>
          </p:cNvPicPr>
          <p:nvPr/>
        </p:nvPicPr>
        <p:blipFill>
          <a:blip r:embed="rId2" cstate="print"/>
          <a:srcRect/>
          <a:stretch>
            <a:fillRect/>
          </a:stretch>
        </p:blipFill>
        <p:spPr bwMode="auto">
          <a:xfrm>
            <a:off x="914400" y="609600"/>
            <a:ext cx="685800" cy="533400"/>
          </a:xfrm>
          <a:prstGeom prst="rect">
            <a:avLst/>
          </a:prstGeom>
          <a:noFill/>
        </p:spPr>
      </p:pic>
      <p:sp>
        <p:nvSpPr>
          <p:cNvPr id="4" name="TextBox 3"/>
          <p:cNvSpPr txBox="1"/>
          <p:nvPr/>
        </p:nvSpPr>
        <p:spPr>
          <a:xfrm>
            <a:off x="914400" y="1524000"/>
            <a:ext cx="7543800" cy="5447645"/>
          </a:xfrm>
          <a:prstGeom prst="rect">
            <a:avLst/>
          </a:prstGeom>
          <a:noFill/>
        </p:spPr>
        <p:txBody>
          <a:bodyPr wrap="square" rtlCol="0">
            <a:spAutoFit/>
          </a:bodyPr>
          <a:lstStyle/>
          <a:p>
            <a:r>
              <a:rPr lang="en-US" dirty="0" smtClean="0">
                <a:latin typeface="Times New Roman" pitchFamily="18" charset="0"/>
                <a:cs typeface="Times New Roman" pitchFamily="18" charset="0"/>
              </a:rPr>
              <a:t>Check your COGS % during the SAP “Soft Close.”  If it is not close to the </a:t>
            </a:r>
            <a:r>
              <a:rPr lang="en-US" dirty="0" smtClean="0">
                <a:latin typeface="Times New Roman" pitchFamily="18" charset="0"/>
                <a:cs typeface="Times New Roman" pitchFamily="18" charset="0"/>
              </a:rPr>
              <a:t>CNIC targets</a:t>
            </a:r>
            <a:r>
              <a:rPr lang="en-US" dirty="0" smtClean="0">
                <a:latin typeface="Times New Roman" pitchFamily="18" charset="0"/>
                <a:cs typeface="Times New Roman" pitchFamily="18" charset="0"/>
              </a:rPr>
              <a:t>, try </a:t>
            </a:r>
            <a:r>
              <a:rPr lang="en-US" dirty="0" smtClean="0">
                <a:latin typeface="Times New Roman" pitchFamily="18" charset="0"/>
                <a:cs typeface="Times New Roman" pitchFamily="18" charset="0"/>
              </a:rPr>
              <a:t>checking some of the hints below before the final monthly closeout!</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pPr>
              <a:buFont typeface="Arial" pitchFamily="34" charset="0"/>
              <a:buChar char="•"/>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Is the inventory </a:t>
            </a:r>
            <a:r>
              <a:rPr lang="en-US" dirty="0" smtClean="0">
                <a:latin typeface="Times New Roman" pitchFamily="18" charset="0"/>
                <a:cs typeface="Times New Roman" pitchFamily="18" charset="0"/>
              </a:rPr>
              <a:t>completed properly</a:t>
            </a:r>
            <a:r>
              <a:rPr lang="en-US" dirty="0" smtClean="0">
                <a:latin typeface="Times New Roman" pitchFamily="18" charset="0"/>
                <a:cs typeface="Times New Roman" pitchFamily="18" charset="0"/>
              </a:rPr>
              <a:t>?</a:t>
            </a:r>
          </a:p>
          <a:p>
            <a:endParaRPr lang="en-US" dirty="0" smtClean="0">
              <a:latin typeface="Times New Roman" pitchFamily="18" charset="0"/>
              <a:cs typeface="Times New Roman" pitchFamily="18" charset="0"/>
            </a:endParaRPr>
          </a:p>
          <a:p>
            <a:pPr>
              <a:buFont typeface="Arial" pitchFamily="34" charset="0"/>
              <a:buChar char="•"/>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Have all </a:t>
            </a:r>
            <a:r>
              <a:rPr lang="en-US" dirty="0" smtClean="0">
                <a:latin typeface="Times New Roman" pitchFamily="18" charset="0"/>
                <a:cs typeface="Times New Roman" pitchFamily="18" charset="0"/>
              </a:rPr>
              <a:t>Mess Requisitions </a:t>
            </a:r>
            <a:r>
              <a:rPr lang="en-US" dirty="0" smtClean="0">
                <a:latin typeface="Times New Roman" pitchFamily="18" charset="0"/>
                <a:cs typeface="Times New Roman" pitchFamily="18" charset="0"/>
              </a:rPr>
              <a:t>been recorded</a:t>
            </a:r>
            <a:r>
              <a:rPr lang="en-US"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(These should be turned in as they are used, not at the end of the month, ensure you give a copy to the accounting office and maintain a copy locally</a:t>
            </a:r>
            <a:r>
              <a:rPr lang="en-US" sz="1200" dirty="0" smtClean="0">
                <a:latin typeface="Times New Roman" pitchFamily="18" charset="0"/>
                <a:cs typeface="Times New Roman" pitchFamily="18" charset="0"/>
              </a:rPr>
              <a:t>)</a:t>
            </a:r>
          </a:p>
          <a:p>
            <a:endParaRPr lang="en-US" sz="1200" dirty="0" smtClean="0">
              <a:latin typeface="Times New Roman" pitchFamily="18" charset="0"/>
              <a:cs typeface="Times New Roman" pitchFamily="18" charset="0"/>
            </a:endParaRPr>
          </a:p>
          <a:p>
            <a:pPr>
              <a:buFont typeface="Arial" pitchFamily="34" charset="0"/>
              <a:buChar char="•"/>
            </a:pPr>
            <a:r>
              <a:rPr lang="en-US" dirty="0" smtClean="0">
                <a:latin typeface="Times New Roman" pitchFamily="18" charset="0"/>
                <a:cs typeface="Times New Roman" pitchFamily="18" charset="0"/>
              </a:rPr>
              <a:t> Have </a:t>
            </a:r>
            <a:r>
              <a:rPr lang="en-US" dirty="0" smtClean="0">
                <a:latin typeface="Times New Roman" pitchFamily="18" charset="0"/>
                <a:cs typeface="Times New Roman" pitchFamily="18" charset="0"/>
              </a:rPr>
              <a:t>all your </a:t>
            </a:r>
            <a:r>
              <a:rPr lang="en-US" dirty="0" smtClean="0">
                <a:latin typeface="Times New Roman" pitchFamily="18" charset="0"/>
                <a:cs typeface="Times New Roman" pitchFamily="18" charset="0"/>
              </a:rPr>
              <a:t>purchases been properly recorded</a:t>
            </a:r>
            <a:r>
              <a:rPr lang="en-US" dirty="0" smtClean="0">
                <a:latin typeface="Times New Roman" pitchFamily="18" charset="0"/>
                <a:cs typeface="Times New Roman" pitchFamily="18" charset="0"/>
              </a:rPr>
              <a:t>?</a:t>
            </a:r>
          </a:p>
          <a:p>
            <a:endParaRPr lang="en-US" dirty="0" smtClean="0">
              <a:latin typeface="Times New Roman" pitchFamily="18" charset="0"/>
              <a:cs typeface="Times New Roman" pitchFamily="18" charset="0"/>
            </a:endParaRPr>
          </a:p>
          <a:p>
            <a:pPr>
              <a:buFont typeface="Arial" pitchFamily="34" charset="0"/>
              <a:buChar char="•"/>
            </a:pPr>
            <a:r>
              <a:rPr lang="en-US" dirty="0" smtClean="0">
                <a:latin typeface="Times New Roman" pitchFamily="18" charset="0"/>
                <a:cs typeface="Times New Roman" pitchFamily="18" charset="0"/>
              </a:rPr>
              <a:t> Have supplies been </a:t>
            </a:r>
            <a:r>
              <a:rPr lang="en-US" dirty="0" smtClean="0">
                <a:latin typeface="Times New Roman" pitchFamily="18" charset="0"/>
                <a:cs typeface="Times New Roman" pitchFamily="18" charset="0"/>
              </a:rPr>
              <a:t>charged to </a:t>
            </a:r>
            <a:r>
              <a:rPr lang="en-US" dirty="0" smtClean="0">
                <a:latin typeface="Times New Roman" pitchFamily="18" charset="0"/>
                <a:cs typeface="Times New Roman" pitchFamily="18" charset="0"/>
              </a:rPr>
              <a:t>the 151 account instead of the 701 account</a:t>
            </a:r>
            <a:r>
              <a:rPr lang="en-US" dirty="0" smtClean="0">
                <a:latin typeface="Times New Roman" pitchFamily="18" charset="0"/>
                <a:cs typeface="Times New Roman" pitchFamily="18" charset="0"/>
              </a:rPr>
              <a:t>?</a:t>
            </a:r>
          </a:p>
          <a:p>
            <a:pPr>
              <a:buFont typeface="Arial" pitchFamily="34" charset="0"/>
              <a:buChar char="•"/>
            </a:pPr>
            <a:endParaRPr lang="en-US" dirty="0" smtClean="0">
              <a:latin typeface="Times New Roman" pitchFamily="18" charset="0"/>
              <a:cs typeface="Times New Roman" pitchFamily="18" charset="0"/>
            </a:endParaRPr>
          </a:p>
          <a:p>
            <a:pPr>
              <a:buFont typeface="Arial" pitchFamily="34" charset="0"/>
              <a:buChar char="•"/>
            </a:pPr>
            <a:r>
              <a:rPr lang="en-US" dirty="0" smtClean="0">
                <a:latin typeface="Times New Roman" pitchFamily="18" charset="0"/>
                <a:cs typeface="Times New Roman" pitchFamily="18" charset="0"/>
              </a:rPr>
              <a:t> Do all the expenses that are charged to your code belong to you?</a:t>
            </a:r>
          </a:p>
          <a:p>
            <a:pPr>
              <a:buFont typeface="Arial" pitchFamily="34" charset="0"/>
              <a:buChar char="•"/>
            </a:pPr>
            <a:endParaRPr lang="en-US" dirty="0" smtClean="0">
              <a:latin typeface="Times New Roman" pitchFamily="18" charset="0"/>
              <a:cs typeface="Times New Roman" pitchFamily="18" charset="0"/>
            </a:endParaRPr>
          </a:p>
          <a:p>
            <a:pPr>
              <a:buFont typeface="Arial" pitchFamily="34" charset="0"/>
              <a:buChar char="•"/>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Have you been monitoring your sales and inventory weekly?</a:t>
            </a:r>
          </a:p>
          <a:p>
            <a:pPr>
              <a:buFont typeface="Arial" pitchFamily="34" charset="0"/>
              <a:buChar char="•"/>
            </a:pPr>
            <a:endParaRPr lang="en-US" dirty="0" smtClean="0">
              <a:latin typeface="Times New Roman" pitchFamily="18" charset="0"/>
              <a:cs typeface="Times New Roman" pitchFamily="18" charset="0"/>
            </a:endParaRPr>
          </a:p>
          <a:p>
            <a:pPr algn="ctr"/>
            <a:r>
              <a:rPr lang="en-US" b="1" dirty="0" smtClean="0">
                <a:latin typeface="Times New Roman" pitchFamily="18" charset="0"/>
                <a:cs typeface="Times New Roman" pitchFamily="18" charset="0"/>
              </a:rPr>
              <a:t>REMEMBER, LOOK AT YOUR COGS MONTHLY</a:t>
            </a:r>
          </a:p>
          <a:p>
            <a:pPr>
              <a:buFont typeface="Arial" pitchFamily="34" charset="0"/>
              <a:buChar char="•"/>
            </a:pPr>
            <a:endParaRPr lang="en-US" dirty="0" smtClean="0">
              <a:latin typeface="Times New Roman" pitchFamily="18" charset="0"/>
              <a:cs typeface="Times New Roman" pitchFamily="18" charset="0"/>
            </a:endParaRPr>
          </a:p>
          <a:p>
            <a:pPr>
              <a:buFont typeface="Arial" pitchFamily="34" charset="0"/>
              <a:buChar char="•"/>
            </a:pPr>
            <a:endParaRPr lang="en-US" dirty="0" smtClean="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N9G Tool Box?</a:t>
            </a:r>
            <a:endParaRPr lang="en-US" dirty="0"/>
          </a:p>
        </p:txBody>
      </p:sp>
      <p:sp>
        <p:nvSpPr>
          <p:cNvPr id="3" name="Content Placeholder 2"/>
          <p:cNvSpPr>
            <a:spLocks noGrp="1"/>
          </p:cNvSpPr>
          <p:nvPr>
            <p:ph idx="1"/>
          </p:nvPr>
        </p:nvSpPr>
        <p:spPr/>
        <p:txBody>
          <a:bodyPr>
            <a:normAutofit/>
          </a:bodyPr>
          <a:lstStyle/>
          <a:p>
            <a:r>
              <a:rPr lang="en-US" sz="2400" dirty="0" smtClean="0"/>
              <a:t>The N9G tool box </a:t>
            </a:r>
            <a:r>
              <a:rPr lang="en-US" sz="2400" dirty="0" smtClean="0"/>
              <a:t>provides </a:t>
            </a:r>
            <a:r>
              <a:rPr lang="en-US" sz="2400" dirty="0" smtClean="0"/>
              <a:t>the field </a:t>
            </a:r>
            <a:r>
              <a:rPr lang="en-US" sz="2400" dirty="0" smtClean="0"/>
              <a:t>with helpful </a:t>
            </a:r>
            <a:r>
              <a:rPr lang="en-US" sz="2400" dirty="0" smtClean="0"/>
              <a:t>information on </a:t>
            </a:r>
            <a:r>
              <a:rPr lang="en-US" sz="2400" dirty="0" smtClean="0"/>
              <a:t>wide range of subjects.</a:t>
            </a:r>
            <a:endParaRPr lang="en-US" sz="2400" dirty="0" smtClean="0"/>
          </a:p>
          <a:p>
            <a:r>
              <a:rPr lang="en-US" sz="2400" dirty="0" smtClean="0"/>
              <a:t>The </a:t>
            </a:r>
            <a:r>
              <a:rPr lang="en-US" sz="2400" dirty="0" smtClean="0"/>
              <a:t>tool </a:t>
            </a:r>
            <a:r>
              <a:rPr lang="en-US" sz="2400" dirty="0" smtClean="0"/>
              <a:t>box </a:t>
            </a:r>
            <a:r>
              <a:rPr lang="en-US" sz="2400" dirty="0" smtClean="0"/>
              <a:t>provides information </a:t>
            </a:r>
            <a:r>
              <a:rPr lang="en-US" sz="2400" dirty="0" smtClean="0"/>
              <a:t>to </a:t>
            </a:r>
            <a:r>
              <a:rPr lang="en-US" sz="2400" dirty="0" smtClean="0"/>
              <a:t>CNIC </a:t>
            </a:r>
            <a:r>
              <a:rPr lang="en-US" sz="2400" dirty="0" smtClean="0"/>
              <a:t>Regions &amp; Installations; keeping them “</a:t>
            </a:r>
            <a:r>
              <a:rPr lang="en-US" sz="2400" dirty="0" smtClean="0"/>
              <a:t>audit-ready</a:t>
            </a:r>
            <a:r>
              <a:rPr lang="en-US" sz="2400" dirty="0" smtClean="0"/>
              <a:t>” at all times.</a:t>
            </a:r>
          </a:p>
          <a:p>
            <a:r>
              <a:rPr lang="en-US" sz="2400" dirty="0" smtClean="0"/>
              <a:t>We have </a:t>
            </a:r>
            <a:r>
              <a:rPr lang="en-US" sz="2400" dirty="0" smtClean="0"/>
              <a:t>provided </a:t>
            </a:r>
            <a:r>
              <a:rPr lang="en-US" sz="2400" dirty="0" smtClean="0"/>
              <a:t>each </a:t>
            </a:r>
            <a:r>
              <a:rPr lang="en-US" sz="2400" dirty="0" smtClean="0"/>
              <a:t>of you </a:t>
            </a:r>
            <a:r>
              <a:rPr lang="en-US" sz="2400" dirty="0" smtClean="0"/>
              <a:t>with a </a:t>
            </a:r>
            <a:r>
              <a:rPr lang="en-US" sz="2400" dirty="0" smtClean="0"/>
              <a:t>tool box, just make sure as we provide you a tool monthly, you keep it in your tool box!</a:t>
            </a:r>
            <a:endParaRPr lang="en-US" sz="2400" dirty="0"/>
          </a:p>
        </p:txBody>
      </p:sp>
      <p:pic>
        <p:nvPicPr>
          <p:cNvPr id="2050" name="Picture 2" descr="D:\Documents and Settings\robin.gaines\Local Settings\Temporary Internet Files\Content.IE5\JWV5OFR6\MC900431525[1].png"/>
          <p:cNvPicPr>
            <a:picLocks noChangeAspect="1" noChangeArrowheads="1"/>
          </p:cNvPicPr>
          <p:nvPr/>
        </p:nvPicPr>
        <p:blipFill>
          <a:blip r:embed="rId2" cstate="print"/>
          <a:srcRect/>
          <a:stretch>
            <a:fillRect/>
          </a:stretch>
        </p:blipFill>
        <p:spPr bwMode="auto">
          <a:xfrm>
            <a:off x="3505200" y="4191000"/>
            <a:ext cx="2133333" cy="2133333"/>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Topics that will be filling your Tool Box Monthly</a:t>
            </a:r>
            <a:endParaRPr lang="en-US" dirty="0"/>
          </a:p>
        </p:txBody>
      </p:sp>
      <p:sp>
        <p:nvSpPr>
          <p:cNvPr id="5" name="Content Placeholder 4"/>
          <p:cNvSpPr>
            <a:spLocks noGrp="1"/>
          </p:cNvSpPr>
          <p:nvPr>
            <p:ph idx="1"/>
          </p:nvPr>
        </p:nvSpPr>
        <p:spPr>
          <a:xfrm>
            <a:off x="457200" y="1981200"/>
            <a:ext cx="8229600" cy="4144963"/>
          </a:xfrm>
        </p:spPr>
        <p:txBody>
          <a:bodyPr/>
          <a:lstStyle/>
          <a:p>
            <a:r>
              <a:rPr lang="en-US" sz="2800" dirty="0" smtClean="0"/>
              <a:t>                    </a:t>
            </a:r>
            <a:r>
              <a:rPr lang="en-US" sz="2400" dirty="0" smtClean="0"/>
              <a:t>Cost of Goods Sold		November</a:t>
            </a:r>
          </a:p>
          <a:p>
            <a:r>
              <a:rPr lang="en-US" sz="2400" dirty="0" smtClean="0"/>
              <a:t>		</a:t>
            </a:r>
            <a:r>
              <a:rPr lang="en-US" sz="2400" dirty="0" smtClean="0"/>
              <a:t> </a:t>
            </a:r>
            <a:r>
              <a:rPr lang="en-US" sz="2400" dirty="0" smtClean="0"/>
              <a:t> </a:t>
            </a:r>
            <a:r>
              <a:rPr lang="en-US" sz="2400" dirty="0" smtClean="0"/>
              <a:t>Cash &amp; Cash Handling	December</a:t>
            </a:r>
            <a:endParaRPr lang="en-US" sz="2400" dirty="0" smtClean="0"/>
          </a:p>
          <a:p>
            <a:r>
              <a:rPr lang="en-US" sz="2400" dirty="0" smtClean="0"/>
              <a:t>                        Managers Financial Review	January</a:t>
            </a:r>
          </a:p>
          <a:p>
            <a:r>
              <a:rPr lang="en-US" sz="2400" dirty="0" smtClean="0"/>
              <a:t>                        NAF Personnel</a:t>
            </a:r>
            <a:r>
              <a:rPr lang="en-US" sz="2400" dirty="0" smtClean="0"/>
              <a:t>	</a:t>
            </a:r>
            <a:r>
              <a:rPr lang="en-US" sz="2400" dirty="0" smtClean="0"/>
              <a:t>	February</a:t>
            </a:r>
            <a:endParaRPr lang="en-US" sz="2400" dirty="0" smtClean="0"/>
          </a:p>
          <a:p>
            <a:r>
              <a:rPr lang="en-US" sz="2400" dirty="0"/>
              <a:t> </a:t>
            </a:r>
            <a:r>
              <a:rPr lang="en-US" sz="2400" dirty="0" smtClean="0"/>
              <a:t>                       Contracts			March</a:t>
            </a:r>
          </a:p>
          <a:p>
            <a:r>
              <a:rPr lang="en-US" sz="2400" dirty="0" smtClean="0"/>
              <a:t>                        Reconciliation                          April</a:t>
            </a:r>
          </a:p>
          <a:p>
            <a:r>
              <a:rPr lang="en-US" sz="2400" dirty="0" smtClean="0"/>
              <a:t>                        Assets Inventory		May</a:t>
            </a:r>
          </a:p>
          <a:p>
            <a:pPr>
              <a:buNone/>
            </a:pPr>
            <a:endParaRPr lang="en-US" sz="2400" dirty="0" smtClean="0"/>
          </a:p>
          <a:p>
            <a:endParaRPr lang="en-US" sz="2400" dirty="0" smtClean="0"/>
          </a:p>
          <a:p>
            <a:endParaRPr lang="en-US" sz="2400" dirty="0" smtClean="0"/>
          </a:p>
          <a:p>
            <a:endParaRPr lang="en-US" sz="2400" dirty="0" smtClean="0"/>
          </a:p>
          <a:p>
            <a:endParaRPr lang="en-US" sz="1600" dirty="0" smtClean="0"/>
          </a:p>
          <a:p>
            <a:endParaRPr lang="en-US" sz="2400" dirty="0" smtClean="0"/>
          </a:p>
          <a:p>
            <a:endParaRPr lang="en-US" dirty="0"/>
          </a:p>
        </p:txBody>
      </p:sp>
      <p:pic>
        <p:nvPicPr>
          <p:cNvPr id="8" name="Picture 11" descr="D:\Documents and Settings\robin.gaines\Local Settings\Temporary Internet Files\Content.IE5\N8QG9BGE\MC900441292[1].png"/>
          <p:cNvPicPr>
            <a:picLocks noChangeAspect="1" noChangeArrowheads="1"/>
          </p:cNvPicPr>
          <p:nvPr/>
        </p:nvPicPr>
        <p:blipFill>
          <a:blip r:embed="rId2" cstate="print"/>
          <a:srcRect/>
          <a:stretch>
            <a:fillRect/>
          </a:stretch>
        </p:blipFill>
        <p:spPr bwMode="auto">
          <a:xfrm>
            <a:off x="914400" y="3200400"/>
            <a:ext cx="914400" cy="762000"/>
          </a:xfrm>
          <a:prstGeom prst="rect">
            <a:avLst/>
          </a:prstGeom>
          <a:noFill/>
        </p:spPr>
      </p:pic>
      <p:pic>
        <p:nvPicPr>
          <p:cNvPr id="9" name="Picture 12" descr="D:\Documents and Settings\robin.gaines\Local Settings\Temporary Internet Files\Content.IE5\JWV5OFR6\MC900441278[1].png"/>
          <p:cNvPicPr>
            <a:picLocks noChangeAspect="1" noChangeArrowheads="1"/>
          </p:cNvPicPr>
          <p:nvPr/>
        </p:nvPicPr>
        <p:blipFill>
          <a:blip r:embed="rId3" cstate="print"/>
          <a:srcRect/>
          <a:stretch>
            <a:fillRect/>
          </a:stretch>
        </p:blipFill>
        <p:spPr bwMode="auto">
          <a:xfrm>
            <a:off x="1066800" y="2895600"/>
            <a:ext cx="685800" cy="533400"/>
          </a:xfrm>
          <a:prstGeom prst="rect">
            <a:avLst/>
          </a:prstGeom>
          <a:noFill/>
        </p:spPr>
      </p:pic>
      <p:pic>
        <p:nvPicPr>
          <p:cNvPr id="10" name="Picture 6" descr="D:\Documents and Settings\robin.gaines\Local Settings\Temporary Internet Files\Content.IE5\JWV5OFR6\MC900441281[1].png"/>
          <p:cNvPicPr>
            <a:picLocks noChangeAspect="1" noChangeArrowheads="1"/>
          </p:cNvPicPr>
          <p:nvPr/>
        </p:nvPicPr>
        <p:blipFill>
          <a:blip r:embed="rId4" cstate="print"/>
          <a:srcRect/>
          <a:stretch>
            <a:fillRect/>
          </a:stretch>
        </p:blipFill>
        <p:spPr bwMode="auto">
          <a:xfrm>
            <a:off x="914400" y="2514600"/>
            <a:ext cx="762000" cy="457200"/>
          </a:xfrm>
          <a:prstGeom prst="rect">
            <a:avLst/>
          </a:prstGeom>
          <a:noFill/>
        </p:spPr>
      </p:pic>
      <p:pic>
        <p:nvPicPr>
          <p:cNvPr id="11" name="Picture 14" descr="D:\Documents and Settings\robin.gaines\Local Settings\Temporary Internet Files\Content.IE5\V1ZBT4YM\MC900441280[1].png"/>
          <p:cNvPicPr>
            <a:picLocks noChangeAspect="1" noChangeArrowheads="1"/>
          </p:cNvPicPr>
          <p:nvPr/>
        </p:nvPicPr>
        <p:blipFill>
          <a:blip r:embed="rId5" cstate="print"/>
          <a:srcRect/>
          <a:stretch>
            <a:fillRect/>
          </a:stretch>
        </p:blipFill>
        <p:spPr bwMode="auto">
          <a:xfrm>
            <a:off x="1066800" y="3733800"/>
            <a:ext cx="685800" cy="685800"/>
          </a:xfrm>
          <a:prstGeom prst="rect">
            <a:avLst/>
          </a:prstGeom>
          <a:noFill/>
        </p:spPr>
      </p:pic>
      <p:pic>
        <p:nvPicPr>
          <p:cNvPr id="12" name="Picture 10" descr="D:\Documents and Settings\robin.gaines\Local Settings\Temporary Internet Files\Content.IE5\XOAFEXHW\MC900412628[1].wmf"/>
          <p:cNvPicPr>
            <a:picLocks noChangeAspect="1" noChangeArrowheads="1"/>
          </p:cNvPicPr>
          <p:nvPr/>
        </p:nvPicPr>
        <p:blipFill>
          <a:blip r:embed="rId6" cstate="print"/>
          <a:srcRect/>
          <a:stretch>
            <a:fillRect/>
          </a:stretch>
        </p:blipFill>
        <p:spPr bwMode="auto">
          <a:xfrm>
            <a:off x="1066800" y="4191000"/>
            <a:ext cx="838200" cy="762000"/>
          </a:xfrm>
          <a:prstGeom prst="rect">
            <a:avLst/>
          </a:prstGeom>
          <a:noFill/>
        </p:spPr>
      </p:pic>
      <p:pic>
        <p:nvPicPr>
          <p:cNvPr id="13" name="Picture 15" descr="D:\Documents and Settings\robin.gaines\Local Settings\Temporary Internet Files\Content.IE5\FPR4AFYV\MC900441284[1].png"/>
          <p:cNvPicPr>
            <a:picLocks noChangeAspect="1" noChangeArrowheads="1"/>
          </p:cNvPicPr>
          <p:nvPr/>
        </p:nvPicPr>
        <p:blipFill>
          <a:blip r:embed="rId7" cstate="print"/>
          <a:srcRect/>
          <a:stretch>
            <a:fillRect/>
          </a:stretch>
        </p:blipFill>
        <p:spPr bwMode="auto">
          <a:xfrm>
            <a:off x="914400" y="4876800"/>
            <a:ext cx="838200" cy="685800"/>
          </a:xfrm>
          <a:prstGeom prst="rect">
            <a:avLst/>
          </a:prstGeom>
          <a:noFill/>
        </p:spPr>
      </p:pic>
      <p:pic>
        <p:nvPicPr>
          <p:cNvPr id="1027" name="Picture 3" descr="D:\Documents and Settings\robin.gaines\Local Settings\Temporary Internet Files\Content.IE5\XEEIH4IH\MC900371390[1].wmf"/>
          <p:cNvPicPr>
            <a:picLocks noChangeAspect="1" noChangeArrowheads="1"/>
          </p:cNvPicPr>
          <p:nvPr/>
        </p:nvPicPr>
        <p:blipFill>
          <a:blip r:embed="rId8" cstate="print"/>
          <a:srcRect/>
          <a:stretch>
            <a:fillRect/>
          </a:stretch>
        </p:blipFill>
        <p:spPr bwMode="auto">
          <a:xfrm>
            <a:off x="990600" y="1981200"/>
            <a:ext cx="685800" cy="5334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of Goods Sold</a:t>
            </a:r>
            <a:endParaRPr lang="en-US" dirty="0"/>
          </a:p>
        </p:txBody>
      </p:sp>
      <p:pic>
        <p:nvPicPr>
          <p:cNvPr id="3" name="Picture 3" descr="D:\Documents and Settings\robin.gaines\Local Settings\Temporary Internet Files\Content.IE5\XEEIH4IH\MC900371390[1].wmf"/>
          <p:cNvPicPr>
            <a:picLocks noChangeAspect="1" noChangeArrowheads="1"/>
          </p:cNvPicPr>
          <p:nvPr/>
        </p:nvPicPr>
        <p:blipFill>
          <a:blip r:embed="rId2" cstate="print"/>
          <a:srcRect/>
          <a:stretch>
            <a:fillRect/>
          </a:stretch>
        </p:blipFill>
        <p:spPr bwMode="auto">
          <a:xfrm>
            <a:off x="914400" y="609600"/>
            <a:ext cx="685800" cy="533400"/>
          </a:xfrm>
          <a:prstGeom prst="rect">
            <a:avLst/>
          </a:prstGeom>
          <a:noFill/>
        </p:spPr>
      </p:pic>
      <p:sp>
        <p:nvSpPr>
          <p:cNvPr id="4" name="TextBox 3"/>
          <p:cNvSpPr txBox="1"/>
          <p:nvPr/>
        </p:nvSpPr>
        <p:spPr>
          <a:xfrm>
            <a:off x="685800" y="1447800"/>
            <a:ext cx="8001000" cy="4339650"/>
          </a:xfrm>
          <a:prstGeom prst="rect">
            <a:avLst/>
          </a:prstGeom>
          <a:noFill/>
        </p:spPr>
        <p:txBody>
          <a:bodyPr wrap="square" rtlCol="0">
            <a:spAutoFit/>
          </a:bodyPr>
          <a:lstStyle/>
          <a:p>
            <a:pPr>
              <a:buFont typeface="Wingdings" pitchFamily="2" charset="2"/>
              <a:buChar char="Ø"/>
            </a:pPr>
            <a:r>
              <a:rPr lang="en-US" sz="2400" b="1" u="sng" dirty="0" smtClean="0"/>
              <a:t>Cost of goods sold</a:t>
            </a:r>
            <a:r>
              <a:rPr lang="en-US" sz="2400" dirty="0" smtClean="0"/>
              <a:t> </a:t>
            </a:r>
            <a:r>
              <a:rPr lang="en-US" dirty="0" smtClean="0"/>
              <a:t>or </a:t>
            </a:r>
            <a:r>
              <a:rPr lang="en-US" sz="2000" b="1" dirty="0" smtClean="0"/>
              <a:t>COGS</a:t>
            </a:r>
            <a:r>
              <a:rPr lang="en-US" dirty="0" smtClean="0"/>
              <a:t> refer to the value of goods sold during a particular </a:t>
            </a:r>
            <a:r>
              <a:rPr lang="en-US" dirty="0" smtClean="0"/>
              <a:t>period</a:t>
            </a:r>
          </a:p>
          <a:p>
            <a:pPr>
              <a:buFont typeface="Wingdings" pitchFamily="2" charset="2"/>
              <a:buChar char="Ø"/>
            </a:pPr>
            <a:endParaRPr lang="en-US" dirty="0" smtClean="0"/>
          </a:p>
          <a:p>
            <a:r>
              <a:rPr lang="en-US" dirty="0" smtClean="0"/>
              <a:t>Costs are associated with particular goods using one of several formulas, including specific identification, first-in first-out (FIFO), or average cost. Costs include all costs of purchase, costs of conversion and other costs incurred in bringing the inventories to their present location and condition.  </a:t>
            </a:r>
          </a:p>
          <a:p>
            <a:r>
              <a:rPr lang="en-US" dirty="0" smtClean="0"/>
              <a:t> </a:t>
            </a:r>
          </a:p>
          <a:p>
            <a:pPr>
              <a:buFont typeface="Wingdings" pitchFamily="2" charset="2"/>
              <a:buChar char="Ø"/>
            </a:pPr>
            <a:r>
              <a:rPr lang="en-US" sz="2400" b="1" u="sng" dirty="0" smtClean="0"/>
              <a:t>Cost of goods sold </a:t>
            </a:r>
          </a:p>
          <a:p>
            <a:endParaRPr lang="en-US" sz="2400" b="1" u="sng" dirty="0" smtClean="0"/>
          </a:p>
          <a:p>
            <a:r>
              <a:rPr lang="en-US" sz="2000" dirty="0" smtClean="0"/>
              <a:t>The </a:t>
            </a:r>
            <a:r>
              <a:rPr lang="en-US" sz="2000" i="1" dirty="0" smtClean="0"/>
              <a:t>cost</a:t>
            </a:r>
            <a:r>
              <a:rPr lang="en-US" sz="2000" dirty="0" smtClean="0"/>
              <a:t> of the resale item that was </a:t>
            </a:r>
            <a:r>
              <a:rPr lang="en-US" sz="2000" i="1" dirty="0" smtClean="0"/>
              <a:t>sold</a:t>
            </a:r>
            <a:r>
              <a:rPr lang="en-US" sz="2000" dirty="0" smtClean="0"/>
              <a:t> to customers.  The </a:t>
            </a:r>
            <a:r>
              <a:rPr lang="en-US" sz="2000" i="1" dirty="0" smtClean="0"/>
              <a:t>cost</a:t>
            </a:r>
            <a:r>
              <a:rPr lang="en-US" sz="2000" dirty="0" smtClean="0"/>
              <a:t> of goods sold is reported on the income statement when the sales </a:t>
            </a:r>
            <a:r>
              <a:rPr lang="en-US" sz="2000" i="1" dirty="0" smtClean="0"/>
              <a:t>revenues</a:t>
            </a:r>
            <a:r>
              <a:rPr lang="en-US" sz="2000" dirty="0" smtClean="0"/>
              <a:t> of the goods sold are reported.</a:t>
            </a:r>
          </a:p>
          <a:p>
            <a:r>
              <a:rPr lang="en-US" dirty="0" smtClean="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of Goods Sold</a:t>
            </a:r>
            <a:endParaRPr lang="en-US" dirty="0"/>
          </a:p>
        </p:txBody>
      </p:sp>
      <p:sp>
        <p:nvSpPr>
          <p:cNvPr id="3" name="TextBox 2"/>
          <p:cNvSpPr txBox="1"/>
          <p:nvPr/>
        </p:nvSpPr>
        <p:spPr>
          <a:xfrm>
            <a:off x="457200" y="1447800"/>
            <a:ext cx="8305800" cy="4678204"/>
          </a:xfrm>
          <a:prstGeom prst="rect">
            <a:avLst/>
          </a:prstGeom>
          <a:noFill/>
        </p:spPr>
        <p:txBody>
          <a:bodyPr wrap="square" rtlCol="0">
            <a:spAutoFit/>
          </a:bodyPr>
          <a:lstStyle/>
          <a:p>
            <a:r>
              <a:rPr lang="en-US" sz="2000" b="1" u="sng" dirty="0" smtClean="0">
                <a:latin typeface="Times New Roman" pitchFamily="18" charset="0"/>
                <a:cs typeface="Times New Roman" pitchFamily="18" charset="0"/>
              </a:rPr>
              <a:t>Calculating COGS</a:t>
            </a:r>
          </a:p>
          <a:p>
            <a:r>
              <a:rPr lang="en-US" dirty="0" smtClean="0">
                <a:latin typeface="Times New Roman" pitchFamily="18" charset="0"/>
                <a:cs typeface="Times New Roman" pitchFamily="18" charset="0"/>
              </a:rPr>
              <a:t>On </a:t>
            </a:r>
            <a:r>
              <a:rPr lang="en-US" dirty="0" smtClean="0">
                <a:latin typeface="Times New Roman" pitchFamily="18" charset="0"/>
                <a:cs typeface="Times New Roman" pitchFamily="18" charset="0"/>
              </a:rPr>
              <a:t>a monthly basis you must perform the following</a:t>
            </a:r>
            <a:r>
              <a:rPr lang="en-US" dirty="0" smtClean="0">
                <a:latin typeface="Times New Roman" pitchFamily="18" charset="0"/>
                <a:cs typeface="Times New Roman" pitchFamily="18" charset="0"/>
              </a:rPr>
              <a:t>:</a:t>
            </a:r>
          </a:p>
          <a:p>
            <a:endParaRPr lang="en-US" dirty="0" smtClean="0">
              <a:latin typeface="Times New Roman" pitchFamily="18" charset="0"/>
              <a:cs typeface="Times New Roman" pitchFamily="18" charset="0"/>
            </a:endParaRPr>
          </a:p>
          <a:p>
            <a:pPr lvl="1">
              <a:buFont typeface="Arial" pitchFamily="34" charset="0"/>
              <a:buChar char="•"/>
            </a:pPr>
            <a:r>
              <a:rPr lang="en-US" dirty="0" smtClean="0">
                <a:latin typeface="Times New Roman" pitchFamily="18" charset="0"/>
                <a:cs typeface="Times New Roman" pitchFamily="18" charset="0"/>
              </a:rPr>
              <a:t>Find your beginning inventory for the month you are calculating. </a:t>
            </a:r>
            <a:r>
              <a:rPr lang="en-US"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This </a:t>
            </a:r>
            <a:r>
              <a:rPr lang="en-US" sz="1200" dirty="0" smtClean="0">
                <a:latin typeface="Times New Roman" pitchFamily="18" charset="0"/>
                <a:cs typeface="Times New Roman" pitchFamily="18" charset="0"/>
              </a:rPr>
              <a:t>will be the same number as the ending inventory from the previous month. You should be able to find this number on last month's balance sheet</a:t>
            </a:r>
            <a:r>
              <a:rPr lang="en-US" sz="1200" dirty="0" smtClean="0">
                <a:latin typeface="Times New Roman" pitchFamily="18" charset="0"/>
                <a:cs typeface="Times New Roman" pitchFamily="18" charset="0"/>
              </a:rPr>
              <a:t>.)</a:t>
            </a:r>
            <a:endParaRPr lang="en-US" sz="1200" dirty="0" smtClean="0">
              <a:latin typeface="Times New Roman" pitchFamily="18" charset="0"/>
              <a:cs typeface="Times New Roman" pitchFamily="18" charset="0"/>
            </a:endParaRPr>
          </a:p>
          <a:p>
            <a:pPr lvl="1">
              <a:buFont typeface="Arial" pitchFamily="34" charset="0"/>
              <a:buChar char="•"/>
            </a:pPr>
            <a:r>
              <a:rPr lang="en-US" dirty="0" smtClean="0">
                <a:latin typeface="Times New Roman" pitchFamily="18" charset="0"/>
                <a:cs typeface="Times New Roman" pitchFamily="18" charset="0"/>
              </a:rPr>
              <a:t>Add the cost of </a:t>
            </a:r>
            <a:r>
              <a:rPr lang="en-US" dirty="0" smtClean="0">
                <a:latin typeface="Times New Roman" pitchFamily="18" charset="0"/>
                <a:cs typeface="Times New Roman" pitchFamily="18" charset="0"/>
              </a:rPr>
              <a:t> purchases made </a:t>
            </a:r>
            <a:r>
              <a:rPr lang="en-US" dirty="0" smtClean="0">
                <a:latin typeface="Times New Roman" pitchFamily="18" charset="0"/>
                <a:cs typeface="Times New Roman" pitchFamily="18" charset="0"/>
              </a:rPr>
              <a:t>during the month to the beginning inventory number. </a:t>
            </a:r>
            <a:r>
              <a:rPr lang="en-US" dirty="0" smtClean="0">
                <a:latin typeface="Times New Roman" pitchFamily="18" charset="0"/>
                <a:cs typeface="Times New Roman" pitchFamily="18" charset="0"/>
              </a:rPr>
              <a:t> This would also include Mess Requisitions  (</a:t>
            </a:r>
            <a:r>
              <a:rPr lang="en-US" sz="1200" dirty="0" smtClean="0">
                <a:latin typeface="Times New Roman" pitchFamily="18" charset="0"/>
                <a:cs typeface="Times New Roman" pitchFamily="18" charset="0"/>
              </a:rPr>
              <a:t>These are any items which have been procured/mess requisitioned during the month that you will sell.  Do not include office supplies in this number, as those are indirect expenses)</a:t>
            </a:r>
            <a:endParaRPr lang="en-US" sz="1200"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Calculate the subtotal of the beginning inventory, plus cost of items purchased and/or transferred in.  Subtract the ending inventory value for the month from the subtotal you just calculated.  This number, after subtracting, is your cost of goods sold. Remember this includes only direct cost of the goods purchased for resale.  </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pPr algn="ctr"/>
            <a:r>
              <a:rPr lang="en-US" sz="1400" b="1" dirty="0" smtClean="0">
                <a:latin typeface="Times New Roman" pitchFamily="18" charset="0"/>
                <a:cs typeface="Times New Roman" pitchFamily="18" charset="0"/>
              </a:rPr>
              <a:t>Beginning Inventory + Purchases/Mess Requisitions – Ending Inventory= COGS</a:t>
            </a:r>
            <a:endParaRPr lang="en-US" sz="1400" b="1" dirty="0" smtClean="0">
              <a:latin typeface="Times New Roman" pitchFamily="18" charset="0"/>
              <a:cs typeface="Times New Roman" pitchFamily="18" charset="0"/>
            </a:endParaRPr>
          </a:p>
          <a:p>
            <a:endParaRPr lang="en-US" dirty="0"/>
          </a:p>
        </p:txBody>
      </p:sp>
      <p:pic>
        <p:nvPicPr>
          <p:cNvPr id="4" name="Picture 3" descr="D:\Documents and Settings\robin.gaines\Local Settings\Temporary Internet Files\Content.IE5\XEEIH4IH\MC900371390[1].wmf"/>
          <p:cNvPicPr>
            <a:picLocks noChangeAspect="1" noChangeArrowheads="1"/>
          </p:cNvPicPr>
          <p:nvPr/>
        </p:nvPicPr>
        <p:blipFill>
          <a:blip r:embed="rId2" cstate="print"/>
          <a:srcRect/>
          <a:stretch>
            <a:fillRect/>
          </a:stretch>
        </p:blipFill>
        <p:spPr bwMode="auto">
          <a:xfrm>
            <a:off x="914400" y="609600"/>
            <a:ext cx="685800" cy="5334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dirty="0" smtClean="0"/>
              <a:t>Cost of Goods Sold</a:t>
            </a:r>
            <a:endParaRPr lang="en-US" dirty="0"/>
          </a:p>
        </p:txBody>
      </p:sp>
      <p:sp>
        <p:nvSpPr>
          <p:cNvPr id="5" name="TextBox 4"/>
          <p:cNvSpPr txBox="1"/>
          <p:nvPr/>
        </p:nvSpPr>
        <p:spPr>
          <a:xfrm>
            <a:off x="457200" y="1752600"/>
            <a:ext cx="8305800" cy="369332"/>
          </a:xfrm>
          <a:prstGeom prst="rect">
            <a:avLst/>
          </a:prstGeom>
          <a:noFill/>
        </p:spPr>
        <p:txBody>
          <a:bodyPr wrap="square" rtlCol="0">
            <a:spAutoFit/>
          </a:bodyPr>
          <a:lstStyle/>
          <a:p>
            <a:endParaRPr lang="en-US" dirty="0"/>
          </a:p>
        </p:txBody>
      </p:sp>
      <p:sp>
        <p:nvSpPr>
          <p:cNvPr id="2052" name="Rectangle 4"/>
          <p:cNvSpPr>
            <a:spLocks noChangeArrowheads="1"/>
          </p:cNvSpPr>
          <p:nvPr/>
        </p:nvSpPr>
        <p:spPr bwMode="auto">
          <a:xfrm>
            <a:off x="228600" y="1685911"/>
            <a:ext cx="8610600" cy="36317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Inventory</a:t>
            </a: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1" eaLnBrk="0" fontAlgn="base" hangingPunct="0">
              <a:spcBef>
                <a:spcPct val="0"/>
              </a:spcBef>
              <a:spcAft>
                <a:spcPct val="0"/>
              </a:spcAft>
              <a:buFont typeface="Arial" pitchFamily="34" charset="0"/>
              <a:buChar char="•"/>
            </a:pP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Items purchased for the purpose of being sold to customers.  </a:t>
            </a:r>
          </a:p>
          <a:p>
            <a:pPr lvl="1" eaLnBrk="0" fontAlgn="base" hangingPunct="0">
              <a:spcBef>
                <a:spcPct val="0"/>
              </a:spcBef>
              <a:spcAft>
                <a:spcPct val="0"/>
              </a:spcAft>
            </a:pPr>
            <a:endPar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2" eaLnBrk="0" fontAlgn="base" hangingPunct="0">
              <a:spcBef>
                <a:spcPct val="0"/>
              </a:spcBef>
              <a:spcAft>
                <a:spcPct val="0"/>
              </a:spcAft>
              <a:buFont typeface="Wingdings" pitchFamily="2" charset="2"/>
              <a:buChar char="Ø"/>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cost of the items purchased but not yet sold is reported in the resale inventory account or central storeroom inventory account.  Inventory is reported as </a:t>
            </a:r>
            <a:r>
              <a:rPr kumimoji="0" lang="en-US" sz="1600" b="0" i="0" u="none" strike="noStrike" cap="none" normalizeH="0" baseline="0" dirty="0" smtClean="0">
                <a:ln>
                  <a:noFill/>
                </a:ln>
                <a:effectLst/>
                <a:latin typeface="Times New Roman" pitchFamily="18" charset="0"/>
                <a:ea typeface="Times New Roman" pitchFamily="18" charset="0"/>
                <a:cs typeface="Times New Roman" pitchFamily="18" charset="0"/>
              </a:rPr>
              <a:t>a current asset on the balance sheet.  </a:t>
            </a:r>
          </a:p>
          <a:p>
            <a:pPr lvl="1" eaLnBrk="0" fontAlgn="base" hangingPunct="0">
              <a:spcBef>
                <a:spcPct val="0"/>
              </a:spcBef>
              <a:spcAft>
                <a:spcPct val="0"/>
              </a:spcAft>
            </a:pPr>
            <a:endParaRPr lang="en-US" dirty="0" smtClean="0">
              <a:latin typeface="Times New Roman" pitchFamily="18" charset="0"/>
              <a:ea typeface="Times New Roman" pitchFamily="18" charset="0"/>
              <a:cs typeface="Times New Roman" pitchFamily="18" charset="0"/>
            </a:endParaRPr>
          </a:p>
          <a:p>
            <a:pPr eaLnBrk="0" fontAlgn="base" hangingPunct="0">
              <a:spcBef>
                <a:spcPct val="0"/>
              </a:spcBef>
              <a:spcAft>
                <a:spcPct val="0"/>
              </a:spcAft>
            </a:pP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Inventory is a significant asset that needs to be monitored closely.  </a:t>
            </a:r>
            <a:r>
              <a:rPr kumimoji="0" lang="en-US"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Too much</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inventory can result in cash flow problems, additional expenses and losses if the items become obsolete. </a:t>
            </a:r>
            <a:r>
              <a:rPr kumimoji="0" lang="en-US"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Too little</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inventory can result in lost sales and lost customers. </a:t>
            </a:r>
          </a:p>
          <a:p>
            <a:pPr eaLnBrk="0" fontAlgn="base" hangingPunct="0">
              <a:spcBef>
                <a:spcPct val="0"/>
              </a:spcBef>
              <a:spcAft>
                <a:spcPct val="0"/>
              </a:spcAft>
            </a:pPr>
            <a:endPar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eaLnBrk="0" fontAlgn="base" hangingPunct="0">
              <a:spcBef>
                <a:spcPct val="0"/>
              </a:spcBef>
              <a:spcAft>
                <a:spcPct val="0"/>
              </a:spcAft>
            </a:pPr>
            <a:endPar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p:txBody>
      </p:sp>
      <p:pic>
        <p:nvPicPr>
          <p:cNvPr id="9" name="Picture 8" descr="D:\Documents and Settings\robin.gaines\Local Settings\Temporary Internet Files\Content.IE5\XEEIH4IH\MC900371390[1].wmf"/>
          <p:cNvPicPr>
            <a:picLocks noChangeAspect="1" noChangeArrowheads="1"/>
          </p:cNvPicPr>
          <p:nvPr/>
        </p:nvPicPr>
        <p:blipFill>
          <a:blip r:embed="rId2" cstate="print"/>
          <a:srcRect/>
          <a:stretch>
            <a:fillRect/>
          </a:stretch>
        </p:blipFill>
        <p:spPr bwMode="auto">
          <a:xfrm>
            <a:off x="914400" y="457200"/>
            <a:ext cx="685800" cy="533400"/>
          </a:xfrm>
          <a:prstGeom prst="rect">
            <a:avLst/>
          </a:prstGeom>
          <a:noFill/>
        </p:spPr>
      </p:pic>
      <p:sp>
        <p:nvSpPr>
          <p:cNvPr id="10" name="Rectangle 9"/>
          <p:cNvSpPr/>
          <p:nvPr/>
        </p:nvSpPr>
        <p:spPr>
          <a:xfrm>
            <a:off x="685800" y="5029200"/>
            <a:ext cx="7543800" cy="646331"/>
          </a:xfrm>
          <a:prstGeom prst="rect">
            <a:avLst/>
          </a:prstGeom>
        </p:spPr>
        <p:txBody>
          <a:bodyPr wrap="square">
            <a:spAutoFit/>
          </a:bodyPr>
          <a:lstStyle/>
          <a:p>
            <a:pPr algn="ctr"/>
            <a:r>
              <a:rPr lang="en-US" dirty="0" smtClean="0">
                <a:latin typeface="Times New Roman" pitchFamily="18" charset="0"/>
                <a:ea typeface="Times New Roman" pitchFamily="18" charset="0"/>
                <a:cs typeface="Times New Roman" pitchFamily="18" charset="0"/>
              </a:rPr>
              <a:t>Inventory is reported on the balance sheet at the amount paid to </a:t>
            </a:r>
            <a:r>
              <a:rPr lang="en-US" i="1" dirty="0" smtClean="0">
                <a:latin typeface="Times New Roman" pitchFamily="18" charset="0"/>
                <a:ea typeface="Times New Roman" pitchFamily="18" charset="0"/>
                <a:cs typeface="Times New Roman" pitchFamily="18" charset="0"/>
              </a:rPr>
              <a:t>obtain</a:t>
            </a:r>
            <a:r>
              <a:rPr lang="en-US" dirty="0" smtClean="0">
                <a:latin typeface="Times New Roman" pitchFamily="18" charset="0"/>
                <a:ea typeface="Times New Roman" pitchFamily="18" charset="0"/>
                <a:cs typeface="Times New Roman" pitchFamily="18" charset="0"/>
              </a:rPr>
              <a:t> (purchase) the items, not at its selling price.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of Goods Sold</a:t>
            </a:r>
            <a:endParaRPr lang="en-US" dirty="0"/>
          </a:p>
        </p:txBody>
      </p:sp>
      <p:sp>
        <p:nvSpPr>
          <p:cNvPr id="3" name="Rectangle 2"/>
          <p:cNvSpPr/>
          <p:nvPr/>
        </p:nvSpPr>
        <p:spPr>
          <a:xfrm>
            <a:off x="685800" y="1447800"/>
            <a:ext cx="8001000" cy="4647426"/>
          </a:xfrm>
          <a:prstGeom prst="rect">
            <a:avLst/>
          </a:prstGeom>
        </p:spPr>
        <p:txBody>
          <a:bodyPr wrap="square">
            <a:spAutoFit/>
          </a:bodyPr>
          <a:lstStyle/>
          <a:p>
            <a:pPr eaLnBrk="0" fontAlgn="base" hangingPunct="0">
              <a:spcBef>
                <a:spcPct val="0"/>
              </a:spcBef>
              <a:spcAft>
                <a:spcPct val="0"/>
              </a:spcAft>
              <a:buFont typeface="Arial" pitchFamily="34" charset="0"/>
              <a:buChar char="•"/>
            </a:pPr>
            <a:r>
              <a:rPr lang="en-US" sz="2000" dirty="0" smtClean="0">
                <a:latin typeface="Times New Roman" pitchFamily="18" charset="0"/>
                <a:ea typeface="Calibri" pitchFamily="34" charset="0"/>
                <a:cs typeface="Times New Roman" pitchFamily="18" charset="0"/>
              </a:rPr>
              <a:t> </a:t>
            </a:r>
            <a:r>
              <a:rPr lang="en-US" sz="2000" b="1" u="sng" dirty="0" smtClean="0">
                <a:latin typeface="Times New Roman" pitchFamily="18" charset="0"/>
                <a:ea typeface="Calibri" pitchFamily="34" charset="0"/>
                <a:cs typeface="Times New Roman" pitchFamily="18" charset="0"/>
              </a:rPr>
              <a:t>Inventory </a:t>
            </a:r>
            <a:r>
              <a:rPr lang="en-US" sz="2000" b="1" u="sng" dirty="0" smtClean="0">
                <a:latin typeface="Times New Roman" pitchFamily="18" charset="0"/>
                <a:ea typeface="Calibri" pitchFamily="34" charset="0"/>
                <a:cs typeface="Times New Roman" pitchFamily="18" charset="0"/>
              </a:rPr>
              <a:t>management </a:t>
            </a:r>
            <a:endParaRPr lang="en-US" sz="2000" b="1" u="sng" dirty="0" smtClean="0">
              <a:latin typeface="Times New Roman" pitchFamily="18" charset="0"/>
              <a:ea typeface="Calibri" pitchFamily="34" charset="0"/>
              <a:cs typeface="Times New Roman" pitchFamily="18" charset="0"/>
            </a:endParaRPr>
          </a:p>
          <a:p>
            <a:pPr eaLnBrk="0" fontAlgn="base" hangingPunct="0">
              <a:spcBef>
                <a:spcPct val="0"/>
              </a:spcBef>
              <a:spcAft>
                <a:spcPct val="0"/>
              </a:spcAft>
              <a:buFont typeface="Arial" pitchFamily="34" charset="0"/>
              <a:buChar char="•"/>
            </a:pPr>
            <a:endParaRPr lang="en-US" sz="2000" b="1" u="sng" dirty="0" smtClean="0">
              <a:latin typeface="Times New Roman" pitchFamily="18" charset="0"/>
              <a:ea typeface="Calibri" pitchFamily="34" charset="0"/>
              <a:cs typeface="Times New Roman" pitchFamily="18" charset="0"/>
            </a:endParaRPr>
          </a:p>
          <a:p>
            <a:pPr algn="ctr" eaLnBrk="0" fontAlgn="base" hangingPunct="0">
              <a:spcBef>
                <a:spcPct val="0"/>
              </a:spcBef>
              <a:spcAft>
                <a:spcPct val="0"/>
              </a:spcAft>
            </a:pPr>
            <a:r>
              <a:rPr lang="en-US" sz="2000" dirty="0" smtClean="0">
                <a:latin typeface="Times New Roman" pitchFamily="18" charset="0"/>
                <a:ea typeface="Calibri" pitchFamily="34" charset="0"/>
                <a:cs typeface="Times New Roman" pitchFamily="18" charset="0"/>
              </a:rPr>
              <a:t>Involves </a:t>
            </a:r>
            <a:r>
              <a:rPr lang="en-US" sz="2000" dirty="0" smtClean="0">
                <a:latin typeface="Times New Roman" pitchFamily="18" charset="0"/>
                <a:ea typeface="Calibri" pitchFamily="34" charset="0"/>
                <a:cs typeface="Times New Roman" pitchFamily="18" charset="0"/>
              </a:rPr>
              <a:t>regulation of the size of the investment in goods on hand, the types of goods carried in stock, and turnover rates.</a:t>
            </a:r>
            <a:r>
              <a:rPr lang="en-US" dirty="0" smtClean="0">
                <a:latin typeface="Times New Roman" pitchFamily="18" charset="0"/>
                <a:ea typeface="Calibri" pitchFamily="34" charset="0"/>
                <a:cs typeface="Times New Roman" pitchFamily="18" charset="0"/>
              </a:rPr>
              <a:t> </a:t>
            </a:r>
            <a:endParaRPr lang="en-US" dirty="0" smtClean="0">
              <a:latin typeface="Times New Roman" pitchFamily="18" charset="0"/>
              <a:ea typeface="Calibri" pitchFamily="34" charset="0"/>
              <a:cs typeface="Times New Roman" pitchFamily="18" charset="0"/>
            </a:endParaRPr>
          </a:p>
          <a:p>
            <a:pPr lvl="1" eaLnBrk="0" fontAlgn="base" hangingPunct="0">
              <a:spcBef>
                <a:spcPct val="0"/>
              </a:spcBef>
              <a:spcAft>
                <a:spcPct val="0"/>
              </a:spcAft>
              <a:buFont typeface="Arial" pitchFamily="34" charset="0"/>
              <a:buChar char="•"/>
            </a:pPr>
            <a:endParaRPr lang="en-US" dirty="0" smtClean="0">
              <a:latin typeface="Times New Roman" pitchFamily="18" charset="0"/>
              <a:ea typeface="Calibri" pitchFamily="34" charset="0"/>
              <a:cs typeface="Times New Roman" pitchFamily="18" charset="0"/>
            </a:endParaRPr>
          </a:p>
          <a:p>
            <a:pPr lvl="1" eaLnBrk="0" fontAlgn="base" hangingPunct="0">
              <a:spcBef>
                <a:spcPct val="0"/>
              </a:spcBef>
              <a:spcAft>
                <a:spcPct val="0"/>
              </a:spcAft>
              <a:buFont typeface="Wingdings" pitchFamily="2" charset="2"/>
              <a:buChar char="Ø"/>
            </a:pPr>
            <a:r>
              <a:rPr lang="en-US" dirty="0" smtClean="0">
                <a:latin typeface="Times New Roman" pitchFamily="18" charset="0"/>
                <a:ea typeface="Calibri" pitchFamily="34" charset="0"/>
                <a:cs typeface="Times New Roman" pitchFamily="18" charset="0"/>
              </a:rPr>
              <a:t>The </a:t>
            </a:r>
            <a:r>
              <a:rPr lang="en-US" dirty="0" smtClean="0">
                <a:latin typeface="Times New Roman" pitchFamily="18" charset="0"/>
                <a:ea typeface="Calibri" pitchFamily="34" charset="0"/>
                <a:cs typeface="Times New Roman" pitchFamily="18" charset="0"/>
              </a:rPr>
              <a:t>investment in inventory should be kept at a minimum consistent with maintenance of adequate stocks of proper quality to meet sales demand.  </a:t>
            </a:r>
            <a:endParaRPr lang="en-US" dirty="0" smtClean="0">
              <a:latin typeface="Times New Roman" pitchFamily="18" charset="0"/>
              <a:ea typeface="Calibri" pitchFamily="34" charset="0"/>
              <a:cs typeface="Times New Roman" pitchFamily="18" charset="0"/>
            </a:endParaRPr>
          </a:p>
          <a:p>
            <a:pPr lvl="1" eaLnBrk="0" fontAlgn="base" hangingPunct="0">
              <a:spcBef>
                <a:spcPct val="0"/>
              </a:spcBef>
              <a:spcAft>
                <a:spcPct val="0"/>
              </a:spcAft>
              <a:buFont typeface="Wingdings" pitchFamily="2" charset="2"/>
              <a:buChar char="Ø"/>
            </a:pPr>
            <a:r>
              <a:rPr lang="en-US" dirty="0" smtClean="0">
                <a:latin typeface="Times New Roman" pitchFamily="18" charset="0"/>
                <a:ea typeface="Calibri" pitchFamily="34" charset="0"/>
                <a:cs typeface="Times New Roman" pitchFamily="18" charset="0"/>
              </a:rPr>
              <a:t>Increases </a:t>
            </a:r>
            <a:r>
              <a:rPr lang="en-US" dirty="0" smtClean="0">
                <a:latin typeface="Times New Roman" pitchFamily="18" charset="0"/>
                <a:ea typeface="Calibri" pitchFamily="34" charset="0"/>
                <a:cs typeface="Times New Roman" pitchFamily="18" charset="0"/>
              </a:rPr>
              <a:t>or decreases in the inventory investment must be tested against the effect on profits and working capital. </a:t>
            </a:r>
            <a:endParaRPr lang="en-US" dirty="0" smtClean="0">
              <a:latin typeface="Times New Roman" pitchFamily="18" charset="0"/>
              <a:ea typeface="Calibri" pitchFamily="34" charset="0"/>
              <a:cs typeface="Times New Roman" pitchFamily="18" charset="0"/>
            </a:endParaRPr>
          </a:p>
          <a:p>
            <a:pPr lvl="1" eaLnBrk="0" fontAlgn="base" hangingPunct="0">
              <a:spcBef>
                <a:spcPct val="0"/>
              </a:spcBef>
              <a:spcAft>
                <a:spcPct val="0"/>
              </a:spcAft>
              <a:buFont typeface="Wingdings" pitchFamily="2" charset="2"/>
              <a:buChar char="Ø"/>
            </a:pPr>
            <a:r>
              <a:rPr lang="en-US" dirty="0" smtClean="0">
                <a:latin typeface="Times New Roman" pitchFamily="18" charset="0"/>
                <a:ea typeface="Calibri" pitchFamily="34" charset="0"/>
                <a:cs typeface="Times New Roman" pitchFamily="18" charset="0"/>
              </a:rPr>
              <a:t>Standard </a:t>
            </a:r>
            <a:r>
              <a:rPr lang="en-US" dirty="0" smtClean="0">
                <a:latin typeface="Times New Roman" pitchFamily="18" charset="0"/>
                <a:ea typeface="Calibri" pitchFamily="34" charset="0"/>
                <a:cs typeface="Times New Roman" pitchFamily="18" charset="0"/>
              </a:rPr>
              <a:t>levels of inventory should be established as adequate for a given volume of business, and stock control procedures applied so as to limit purchase as required.  </a:t>
            </a:r>
            <a:endParaRPr lang="en-US" dirty="0" smtClean="0">
              <a:latin typeface="Times New Roman" pitchFamily="18" charset="0"/>
              <a:ea typeface="Calibri" pitchFamily="34" charset="0"/>
              <a:cs typeface="Times New Roman" pitchFamily="18" charset="0"/>
            </a:endParaRPr>
          </a:p>
          <a:p>
            <a:pPr lvl="1" eaLnBrk="0" fontAlgn="base" hangingPunct="0">
              <a:spcBef>
                <a:spcPct val="0"/>
              </a:spcBef>
              <a:spcAft>
                <a:spcPct val="0"/>
              </a:spcAft>
              <a:buFont typeface="Wingdings" pitchFamily="2" charset="2"/>
              <a:buChar char="Ø"/>
            </a:pPr>
            <a:r>
              <a:rPr lang="en-US" dirty="0" smtClean="0">
                <a:latin typeface="Times New Roman" pitchFamily="18" charset="0"/>
                <a:ea typeface="Calibri" pitchFamily="34" charset="0"/>
                <a:cs typeface="Times New Roman" pitchFamily="18" charset="0"/>
              </a:rPr>
              <a:t>Such </a:t>
            </a:r>
            <a:r>
              <a:rPr lang="en-US" dirty="0" smtClean="0">
                <a:latin typeface="Times New Roman" pitchFamily="18" charset="0"/>
                <a:ea typeface="Calibri" pitchFamily="34" charset="0"/>
                <a:cs typeface="Times New Roman" pitchFamily="18" charset="0"/>
              </a:rPr>
              <a:t>controls should not preclude volume purchase of nonperishable items when price advantages may be obtained under unusual circumstances. </a:t>
            </a:r>
            <a:endParaRPr lang="en-US" dirty="0" smtClean="0">
              <a:latin typeface="Times New Roman" pitchFamily="18" charset="0"/>
              <a:ea typeface="Calibri" pitchFamily="34" charset="0"/>
              <a:cs typeface="Times New Roman" pitchFamily="18" charset="0"/>
            </a:endParaRPr>
          </a:p>
          <a:p>
            <a:pPr lvl="1" eaLnBrk="0" fontAlgn="base" hangingPunct="0">
              <a:spcBef>
                <a:spcPct val="0"/>
              </a:spcBef>
              <a:spcAft>
                <a:spcPct val="0"/>
              </a:spcAft>
              <a:buFont typeface="Wingdings" pitchFamily="2" charset="2"/>
              <a:buChar char="Ø"/>
            </a:pPr>
            <a:r>
              <a:rPr lang="en-US" dirty="0" smtClean="0">
                <a:latin typeface="Times New Roman" pitchFamily="18" charset="0"/>
                <a:ea typeface="Calibri" pitchFamily="34" charset="0"/>
                <a:cs typeface="Times New Roman" pitchFamily="18" charset="0"/>
              </a:rPr>
              <a:t>The </a:t>
            </a:r>
            <a:r>
              <a:rPr lang="en-US" dirty="0" smtClean="0">
                <a:latin typeface="Times New Roman" pitchFamily="18" charset="0"/>
                <a:ea typeface="Calibri" pitchFamily="34" charset="0"/>
                <a:cs typeface="Times New Roman" pitchFamily="18" charset="0"/>
              </a:rPr>
              <a:t>rate of inventory turnover is a valuable test of merchandising efficiency and should be computed monthly</a:t>
            </a:r>
            <a:r>
              <a:rPr lang="en-US" dirty="0" smtClean="0">
                <a:latin typeface="Times New Roman" pitchFamily="18" charset="0"/>
                <a:cs typeface="Times New Roman" pitchFamily="18" charset="0"/>
              </a:rPr>
              <a:t> </a:t>
            </a:r>
          </a:p>
        </p:txBody>
      </p:sp>
      <p:pic>
        <p:nvPicPr>
          <p:cNvPr id="4" name="Picture 3" descr="D:\Documents and Settings\robin.gaines\Local Settings\Temporary Internet Files\Content.IE5\XEEIH4IH\MC900371390[1].wmf"/>
          <p:cNvPicPr>
            <a:picLocks noChangeAspect="1" noChangeArrowheads="1"/>
          </p:cNvPicPr>
          <p:nvPr/>
        </p:nvPicPr>
        <p:blipFill>
          <a:blip r:embed="rId2" cstate="print"/>
          <a:srcRect/>
          <a:stretch>
            <a:fillRect/>
          </a:stretch>
        </p:blipFill>
        <p:spPr bwMode="auto">
          <a:xfrm>
            <a:off x="914400" y="609600"/>
            <a:ext cx="685800" cy="5334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Cost of Goods Sold</a:t>
            </a:r>
            <a:endParaRPr lang="en-US" dirty="0"/>
          </a:p>
        </p:txBody>
      </p:sp>
      <p:sp>
        <p:nvSpPr>
          <p:cNvPr id="19457" name="Rectangle 1"/>
          <p:cNvSpPr>
            <a:spLocks noChangeArrowheads="1"/>
          </p:cNvSpPr>
          <p:nvPr/>
        </p:nvSpPr>
        <p:spPr bwMode="auto">
          <a:xfrm>
            <a:off x="762000" y="1080702"/>
            <a:ext cx="7848600" cy="56630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buFont typeface="Arial" pitchFamily="34" charset="0"/>
              <a:buChar char="•"/>
            </a:pPr>
            <a:r>
              <a:rPr lang="en-US" sz="2000" b="1" u="sng" dirty="0" smtClean="0">
                <a:latin typeface="Times New Roman" pitchFamily="18" charset="0"/>
                <a:ea typeface="Calibri" pitchFamily="34" charset="0"/>
                <a:cs typeface="Times New Roman" pitchFamily="18" charset="0"/>
              </a:rPr>
              <a:t> Inventory management</a:t>
            </a:r>
          </a:p>
          <a:p>
            <a:pPr lvl="0" fontAlgn="base">
              <a:spcBef>
                <a:spcPct val="0"/>
              </a:spcBef>
              <a:spcAft>
                <a:spcPct val="0"/>
              </a:spcAft>
            </a:pPr>
            <a:endPar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All inventories are valued at cost which is defined as invoice price plus freight charges less discounts. </a:t>
            </a:r>
          </a:p>
          <a:p>
            <a:pPr marL="0" marR="0" lvl="0" indent="0" algn="l" defTabSz="914400" rtl="0" eaLnBrk="1" fontAlgn="base" latinLnBrk="0" hangingPunct="1">
              <a:lnSpc>
                <a:spcPct val="100000"/>
              </a:lnSpc>
              <a:spcBef>
                <a:spcPct val="0"/>
              </a:spcBef>
              <a:spcAft>
                <a:spcPct val="0"/>
              </a:spcAft>
              <a:buClrTx/>
              <a:buSzTx/>
              <a:tabLst/>
            </a:pPr>
            <a:endPar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Inventory items received at no cost are recorded as a debit to the inventory account and a credit to Bonus Merchandise. </a:t>
            </a:r>
          </a:p>
          <a:p>
            <a:pPr marL="0" marR="0" lvl="0" indent="0" algn="l" defTabSz="914400" rtl="0" eaLnBrk="1" fontAlgn="base" latinLnBrk="0" hangingPunct="1">
              <a:lnSpc>
                <a:spcPct val="100000"/>
              </a:lnSpc>
              <a:spcBef>
                <a:spcPct val="0"/>
              </a:spcBef>
              <a:spcAft>
                <a:spcPct val="0"/>
              </a:spcAft>
              <a:buClrTx/>
              <a:buSzTx/>
              <a:tabLst/>
            </a:pPr>
            <a:endPar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End-of period physical inventories are valued at or priced on the first-in first-out (FIFO) basis. In FIFO, requisitions are priced at the earliest invoice cost at which the items were placed in stock. </a:t>
            </a:r>
          </a:p>
          <a:p>
            <a:pPr marL="0" marR="0" lvl="0" indent="0" algn="l" defTabSz="914400" rtl="0" eaLnBrk="1" fontAlgn="base" latinLnBrk="0" hangingPunct="1">
              <a:lnSpc>
                <a:spcPct val="100000"/>
              </a:lnSpc>
              <a:spcBef>
                <a:spcPct val="0"/>
              </a:spcBef>
              <a:spcAft>
                <a:spcPct val="0"/>
              </a:spcAft>
              <a:buClrTx/>
              <a:buSzTx/>
              <a:tabLst/>
            </a:pPr>
            <a:endPar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Quantities on hand at the inventory date are considered to be those items most recently purchased. </a:t>
            </a:r>
          </a:p>
          <a:p>
            <a:pPr marL="0" marR="0" lvl="0" indent="0" algn="l" defTabSz="914400" rtl="0" eaLnBrk="1" fontAlgn="base" latinLnBrk="0" hangingPunct="1">
              <a:lnSpc>
                <a:spcPct val="100000"/>
              </a:lnSpc>
              <a:spcBef>
                <a:spcPct val="0"/>
              </a:spcBef>
              <a:spcAft>
                <a:spcPct val="0"/>
              </a:spcAft>
              <a:buClrTx/>
              <a:buSzTx/>
              <a:tabLst/>
            </a:pP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When possible, individuals familiar with departmental stock will be assigned to taking inventory. Counter will be indoctrinated thoroughly not only in the method of counting but also in the system of recording the count, for example, the count proceeds from </a:t>
            </a:r>
            <a:r>
              <a:rPr kumimoji="0" lang="en-US"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left to right, top to bottom, </a:t>
            </a: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book-reading fashion.</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pic>
        <p:nvPicPr>
          <p:cNvPr id="5" name="Picture 4" descr="D:\Documents and Settings\robin.gaines\Local Settings\Temporary Internet Files\Content.IE5\XEEIH4IH\MC900371390[1].wmf"/>
          <p:cNvPicPr>
            <a:picLocks noChangeAspect="1" noChangeArrowheads="1"/>
          </p:cNvPicPr>
          <p:nvPr/>
        </p:nvPicPr>
        <p:blipFill>
          <a:blip r:embed="rId2" cstate="print"/>
          <a:srcRect/>
          <a:stretch>
            <a:fillRect/>
          </a:stretch>
        </p:blipFill>
        <p:spPr bwMode="auto">
          <a:xfrm>
            <a:off x="914400" y="609600"/>
            <a:ext cx="685800" cy="5334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of Goods Sold</a:t>
            </a:r>
            <a:endParaRPr lang="en-US" dirty="0"/>
          </a:p>
        </p:txBody>
      </p:sp>
      <p:sp>
        <p:nvSpPr>
          <p:cNvPr id="20481" name="Rectangle 1"/>
          <p:cNvSpPr>
            <a:spLocks noChangeArrowheads="1"/>
          </p:cNvSpPr>
          <p:nvPr/>
        </p:nvSpPr>
        <p:spPr bwMode="auto">
          <a:xfrm>
            <a:off x="457200" y="1324553"/>
            <a:ext cx="82296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Inventory management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lvl="1" fontAlgn="base">
              <a:spcBef>
                <a:spcPct val="0"/>
              </a:spcBef>
              <a:spcAft>
                <a:spcPct val="0"/>
              </a:spcAft>
              <a:buFont typeface="Wingdings" pitchFamily="2" charset="2"/>
              <a:buChar char="Ø"/>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Completed by a team of two people. </a:t>
            </a:r>
          </a:p>
          <a:p>
            <a:pPr lvl="2" fontAlgn="base">
              <a:spcBef>
                <a:spcPct val="0"/>
              </a:spcBef>
              <a:spcAft>
                <a:spcPct val="0"/>
              </a:spcAft>
              <a:buFont typeface="Wingdings" pitchFamily="2" charset="2"/>
              <a:buChar char="Ø"/>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One will call and inspect the inventory while the other enters (in ink) the quantities on the sheets. </a:t>
            </a:r>
          </a:p>
          <a:p>
            <a:pPr lvl="2" fontAlgn="base">
              <a:spcBef>
                <a:spcPct val="0"/>
              </a:spcBef>
              <a:spcAft>
                <a:spcPct val="0"/>
              </a:spcAft>
            </a:pPr>
            <a:endParaRPr lang="en-US" sz="1600" dirty="0" smtClean="0">
              <a:latin typeface="Times New Roman" pitchFamily="18" charset="0"/>
              <a:ea typeface="Calibri" pitchFamily="34" charset="0"/>
              <a:cs typeface="Times New Roman" pitchFamily="18" charset="0"/>
            </a:endParaRPr>
          </a:p>
          <a:p>
            <a:pPr lvl="1" fontAlgn="base">
              <a:spcBef>
                <a:spcPct val="0"/>
              </a:spcBef>
              <a:spcAft>
                <a:spcPct val="0"/>
              </a:spcAft>
              <a:buFont typeface="Wingdings" pitchFamily="2" charset="2"/>
              <a:buChar char="Ø"/>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Each department will be inventoried separately. (example: Food, Bar)</a:t>
            </a:r>
          </a:p>
          <a:p>
            <a:pPr lvl="1" fontAlgn="base">
              <a:spcBef>
                <a:spcPct val="0"/>
              </a:spcBef>
              <a:spcAft>
                <a:spcPct val="0"/>
              </a:spcAft>
              <a:buFont typeface="Wingdings" pitchFamily="2" charset="2"/>
              <a:buChar char="Ø"/>
            </a:pPr>
            <a:endParaRPr lang="en-US" dirty="0" smtClean="0">
              <a:latin typeface="Times New Roman" pitchFamily="18" charset="0"/>
              <a:ea typeface="Calibri" pitchFamily="34" charset="0"/>
              <a:cs typeface="Times New Roman" pitchFamily="18" charset="0"/>
            </a:endParaRPr>
          </a:p>
          <a:p>
            <a:pPr lvl="1" fontAlgn="base">
              <a:spcBef>
                <a:spcPct val="0"/>
              </a:spcBef>
              <a:spcAft>
                <a:spcPct val="0"/>
              </a:spcAft>
              <a:buFont typeface="Wingdings" pitchFamily="2" charset="2"/>
              <a:buChar char="Ø"/>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During the course of the inventory, independent test checks will be conducted to insure the maximum of accuracy.</a:t>
            </a:r>
          </a:p>
          <a:p>
            <a:pPr lvl="1" fontAlgn="base">
              <a:spcBef>
                <a:spcPct val="0"/>
              </a:spcBef>
              <a:spcAft>
                <a:spcPct val="0"/>
              </a:spcAft>
            </a:pPr>
            <a:endPar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lvl="1" fontAlgn="base">
              <a:spcBef>
                <a:spcPct val="0"/>
              </a:spcBef>
              <a:spcAft>
                <a:spcPct val="0"/>
              </a:spcAft>
              <a:buFont typeface="Wingdings" pitchFamily="2" charset="2"/>
              <a:buChar char="Ø"/>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Items found to be on hand, which were omitted from the inventory sheet, will be recorded by the inventory team, provided such items can be positively identified as activity owned property.</a:t>
            </a:r>
          </a:p>
          <a:p>
            <a:pPr lvl="1" fontAlgn="base">
              <a:spcBef>
                <a:spcPct val="0"/>
              </a:spcBef>
              <a:spcAft>
                <a:spcPct val="0"/>
              </a:spcAft>
            </a:pP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lvl="1" eaLnBrk="0" fontAlgn="base" hangingPunct="0">
              <a:spcBef>
                <a:spcPct val="0"/>
              </a:spcBef>
              <a:spcAft>
                <a:spcPct val="0"/>
              </a:spcAft>
              <a:buFont typeface="Wingdings" pitchFamily="2" charset="2"/>
              <a:buChar char="Ø"/>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Unit prices for retail department merchandise will be taken from current vendor invoice at the time of count.  </a:t>
            </a:r>
          </a:p>
          <a:p>
            <a:pPr lvl="1" eaLnBrk="0" fontAlgn="base" hangingPunct="0">
              <a:spcBef>
                <a:spcPct val="0"/>
              </a:spcBef>
              <a:spcAft>
                <a:spcPct val="0"/>
              </a:spcAft>
            </a:pPr>
            <a:endPar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p:txBody>
      </p:sp>
      <p:pic>
        <p:nvPicPr>
          <p:cNvPr id="4" name="Picture 3" descr="D:\Documents and Settings\robin.gaines\Local Settings\Temporary Internet Files\Content.IE5\XEEIH4IH\MC900371390[1].wmf"/>
          <p:cNvPicPr>
            <a:picLocks noChangeAspect="1" noChangeArrowheads="1"/>
          </p:cNvPicPr>
          <p:nvPr/>
        </p:nvPicPr>
        <p:blipFill>
          <a:blip r:embed="rId2" cstate="print"/>
          <a:srcRect/>
          <a:stretch>
            <a:fillRect/>
          </a:stretch>
        </p:blipFill>
        <p:spPr bwMode="auto">
          <a:xfrm>
            <a:off x="914400" y="609600"/>
            <a:ext cx="685800" cy="5334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TotalTime>
  <Words>1432</Words>
  <Application>Microsoft Office PowerPoint</Application>
  <PresentationFormat>On-screen Show (4:3)</PresentationFormat>
  <Paragraphs>141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N9G “TOOLBOX”</vt:lpstr>
      <vt:lpstr>What is the N9G Tool Box?</vt:lpstr>
      <vt:lpstr>Topics that will be filling your Tool Box Monthly</vt:lpstr>
      <vt:lpstr>Cost of Goods Sold</vt:lpstr>
      <vt:lpstr>Cost of Goods Sold</vt:lpstr>
      <vt:lpstr>Cost of Goods Sold</vt:lpstr>
      <vt:lpstr>Cost of Goods Sold</vt:lpstr>
      <vt:lpstr>Cost of Goods Sold</vt:lpstr>
      <vt:lpstr>Cost of Goods Sold</vt:lpstr>
      <vt:lpstr>Cost of Goods Sold</vt:lpstr>
      <vt:lpstr>Cost of Goods Sold</vt:lpstr>
      <vt:lpstr>Cost of Goods Sold</vt:lpstr>
      <vt:lpstr>Cost of Goods Sold</vt:lpstr>
      <vt:lpstr>Cost of Goods Sold</vt:lpstr>
    </vt:vector>
  </TitlesOfParts>
  <Company>NMCI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N9G “TOOLBOX”</dc:title>
  <dc:creator>robin.gaines</dc:creator>
  <cp:lastModifiedBy>robin.gaines</cp:lastModifiedBy>
  <cp:revision>45</cp:revision>
  <dcterms:created xsi:type="dcterms:W3CDTF">2013-11-18T19:20:21Z</dcterms:created>
  <dcterms:modified xsi:type="dcterms:W3CDTF">2013-11-19T20:21:30Z</dcterms:modified>
</cp:coreProperties>
</file>