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6" r:id="rId2"/>
    <p:sldMasterId id="2147483668" r:id="rId3"/>
    <p:sldMasterId id="2147483670" r:id="rId4"/>
  </p:sldMasterIdLst>
  <p:notesMasterIdLst>
    <p:notesMasterId r:id="rId25"/>
  </p:notesMasterIdLst>
  <p:sldIdLst>
    <p:sldId id="278" r:id="rId5"/>
    <p:sldId id="286" r:id="rId6"/>
    <p:sldId id="287" r:id="rId7"/>
    <p:sldId id="288" r:id="rId8"/>
    <p:sldId id="296" r:id="rId9"/>
    <p:sldId id="298" r:id="rId10"/>
    <p:sldId id="305" r:id="rId11"/>
    <p:sldId id="309" r:id="rId12"/>
    <p:sldId id="310" r:id="rId13"/>
    <p:sldId id="275" r:id="rId14"/>
    <p:sldId id="295" r:id="rId15"/>
    <p:sldId id="317" r:id="rId16"/>
    <p:sldId id="318" r:id="rId17"/>
    <p:sldId id="311" r:id="rId18"/>
    <p:sldId id="312" r:id="rId19"/>
    <p:sldId id="294" r:id="rId20"/>
    <p:sldId id="313" r:id="rId21"/>
    <p:sldId id="314" r:id="rId22"/>
    <p:sldId id="315" r:id="rId23"/>
    <p:sldId id="266" r:id="rId24"/>
  </p:sldIdLst>
  <p:sldSz cx="9144000" cy="6858000" type="screen4x3"/>
  <p:notesSz cx="7023100" cy="93091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916026" initials="jl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727"/>
    <a:srgbClr val="CF4520"/>
    <a:srgbClr val="71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705" autoAdjust="0"/>
  </p:normalViewPr>
  <p:slideViewPr>
    <p:cSldViewPr>
      <p:cViewPr varScale="1">
        <p:scale>
          <a:sx n="79" d="100"/>
          <a:sy n="79" d="100"/>
        </p:scale>
        <p:origin x="10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8"/>
    </p:cViewPr>
  </p:sorterViewPr>
  <p:notesViewPr>
    <p:cSldViewPr>
      <p:cViewPr varScale="1">
        <p:scale>
          <a:sx n="53" d="100"/>
          <a:sy n="53" d="100"/>
        </p:scale>
        <p:origin x="-2640" y="-6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66D8C01-1AA2-4655-A056-22A4E511C89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2430133-9F2D-4539-822A-BB0045220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5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8A36DD-256A-4EC5-9E5B-F69365C63B0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5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0133-9F2D-4539-822A-BB00452202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0133-9F2D-4539-822A-BB00452202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0133-9F2D-4539-822A-BB00452202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0133-9F2D-4539-822A-BB00452202D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6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5C87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C8727"/>
              </a:solidFill>
            </a:endParaRPr>
          </a:p>
        </p:txBody>
      </p:sp>
      <p:pic>
        <p:nvPicPr>
          <p:cNvPr id="7" name="Picture 6" descr="USF-PRI-C_RGB n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398" y="2031489"/>
            <a:ext cx="2743206" cy="279502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001000" y="152400"/>
            <a:ext cx="914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ation 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F Tickertape Graphic-RGB_PPT_v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2636838"/>
            <a:ext cx="8394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119438" y="4187825"/>
            <a:ext cx="449262" cy="0"/>
          </a:xfrm>
          <a:prstGeom prst="line">
            <a:avLst/>
          </a:prstGeom>
          <a:ln w="12700">
            <a:solidFill>
              <a:srgbClr val="CF45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19438" y="6059488"/>
            <a:ext cx="449262" cy="0"/>
          </a:xfrm>
          <a:prstGeom prst="line">
            <a:avLst/>
          </a:prstGeom>
          <a:ln w="12700">
            <a:solidFill>
              <a:srgbClr val="CF45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5C87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C8727"/>
              </a:solidFill>
            </a:endParaRPr>
          </a:p>
        </p:txBody>
      </p:sp>
      <p:sp>
        <p:nvSpPr>
          <p:cNvPr id="12" name="Text Placeholder 2"/>
          <p:cNvSpPr>
            <a:spLocks/>
          </p:cNvSpPr>
          <p:nvPr/>
        </p:nvSpPr>
        <p:spPr bwMode="auto">
          <a:xfrm>
            <a:off x="3119438" y="4324351"/>
            <a:ext cx="47926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spcBef>
                <a:spcPts val="100"/>
              </a:spcBef>
              <a:buFont typeface="Arial" charset="0"/>
              <a:buNone/>
              <a:defRPr/>
            </a:pPr>
            <a:r>
              <a:rPr lang="en-US" sz="1600" dirty="0">
                <a:solidFill>
                  <a:srgbClr val="969696"/>
                </a:solidFill>
                <a:ea typeface="ＭＳ Ｐゴシック" pitchFamily="-108" charset="-128"/>
              </a:rPr>
              <a:t>A Taste of What’s Cooking at US Foods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19699" y="4684528"/>
            <a:ext cx="4805101" cy="866119"/>
          </a:xfrm>
        </p:spPr>
        <p:txBody>
          <a:bodyPr anchor="t"/>
          <a:lstStyle>
            <a:lvl1pPr algn="l">
              <a:lnSpc>
                <a:spcPts val="3100"/>
              </a:lnSpc>
              <a:defRPr sz="3000" b="0" i="0" cap="none">
                <a:latin typeface="Arial"/>
              </a:defRPr>
            </a:lvl1pPr>
          </a:lstStyle>
          <a:p>
            <a:r>
              <a:rPr lang="en-US" dirty="0" smtClean="0"/>
              <a:t>US Foods Online Inventory Management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119699" y="5550341"/>
            <a:ext cx="4791654" cy="315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Inventory Worksheet Upload</a:t>
            </a:r>
          </a:p>
        </p:txBody>
      </p:sp>
      <p:pic>
        <p:nvPicPr>
          <p:cNvPr id="14" name="Picture 13" descr="USF-PRI-C_RGB ne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7664" y="362873"/>
            <a:ext cx="1251631" cy="1275273"/>
          </a:xfrm>
          <a:prstGeom prst="rect">
            <a:avLst/>
          </a:prstGeom>
        </p:spPr>
      </p:pic>
      <p:pic>
        <p:nvPicPr>
          <p:cNvPr id="13" name="Picture 12" descr="GREAT FOOD MADE EASY cmyk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9" b="20480"/>
          <a:stretch/>
        </p:blipFill>
        <p:spPr>
          <a:xfrm>
            <a:off x="407915" y="6316579"/>
            <a:ext cx="3276748" cy="389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7039" y="152400"/>
            <a:ext cx="7270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/>
          <p:nvPr/>
        </p:nvSpPr>
        <p:spPr>
          <a:xfrm>
            <a:off x="1957389" y="574675"/>
            <a:ext cx="184708" cy="369320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108" charset="-128"/>
            </a:endParaRPr>
          </a:p>
        </p:txBody>
      </p:sp>
      <p:pic>
        <p:nvPicPr>
          <p:cNvPr id="8" name="Picture 13" descr="USF-PRI-C_RG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212725"/>
            <a:ext cx="731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972425" y="127000"/>
            <a:ext cx="823913" cy="841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128001" y="6475413"/>
            <a:ext cx="674688" cy="365125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endParaRPr lang="en-US" sz="1000" dirty="0">
              <a:solidFill>
                <a:srgbClr val="717073"/>
              </a:solidFill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530353" y="1295400"/>
            <a:ext cx="7558087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530353" y="136526"/>
            <a:ext cx="72215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5" name="Picture 14" descr="USF-PRI-C_RGB ne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53401" y="228601"/>
            <a:ext cx="710328" cy="723745"/>
          </a:xfrm>
          <a:prstGeom prst="rect">
            <a:avLst/>
          </a:prstGeom>
        </p:spPr>
      </p:pic>
      <p:pic>
        <p:nvPicPr>
          <p:cNvPr id="12" name="Picture 11" descr="GREAT FOOD MADE EASY cmyk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9" b="20480"/>
          <a:stretch/>
        </p:blipFill>
        <p:spPr>
          <a:xfrm>
            <a:off x="407915" y="6316579"/>
            <a:ext cx="3276748" cy="389021"/>
          </a:xfrm>
          <a:prstGeom prst="rect">
            <a:avLst/>
          </a:prstGeom>
        </p:spPr>
      </p:pic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5827711" y="6525195"/>
            <a:ext cx="3240089" cy="256605"/>
          </a:xfrm>
          <a:prstGeom prst="rect">
            <a:avLst/>
          </a:prstGeom>
        </p:spPr>
        <p:txBody>
          <a:bodyPr lIns="0" tIns="0" rIns="0" bIns="0"/>
          <a:lstStyle/>
          <a:p>
            <a:pPr marL="0" marR="0" indent="0" algn="r" defTabSz="9142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453" algn="r"/>
                <a:tab pos="3314313" algn="r"/>
              </a:tabLst>
              <a:defRPr/>
            </a:pPr>
            <a:fld id="{87209769-8877-45FE-B0D8-DC79023CE1C7}" type="slidenum">
              <a:rPr lang="en-US" sz="1000" smtClean="0">
                <a:solidFill>
                  <a:srgbClr val="717073"/>
                </a:solidFill>
                <a:latin typeface="Arial" charset="0"/>
                <a:ea typeface="ＭＳ Ｐゴシック"/>
                <a:cs typeface="ＭＳ Ｐゴシック"/>
              </a:rPr>
              <a:pPr marL="0" marR="0" indent="0" algn="r" defTabSz="9142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453" algn="r"/>
                  <a:tab pos="3314313" algn="r"/>
                </a:tabLst>
                <a:defRPr/>
              </a:pPr>
              <a:t>‹#›</a:t>
            </a:fld>
            <a:endParaRPr lang="en-US" sz="1000" dirty="0" smtClean="0">
              <a:solidFill>
                <a:srgbClr val="717073"/>
              </a:solidFill>
              <a:latin typeface="Arial" charset="0"/>
              <a:ea typeface="ＭＳ Ｐゴシック"/>
              <a:cs typeface="ＭＳ Ｐゴシック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971453" algn="r"/>
                <a:tab pos="3314313" algn="r"/>
              </a:tabLst>
              <a:defRPr/>
            </a:pPr>
            <a:r>
              <a:rPr lang="en-US" sz="1000" dirty="0" smtClean="0">
                <a:solidFill>
                  <a:srgbClr val="717073"/>
                </a:solidFill>
                <a:latin typeface="Arial" charset="0"/>
                <a:ea typeface="ＭＳ Ｐゴシック"/>
                <a:cs typeface="ＭＳ Ｐゴシック"/>
              </a:rPr>
              <a:t>Internal 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5357" y="1508760"/>
            <a:ext cx="8271775" cy="4617720"/>
          </a:xfrm>
        </p:spPr>
        <p:txBody>
          <a:bodyPr lIns="0" tIns="0" rIns="0" bIns="0"/>
          <a:lstStyle>
            <a:lvl1pPr marL="171430" indent="-17143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b="0"/>
            </a:lvl1pPr>
            <a:lvl2pPr marL="622727" indent="-215975">
              <a:buFont typeface="Arial" pitchFamily="34" charset="0"/>
              <a:buChar char="–"/>
              <a:defRPr/>
            </a:lvl2pPr>
            <a:lvl3pPr marL="1079874" indent="-230373">
              <a:spcBef>
                <a:spcPts val="384"/>
              </a:spcBef>
              <a:defRPr/>
            </a:lvl3pPr>
            <a:lvl4pPr marL="1544219" indent="-230373">
              <a:spcBef>
                <a:spcPts val="384"/>
              </a:spcBef>
              <a:defRPr/>
            </a:lvl4pPr>
            <a:lvl5pPr marL="2058960" indent="-230373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58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136526"/>
            <a:ext cx="72215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954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228600"/>
            <a:ext cx="733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REAT FOOD MADE EASY cmyk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5" y="6184471"/>
            <a:ext cx="3276748" cy="655350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5827711" y="6525195"/>
            <a:ext cx="3240089" cy="256605"/>
          </a:xfrm>
          <a:prstGeom prst="rect">
            <a:avLst/>
          </a:prstGeom>
        </p:spPr>
        <p:txBody>
          <a:bodyPr lIns="0" tIns="0" rIns="0" bIns="0"/>
          <a:lstStyle/>
          <a:p>
            <a:pPr marL="0" marR="0" indent="0" algn="r" defTabSz="9142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453" algn="r"/>
                <a:tab pos="3314313" algn="r"/>
              </a:tabLst>
              <a:defRPr/>
            </a:pPr>
            <a:fld id="{87209769-8877-45FE-B0D8-DC79023CE1C7}" type="slidenum">
              <a:rPr lang="en-US" sz="1000" smtClean="0">
                <a:solidFill>
                  <a:srgbClr val="717073"/>
                </a:solidFill>
                <a:latin typeface="Arial" charset="0"/>
                <a:ea typeface="ＭＳ Ｐゴシック"/>
                <a:cs typeface="ＭＳ Ｐゴシック"/>
              </a:rPr>
              <a:pPr marL="0" marR="0" indent="0" algn="r" defTabSz="9142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453" algn="r"/>
                  <a:tab pos="3314313" algn="r"/>
                </a:tabLst>
                <a:defRPr/>
              </a:pPr>
              <a:t>‹#›</a:t>
            </a:fld>
            <a:endParaRPr lang="en-US" sz="1000" dirty="0" smtClean="0">
              <a:solidFill>
                <a:srgbClr val="717073"/>
              </a:solidFill>
              <a:latin typeface="Arial" charset="0"/>
              <a:ea typeface="ＭＳ Ｐゴシック"/>
              <a:cs typeface="ＭＳ Ｐゴシック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971453" algn="r"/>
                <a:tab pos="3314313" algn="r"/>
              </a:tabLst>
              <a:defRPr/>
            </a:pPr>
            <a:r>
              <a:rPr lang="en-US" sz="1000" dirty="0" smtClean="0">
                <a:solidFill>
                  <a:srgbClr val="717073"/>
                </a:solidFill>
                <a:latin typeface="Arial" charset="0"/>
                <a:ea typeface="ＭＳ Ｐゴシック"/>
                <a:cs typeface="ＭＳ Ｐゴシック"/>
              </a:rPr>
              <a:t>Internal Use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1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l" defTabSz="457146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lang="en-US" sz="2400" b="1" kern="1200" dirty="0" smtClean="0">
          <a:solidFill>
            <a:srgbClr val="717073"/>
          </a:solidFill>
          <a:latin typeface="+mj-lt"/>
          <a:ea typeface="+mj-ea"/>
          <a:cs typeface="+mj-cs"/>
        </a:defRPr>
      </a:lvl1pPr>
      <a:lvl2pPr algn="l" defTabSz="457146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400" b="1">
          <a:solidFill>
            <a:srgbClr val="717073"/>
          </a:solidFill>
          <a:latin typeface="Arial" charset="0"/>
          <a:cs typeface="Arial" charset="0"/>
        </a:defRPr>
      </a:lvl2pPr>
      <a:lvl3pPr algn="l" defTabSz="457146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400" b="1">
          <a:solidFill>
            <a:srgbClr val="717073"/>
          </a:solidFill>
          <a:latin typeface="Arial" charset="0"/>
          <a:cs typeface="Arial" charset="0"/>
        </a:defRPr>
      </a:lvl3pPr>
      <a:lvl4pPr algn="l" defTabSz="457146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400" b="1">
          <a:solidFill>
            <a:srgbClr val="717073"/>
          </a:solidFill>
          <a:latin typeface="Arial" charset="0"/>
          <a:cs typeface="Arial" charset="0"/>
        </a:defRPr>
      </a:lvl4pPr>
      <a:lvl5pPr algn="l" defTabSz="457146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400" b="1">
          <a:solidFill>
            <a:srgbClr val="717073"/>
          </a:solidFill>
          <a:latin typeface="Arial" charset="0"/>
          <a:cs typeface="Arial" charset="0"/>
        </a:defRPr>
      </a:lvl5pPr>
      <a:lvl6pPr marL="457146" algn="l" defTabSz="457146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600" b="1">
          <a:solidFill>
            <a:srgbClr val="717073"/>
          </a:solidFill>
          <a:latin typeface="Arial" charset="0"/>
          <a:cs typeface="Arial" charset="0"/>
        </a:defRPr>
      </a:lvl6pPr>
      <a:lvl7pPr marL="914293" algn="l" defTabSz="457146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600" b="1">
          <a:solidFill>
            <a:srgbClr val="717073"/>
          </a:solidFill>
          <a:latin typeface="Arial" charset="0"/>
          <a:cs typeface="Arial" charset="0"/>
        </a:defRPr>
      </a:lvl7pPr>
      <a:lvl8pPr marL="1371440" algn="l" defTabSz="457146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600" b="1">
          <a:solidFill>
            <a:srgbClr val="717073"/>
          </a:solidFill>
          <a:latin typeface="Arial" charset="0"/>
          <a:cs typeface="Arial" charset="0"/>
        </a:defRPr>
      </a:lvl8pPr>
      <a:lvl9pPr marL="1828586" algn="l" defTabSz="457146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600" b="1">
          <a:solidFill>
            <a:srgbClr val="717073"/>
          </a:solidFill>
          <a:latin typeface="Arial" charset="0"/>
          <a:cs typeface="Arial" charset="0"/>
        </a:defRPr>
      </a:lvl9pPr>
    </p:titleStyle>
    <p:bodyStyle>
      <a:lvl1pPr algn="l" defTabSz="457146" rtl="0" eaLnBrk="0" fontAlgn="base" hangingPunct="0">
        <a:spcBef>
          <a:spcPts val="6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71433" indent="-228573" algn="l" defTabSz="457146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68261" indent="-225399" algn="l" defTabSz="457146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485726" indent="-228573" algn="l" defTabSz="457146" rtl="0" eaLnBrk="0" fontAlgn="base" hangingPunct="0">
        <a:spcBef>
          <a:spcPts val="600"/>
        </a:spcBef>
        <a:spcAft>
          <a:spcPct val="0"/>
        </a:spcAft>
        <a:buFont typeface="Courier New" pitchFamily="49" charset="0"/>
        <a:buChar char="o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159" indent="-265082" algn="l" defTabSz="457146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357" y="162000"/>
            <a:ext cx="8275203" cy="831600"/>
          </a:xfrm>
          <a:prstGeom prst="rect">
            <a:avLst/>
          </a:prstGeom>
        </p:spPr>
        <p:txBody>
          <a:bodyPr vert="horz" lIns="0" tIns="45714" rIns="0" bIns="45714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357" y="1508400"/>
            <a:ext cx="8275203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USF-PRI-C_RGB n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1" y="228601"/>
            <a:ext cx="710328" cy="723745"/>
          </a:xfrm>
          <a:prstGeom prst="rect">
            <a:avLst/>
          </a:prstGeom>
        </p:spPr>
      </p:pic>
      <p:pic>
        <p:nvPicPr>
          <p:cNvPr id="10" name="Picture 9" descr="GREAT FOOD MADE EASY cmyk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9" b="20480"/>
          <a:stretch/>
        </p:blipFill>
        <p:spPr>
          <a:xfrm>
            <a:off x="407915" y="6316579"/>
            <a:ext cx="3276748" cy="389021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5827711" y="6525195"/>
            <a:ext cx="3240089" cy="256605"/>
          </a:xfrm>
          <a:prstGeom prst="rect">
            <a:avLst/>
          </a:prstGeom>
        </p:spPr>
        <p:txBody>
          <a:bodyPr lIns="0" tIns="0" rIns="0" bIns="0"/>
          <a:lstStyle/>
          <a:p>
            <a:pPr marL="0" marR="0" indent="0" algn="r" defTabSz="9142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453" algn="r"/>
                <a:tab pos="3314313" algn="r"/>
              </a:tabLst>
              <a:defRPr/>
            </a:pPr>
            <a:fld id="{87209769-8877-45FE-B0D8-DC79023CE1C7}" type="slidenum">
              <a:rPr lang="en-US" sz="1000" smtClean="0">
                <a:solidFill>
                  <a:srgbClr val="717073"/>
                </a:solidFill>
                <a:latin typeface="Arial" charset="0"/>
                <a:ea typeface="ＭＳ Ｐゴシック"/>
                <a:cs typeface="ＭＳ Ｐゴシック"/>
              </a:rPr>
              <a:pPr marL="0" marR="0" indent="0" algn="r" defTabSz="9142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453" algn="r"/>
                  <a:tab pos="3314313" algn="r"/>
                </a:tabLst>
                <a:defRPr/>
              </a:pPr>
              <a:t>‹#›</a:t>
            </a:fld>
            <a:endParaRPr lang="en-US" sz="1000" dirty="0" smtClean="0">
              <a:solidFill>
                <a:srgbClr val="717073"/>
              </a:solidFill>
              <a:latin typeface="Arial" charset="0"/>
              <a:ea typeface="ＭＳ Ｐゴシック"/>
              <a:cs typeface="ＭＳ Ｐゴシック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971453" algn="r"/>
                <a:tab pos="3314313" algn="r"/>
              </a:tabLst>
              <a:defRPr/>
            </a:pPr>
            <a:r>
              <a:rPr lang="en-US" sz="1000" dirty="0" smtClean="0">
                <a:solidFill>
                  <a:srgbClr val="717073"/>
                </a:solidFill>
                <a:latin typeface="Arial" charset="0"/>
                <a:ea typeface="ＭＳ Ｐゴシック"/>
                <a:cs typeface="ＭＳ Ｐゴシック"/>
              </a:rPr>
              <a:t>Internal Use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293" rtl="0" eaLnBrk="1" latinLnBrk="0" hangingPunct="1">
        <a:spcBef>
          <a:spcPct val="0"/>
        </a:spcBef>
        <a:buNone/>
        <a:defRPr sz="2400" b="1" kern="1200">
          <a:solidFill>
            <a:srgbClr val="717073"/>
          </a:solidFill>
          <a:latin typeface="+mj-lt"/>
          <a:ea typeface="+mj-ea"/>
          <a:cs typeface="+mj-cs"/>
        </a:defRPr>
      </a:lvl1pPr>
    </p:titleStyle>
    <p:bodyStyle>
      <a:lvl1pPr marL="0" indent="0" algn="l" defTabSz="914293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indent="-228573" algn="l" defTabSz="914293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indent="-228573" algn="l" defTabSz="914293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039" indent="-233335" algn="l" defTabSz="914293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60" indent="-230161" algn="l" defTabSz="914293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357" y="162000"/>
            <a:ext cx="8275203" cy="831600"/>
          </a:xfrm>
          <a:prstGeom prst="rect">
            <a:avLst/>
          </a:prstGeom>
        </p:spPr>
        <p:txBody>
          <a:bodyPr vert="horz" lIns="0" tIns="45714" rIns="0" bIns="45714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357" y="1508400"/>
            <a:ext cx="8275203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5827711" y="6525195"/>
            <a:ext cx="3240089" cy="256605"/>
          </a:xfrm>
          <a:prstGeom prst="rect">
            <a:avLst/>
          </a:prstGeom>
        </p:spPr>
        <p:txBody>
          <a:bodyPr lIns="0" tIns="0" rIns="0" bIns="0"/>
          <a:lstStyle/>
          <a:p>
            <a:pPr marL="0" marR="0" indent="0" algn="r" defTabSz="9142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453" algn="r"/>
                <a:tab pos="3314313" algn="r"/>
              </a:tabLst>
              <a:defRPr/>
            </a:pPr>
            <a:fld id="{87209769-8877-45FE-B0D8-DC79023CE1C7}" type="slidenum">
              <a:rPr lang="en-US" sz="1000" smtClean="0">
                <a:solidFill>
                  <a:srgbClr val="717073"/>
                </a:solidFill>
                <a:latin typeface="Arial" charset="0"/>
                <a:ea typeface="ＭＳ Ｐゴシック"/>
                <a:cs typeface="ＭＳ Ｐゴシック"/>
              </a:rPr>
              <a:pPr marL="0" marR="0" indent="0" algn="r" defTabSz="9142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453" algn="r"/>
                  <a:tab pos="3314313" algn="r"/>
                </a:tabLst>
                <a:defRPr/>
              </a:pPr>
              <a:t>‹#›</a:t>
            </a:fld>
            <a:endParaRPr lang="en-US" sz="1000" dirty="0" smtClean="0">
              <a:solidFill>
                <a:srgbClr val="717073"/>
              </a:solidFill>
              <a:latin typeface="Arial" charset="0"/>
              <a:ea typeface="ＭＳ Ｐゴシック"/>
              <a:cs typeface="ＭＳ Ｐゴシック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971453" algn="r"/>
                <a:tab pos="3314313" algn="r"/>
              </a:tabLst>
              <a:defRPr/>
            </a:pPr>
            <a:r>
              <a:rPr lang="en-US" sz="1000" dirty="0" smtClean="0">
                <a:solidFill>
                  <a:srgbClr val="717073"/>
                </a:solidFill>
                <a:latin typeface="Arial" charset="0"/>
                <a:ea typeface="ＭＳ Ｐゴシック"/>
                <a:cs typeface="ＭＳ Ｐゴシック"/>
              </a:rPr>
              <a:t>Internal Use </a:t>
            </a:r>
          </a:p>
        </p:txBody>
      </p:sp>
      <p:pic>
        <p:nvPicPr>
          <p:cNvPr id="8" name="Picture 7" descr="USF-PRI-C_RGB ne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01001" y="228601"/>
            <a:ext cx="710328" cy="723745"/>
          </a:xfrm>
          <a:prstGeom prst="rect">
            <a:avLst/>
          </a:prstGeom>
        </p:spPr>
      </p:pic>
      <p:pic>
        <p:nvPicPr>
          <p:cNvPr id="10" name="Picture 9" descr="GREAT FOOD MADE EASY cmyk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9" b="20480"/>
          <a:stretch/>
        </p:blipFill>
        <p:spPr>
          <a:xfrm>
            <a:off x="407915" y="6316579"/>
            <a:ext cx="3276748" cy="389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293" rtl="0" eaLnBrk="1" latinLnBrk="0" hangingPunct="1">
        <a:spcBef>
          <a:spcPct val="0"/>
        </a:spcBef>
        <a:buNone/>
        <a:defRPr sz="2400" b="1" kern="1200">
          <a:solidFill>
            <a:srgbClr val="717073"/>
          </a:solidFill>
          <a:latin typeface="+mj-lt"/>
          <a:ea typeface="+mj-ea"/>
          <a:cs typeface="+mj-cs"/>
        </a:defRPr>
      </a:lvl1pPr>
    </p:titleStyle>
    <p:bodyStyle>
      <a:lvl1pPr marL="0" indent="0" algn="l" defTabSz="914293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indent="-228573" algn="l" defTabSz="914293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indent="-228573" algn="l" defTabSz="914293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039" indent="-233335" algn="l" defTabSz="914293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60" indent="-230161" algn="l" defTabSz="914293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357" y="162000"/>
            <a:ext cx="8275203" cy="831600"/>
          </a:xfrm>
          <a:prstGeom prst="rect">
            <a:avLst/>
          </a:prstGeom>
        </p:spPr>
        <p:txBody>
          <a:bodyPr vert="horz" lIns="0" tIns="45714" rIns="0" bIns="45714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357" y="1508400"/>
            <a:ext cx="8275203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733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REAT FOOD MADE EASY cmyk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9" b="20480"/>
          <a:stretch/>
        </p:blipFill>
        <p:spPr>
          <a:xfrm>
            <a:off x="407915" y="6316579"/>
            <a:ext cx="3276748" cy="389021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5827711" y="6525195"/>
            <a:ext cx="3240089" cy="256605"/>
          </a:xfrm>
          <a:prstGeom prst="rect">
            <a:avLst/>
          </a:prstGeom>
        </p:spPr>
        <p:txBody>
          <a:bodyPr lIns="0" tIns="0" rIns="0" bIns="0"/>
          <a:lstStyle/>
          <a:p>
            <a:pPr marL="0" marR="0" indent="0" algn="r" defTabSz="9142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453" algn="r"/>
                <a:tab pos="3314313" algn="r"/>
              </a:tabLst>
              <a:defRPr/>
            </a:pPr>
            <a:fld id="{87209769-8877-45FE-B0D8-DC79023CE1C7}" type="slidenum">
              <a:rPr lang="en-US" sz="1000" smtClean="0">
                <a:solidFill>
                  <a:srgbClr val="717073"/>
                </a:solidFill>
                <a:latin typeface="Arial" charset="0"/>
                <a:ea typeface="ＭＳ Ｐゴシック"/>
                <a:cs typeface="ＭＳ Ｐゴシック"/>
              </a:rPr>
              <a:pPr marL="0" marR="0" indent="0" algn="r" defTabSz="9142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453" algn="r"/>
                  <a:tab pos="3314313" algn="r"/>
                </a:tabLst>
                <a:defRPr/>
              </a:pPr>
              <a:t>‹#›</a:t>
            </a:fld>
            <a:endParaRPr lang="en-US" sz="1000" dirty="0" smtClean="0">
              <a:solidFill>
                <a:srgbClr val="717073"/>
              </a:solidFill>
              <a:latin typeface="Arial" charset="0"/>
              <a:ea typeface="ＭＳ Ｐゴシック"/>
              <a:cs typeface="ＭＳ Ｐゴシック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971453" algn="r"/>
                <a:tab pos="3314313" algn="r"/>
              </a:tabLst>
              <a:defRPr/>
            </a:pPr>
            <a:r>
              <a:rPr lang="en-US" sz="1000" dirty="0" smtClean="0">
                <a:solidFill>
                  <a:srgbClr val="717073"/>
                </a:solidFill>
                <a:latin typeface="Arial" charset="0"/>
                <a:ea typeface="ＭＳ Ｐゴシック"/>
                <a:cs typeface="ＭＳ Ｐゴシック"/>
              </a:rPr>
              <a:t>Internal Use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293" rtl="0" eaLnBrk="1" latinLnBrk="0" hangingPunct="1">
        <a:spcBef>
          <a:spcPct val="0"/>
        </a:spcBef>
        <a:buNone/>
        <a:defRPr sz="2400" b="1" kern="1200">
          <a:solidFill>
            <a:srgbClr val="717073"/>
          </a:solidFill>
          <a:latin typeface="+mj-lt"/>
          <a:ea typeface="+mj-ea"/>
          <a:cs typeface="+mj-cs"/>
        </a:defRPr>
      </a:lvl1pPr>
    </p:titleStyle>
    <p:bodyStyle>
      <a:lvl1pPr marL="0" indent="0" algn="l" defTabSz="914293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indent="-228573" algn="l" defTabSz="914293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indent="-228573" algn="l" defTabSz="914293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039" indent="-233335" algn="l" defTabSz="914293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60" indent="-230161" algn="l" defTabSz="914293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foods.com/your-business/us-foods-online-training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5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119439" y="4797425"/>
            <a:ext cx="5739890" cy="841375"/>
          </a:xfrm>
        </p:spPr>
        <p:txBody>
          <a:bodyPr anchor="ctr">
            <a:noAutofit/>
          </a:bodyPr>
          <a:lstStyle/>
          <a:p>
            <a:pPr fontAlgn="t">
              <a:lnSpc>
                <a:spcPct val="100000"/>
              </a:lnSpc>
            </a:pPr>
            <a:r>
              <a:rPr lang="en-US" dirty="0" smtClean="0">
                <a:solidFill>
                  <a:srgbClr val="4D4D4D"/>
                </a:solidFill>
              </a:rPr>
              <a:t>US Foods Online </a:t>
            </a:r>
            <a:br>
              <a:rPr lang="en-US" dirty="0" smtClean="0">
                <a:solidFill>
                  <a:srgbClr val="4D4D4D"/>
                </a:solidFill>
              </a:rPr>
            </a:br>
            <a:r>
              <a:rPr lang="en-US" dirty="0" smtClean="0">
                <a:solidFill>
                  <a:srgbClr val="4D4D4D"/>
                </a:solidFill>
              </a:rPr>
              <a:t>Uploading Non-USF </a:t>
            </a:r>
            <a:r>
              <a:rPr lang="en-US" dirty="0" smtClean="0">
                <a:solidFill>
                  <a:srgbClr val="4D4D4D"/>
                </a:solidFill>
              </a:rPr>
              <a:t>items into the  Inventory System </a:t>
            </a:r>
          </a:p>
        </p:txBody>
      </p:sp>
      <p:sp>
        <p:nvSpPr>
          <p:cNvPr id="7170" name="Rectangle 6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048000" y="5776912"/>
            <a:ext cx="4792662" cy="395288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100"/>
              </a:spcBef>
            </a:pPr>
            <a:r>
              <a:rPr lang="en-US" dirty="0" smtClean="0">
                <a:solidFill>
                  <a:srgbClr val="969696"/>
                </a:solidFill>
              </a:rPr>
              <a:t>March 2016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6553200" y="1587"/>
            <a:ext cx="2514600" cy="228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Use 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7170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8697686" cy="1242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3568" y="609600"/>
            <a:ext cx="7467600" cy="30480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sz="1500" dirty="0" smtClean="0"/>
              <a:t>For USF Products, you may leave all product data on the sheet except $ Full and $Part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533400" y="5105400"/>
            <a:ext cx="8001000" cy="83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171430">
              <a:spcBef>
                <a:spcPts val="384"/>
              </a:spcBef>
              <a:buClr>
                <a:schemeClr val="tx2"/>
              </a:buClr>
              <a:defRPr/>
            </a:pPr>
            <a:r>
              <a:rPr lang="en-US" sz="1600" dirty="0" smtClean="0"/>
              <a:t>When all USF and Non-USF data is complete and correct, save the worksheet as a </a:t>
            </a:r>
            <a:r>
              <a:rPr lang="en-US" sz="1600" b="1" u="sng" dirty="0" smtClean="0"/>
              <a:t>CSV file</a:t>
            </a:r>
            <a:r>
              <a:rPr lang="en-US" sz="1600" dirty="0" smtClean="0"/>
              <a:t>. Give this file a name you will remember, and save it in a location that will enable easy access for uploading into Inventory as an </a:t>
            </a:r>
            <a:r>
              <a:rPr lang="en-US" sz="1600" b="1" dirty="0" smtClean="0"/>
              <a:t>INVENTORY WORKSHEET</a:t>
            </a:r>
            <a:r>
              <a:rPr lang="en-US" sz="1600" dirty="0" smtClean="0"/>
              <a:t>.</a:t>
            </a:r>
          </a:p>
          <a:p>
            <a:pPr marL="171430" indent="-17143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7696200" cy="40009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defTabSz="4571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Additional Option –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Upload existing USF product data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81000" y="35433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14400" y="35433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810000" y="35433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791200" y="35433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315200" y="35433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772400" y="35433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9918" y="4038600"/>
            <a:ext cx="482082" cy="41210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89989" rIns="91429" bIns="89989" rtlCol="0" anchor="ctr" anchorCtr="0"/>
          <a:lstStyle/>
          <a:p>
            <a:pPr algn="ctr"/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4038600"/>
            <a:ext cx="534955" cy="41210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89989" rIns="91429" bIns="89989" rtlCol="0" anchor="ctr" anchorCtr="0"/>
          <a:lstStyle/>
          <a:p>
            <a:pPr algn="ctr"/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038600"/>
            <a:ext cx="2514600" cy="42143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89989" rIns="91429" bIns="89989" rtlCol="0" anchor="ctr" anchorCtr="0"/>
          <a:lstStyle/>
          <a:p>
            <a:pPr algn="ctr"/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5649" y="4038601"/>
            <a:ext cx="445319" cy="43076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89989" rIns="91429" bIns="89989" rtlCol="0" anchor="ctr" anchorCtr="0"/>
          <a:lstStyle/>
          <a:p>
            <a:pPr algn="ctr"/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9000" y="4038600"/>
            <a:ext cx="533400" cy="41757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89989" rIns="91429" bIns="89989" rtlCol="0" anchor="ctr" anchorCtr="0"/>
          <a:lstStyle/>
          <a:p>
            <a:pPr algn="ctr"/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6777" y="4058443"/>
            <a:ext cx="4976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Delete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72400" y="4038600"/>
            <a:ext cx="414528" cy="41757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89989" rIns="91429" bIns="89989" rtlCol="0" anchor="ctr" anchorCtr="0"/>
          <a:lstStyle/>
          <a:p>
            <a:pPr algn="ctr"/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51320" y="3276601"/>
            <a:ext cx="396897" cy="395944"/>
          </a:xfrm>
          <a:prstGeom prst="rect">
            <a:avLst/>
          </a:prstGeom>
          <a:noFill/>
        </p:spPr>
        <p:txBody>
          <a:bodyPr wrap="none" lIns="91429" tIns="89989" rIns="91429" bIns="89989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1143000"/>
            <a:ext cx="8305800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" indent="-342900">
              <a:spcAft>
                <a:spcPts val="300"/>
              </a:spcAft>
              <a:buAutoNum type="arabicPeriod"/>
            </a:pPr>
            <a:r>
              <a:rPr lang="en-US" sz="1400" b="1" dirty="0" smtClean="0"/>
              <a:t>Group Name (required) </a:t>
            </a:r>
            <a:r>
              <a:rPr lang="en-US" sz="1400" b="1" i="1" dirty="0" smtClean="0">
                <a:solidFill>
                  <a:srgbClr val="FF0000"/>
                </a:solidFill>
              </a:rPr>
              <a:t>this list only</a:t>
            </a:r>
          </a:p>
          <a:p>
            <a:pPr marL="40" indent="-342900">
              <a:spcAft>
                <a:spcPts val="300"/>
              </a:spcAft>
              <a:buAutoNum type="arabicPeriod"/>
            </a:pPr>
            <a:r>
              <a:rPr lang="en-US" sz="1400" b="1" dirty="0" smtClean="0"/>
              <a:t>Product Number (required)</a:t>
            </a:r>
          </a:p>
          <a:p>
            <a:pPr marL="40" indent="-342900">
              <a:spcAft>
                <a:spcPts val="300"/>
              </a:spcAft>
              <a:buAutoNum type="arabicPeriod"/>
            </a:pPr>
            <a:r>
              <a:rPr lang="en-US" sz="1400" b="1" dirty="0" smtClean="0"/>
              <a:t>Additions to or changes to Par Level (optional)</a:t>
            </a:r>
            <a:r>
              <a:rPr lang="en-US" sz="1400" dirty="0" smtClean="0"/>
              <a:t> </a:t>
            </a:r>
            <a:r>
              <a:rPr lang="en-US" sz="1400" b="1" i="1" dirty="0" smtClean="0">
                <a:solidFill>
                  <a:srgbClr val="FF0000"/>
                </a:solidFill>
              </a:rPr>
              <a:t>this list only</a:t>
            </a:r>
          </a:p>
          <a:p>
            <a:pPr marL="40" indent="-342900">
              <a:spcAft>
                <a:spcPts val="300"/>
              </a:spcAft>
              <a:buAutoNum type="arabicPeriod"/>
            </a:pPr>
            <a:r>
              <a:rPr lang="en-US" sz="1400" b="1" dirty="0" smtClean="0"/>
              <a:t>Reference (optional) </a:t>
            </a:r>
            <a:r>
              <a:rPr lang="en-US" sz="1400" b="1" i="1" dirty="0" smtClean="0">
                <a:solidFill>
                  <a:srgbClr val="FF0000"/>
                </a:solidFill>
              </a:rPr>
              <a:t>this list only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400" b="1" dirty="0" smtClean="0"/>
              <a:t>Delete the $Full and $Part prices in the USF rows of data. </a:t>
            </a:r>
            <a:r>
              <a:rPr lang="en-US" sz="1400" b="1" u="sng" dirty="0" smtClean="0">
                <a:solidFill>
                  <a:srgbClr val="FF0000"/>
                </a:solidFill>
              </a:rPr>
              <a:t>If prices are not deleted, the uploaded price will trigger the price override flag and the prices will never update.</a:t>
            </a:r>
            <a:r>
              <a:rPr lang="en-US" sz="1400" b="1" i="1" dirty="0" smtClean="0">
                <a:solidFill>
                  <a:srgbClr val="FF0000"/>
                </a:solidFill>
              </a:rPr>
              <a:t>  this list only</a:t>
            </a:r>
            <a:r>
              <a:rPr lang="en-US" sz="1400" b="1" dirty="0" smtClean="0"/>
              <a:t>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sz="1400" b="1" dirty="0" smtClean="0"/>
              <a:t>Units/Full fields (optional)</a:t>
            </a:r>
            <a:r>
              <a:rPr lang="en-US" sz="1400" dirty="0" smtClean="0"/>
              <a:t> </a:t>
            </a:r>
            <a:r>
              <a:rPr lang="en-US" sz="1400" b="1" i="1" dirty="0" smtClean="0">
                <a:solidFill>
                  <a:srgbClr val="FF0000"/>
                </a:solidFill>
              </a:rPr>
              <a:t>this list only</a:t>
            </a: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7600" y="76200"/>
            <a:ext cx="1600200" cy="990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4"/>
          <p:cNvSpPr txBox="1">
            <a:spLocks/>
          </p:cNvSpPr>
          <p:nvPr/>
        </p:nvSpPr>
        <p:spPr>
          <a:xfrm>
            <a:off x="203200" y="76201"/>
            <a:ext cx="7950200" cy="652626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457146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717073"/>
                </a:solidFill>
                <a:latin typeface="Arial"/>
                <a:ea typeface="+mj-ea"/>
                <a:cs typeface="Arial"/>
              </a:rPr>
              <a:t>Note!!  Make sure fields meet these guidelines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543950"/>
              </p:ext>
            </p:extLst>
          </p:nvPr>
        </p:nvGraphicFramePr>
        <p:xfrm>
          <a:off x="229393" y="529675"/>
          <a:ext cx="8762207" cy="571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001"/>
                <a:gridCol w="768615"/>
                <a:gridCol w="845476"/>
                <a:gridCol w="2843873"/>
                <a:gridCol w="3304242"/>
              </a:tblGrid>
              <a:tr h="56017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Field Name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Maximum Characters – includes spaces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Data type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Notes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Error</a:t>
                      </a:r>
                      <a:r>
                        <a:rPr lang="en-US" sz="1100" baseline="0" dirty="0" smtClean="0"/>
                        <a:t> codes</a:t>
                      </a:r>
                      <a:endParaRPr lang="en-US" sz="1100" dirty="0"/>
                    </a:p>
                  </a:txBody>
                  <a:tcPr/>
                </a:tc>
              </a:tr>
              <a:tr h="10400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Group Name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Alpha numeric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Special characters such as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“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/&gt;&lt; - + etc.” will be removed on upload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If invalid characters are used, Invalid</a:t>
                      </a:r>
                      <a:r>
                        <a:rPr lang="en-US" sz="1100" baseline="0" dirty="0" smtClean="0"/>
                        <a:t> characters will be removed.  </a:t>
                      </a:r>
                    </a:p>
                    <a:p>
                      <a:r>
                        <a:rPr lang="en-US" sz="1100" b="1" baseline="0" dirty="0" smtClean="0"/>
                        <a:t>Upload will not fail.  </a:t>
                      </a:r>
                      <a:r>
                        <a:rPr lang="en-US" sz="1100" b="0" baseline="0" dirty="0" smtClean="0"/>
                        <a:t>If number of characters are exceeded, the last digits will be removed to meet the 25 character limit.</a:t>
                      </a:r>
                      <a:endParaRPr lang="en-US" sz="1100" b="0" dirty="0"/>
                    </a:p>
                  </a:txBody>
                  <a:tcPr/>
                </a:tc>
              </a:tr>
              <a:tr h="6209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 USF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Product Number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Must be </a:t>
                      </a:r>
                      <a:r>
                        <a:rPr lang="en-US" sz="1100" b="1" u="sng" dirty="0" smtClean="0"/>
                        <a:t>exactly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 digits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Numeric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 not use duplicate numbers in the upload.  Start with 1000000000, 1000000001, etc.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If the</a:t>
                      </a:r>
                      <a:r>
                        <a:rPr lang="en-US" sz="1100" baseline="0" dirty="0" smtClean="0"/>
                        <a:t> duplicate non USF numbers are loaded, only the first instance of the duplicate number will be loaded per group</a:t>
                      </a:r>
                      <a:endParaRPr lang="en-US" sz="1100" dirty="0"/>
                    </a:p>
                  </a:txBody>
                  <a:tcPr/>
                </a:tc>
              </a:tr>
              <a:tr h="63474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 USF Product Description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Alpha</a:t>
                      </a:r>
                      <a:r>
                        <a:rPr lang="en-US" sz="1100" baseline="0" dirty="0" smtClean="0"/>
                        <a:t> numeric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Note – spaces between words are counted as characters.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Upload</a:t>
                      </a:r>
                      <a:r>
                        <a:rPr lang="en-US" sz="1100" baseline="0" dirty="0" smtClean="0"/>
                        <a:t> will fail if</a:t>
                      </a:r>
                      <a:r>
                        <a:rPr lang="en-US" sz="1100" b="1" baseline="0" dirty="0" smtClean="0"/>
                        <a:t> Non USF Product Description</a:t>
                      </a:r>
                      <a:r>
                        <a:rPr lang="en-US" sz="1100" baseline="0" dirty="0" smtClean="0"/>
                        <a:t> exceeds 29 characters.  </a:t>
                      </a:r>
                    </a:p>
                  </a:txBody>
                  <a:tcPr/>
                </a:tc>
              </a:tr>
              <a:tr h="49430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 USF Brand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Alpha</a:t>
                      </a:r>
                      <a:r>
                        <a:rPr lang="en-US" sz="1100" baseline="0" dirty="0" smtClean="0"/>
                        <a:t> numeric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Note – spaces between words are counted as characters.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Upload</a:t>
                      </a:r>
                      <a:r>
                        <a:rPr lang="en-US" sz="1100" baseline="0" dirty="0" smtClean="0"/>
                        <a:t> will fail if </a:t>
                      </a:r>
                      <a:r>
                        <a:rPr lang="en-US" sz="1100" b="1" baseline="0" dirty="0" smtClean="0"/>
                        <a:t>Non USF Brand</a:t>
                      </a:r>
                      <a:r>
                        <a:rPr lang="en-US" sz="1100" baseline="0" dirty="0" smtClean="0"/>
                        <a:t> exceeds 10 characters.  </a:t>
                      </a:r>
                    </a:p>
                  </a:txBody>
                  <a:tcPr/>
                </a:tc>
              </a:tr>
              <a:tr h="63474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Reference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Alpha</a:t>
                      </a:r>
                      <a:r>
                        <a:rPr lang="en-US" sz="1100" baseline="0" dirty="0" smtClean="0"/>
                        <a:t> numeric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Note – spaces between words are counted as characters.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Upload</a:t>
                      </a:r>
                      <a:r>
                        <a:rPr lang="en-US" sz="1100" baseline="0" dirty="0" smtClean="0"/>
                        <a:t> will fail if </a:t>
                      </a:r>
                      <a:r>
                        <a:rPr lang="en-US" sz="1100" b="1" baseline="0" dirty="0" smtClean="0"/>
                        <a:t>Reference</a:t>
                      </a:r>
                      <a:r>
                        <a:rPr lang="en-US" sz="1100" baseline="0" dirty="0" smtClean="0"/>
                        <a:t> exceeds 20 characters.  </a:t>
                      </a:r>
                    </a:p>
                  </a:txBody>
                  <a:tcPr/>
                </a:tc>
              </a:tr>
              <a:tr h="4526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</a:t>
                      </a:r>
                      <a:r>
                        <a:rPr lang="en-US" sz="1100" baseline="0" dirty="0" smtClean="0"/>
                        <a:t> USF Pack Size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Alpha</a:t>
                      </a:r>
                      <a:r>
                        <a:rPr lang="en-US" sz="1100" baseline="0" dirty="0" smtClean="0"/>
                        <a:t> numeric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Note – spaces between words are counted as characters.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If</a:t>
                      </a:r>
                      <a:r>
                        <a:rPr lang="en-US" sz="1100" baseline="0" dirty="0" smtClean="0"/>
                        <a:t> more than one “/” is included , system will display an error code.</a:t>
                      </a:r>
                      <a:endParaRPr lang="en-US" sz="1100" dirty="0" smtClean="0"/>
                    </a:p>
                  </a:txBody>
                  <a:tcPr/>
                </a:tc>
              </a:tr>
              <a:tr h="118104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Units/Full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Alpha</a:t>
                      </a:r>
                      <a:r>
                        <a:rPr lang="en-US" sz="1100" baseline="0" dirty="0" smtClean="0"/>
                        <a:t> numeric </a:t>
                      </a:r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Format for this field is:</a:t>
                      </a:r>
                    </a:p>
                    <a:p>
                      <a:r>
                        <a:rPr lang="en-US" sz="1100" dirty="0" smtClean="0"/>
                        <a:t>Number of inventory units</a:t>
                      </a:r>
                      <a:r>
                        <a:rPr lang="en-US" sz="1100" baseline="0" dirty="0" smtClean="0"/>
                        <a:t> followed by description of inventory units.  Number of units description is limited to 10 characters.  Example:</a:t>
                      </a:r>
                    </a:p>
                    <a:p>
                      <a:r>
                        <a:rPr lang="en-US" sz="1100" baseline="0" dirty="0" smtClean="0"/>
                        <a:t>12/loafs, 144/eggs, 16/ jumbo </a:t>
                      </a:r>
                      <a:r>
                        <a:rPr lang="en-US" sz="1100" baseline="0" dirty="0" err="1" smtClean="0"/>
                        <a:t>shmp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If</a:t>
                      </a:r>
                      <a:r>
                        <a:rPr lang="en-US" sz="1100" baseline="0" dirty="0" smtClean="0"/>
                        <a:t> more than one “/” is included , system will display an error code.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1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7"/>
          <a:stretch/>
        </p:blipFill>
        <p:spPr bwMode="auto">
          <a:xfrm>
            <a:off x="3688080" y="1143001"/>
            <a:ext cx="5303520" cy="272215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08" y="3346704"/>
            <a:ext cx="4270248" cy="286819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43000"/>
            <a:ext cx="3048000" cy="2667000"/>
          </a:xfrm>
        </p:spPr>
        <p:txBody>
          <a:bodyPr/>
          <a:lstStyle/>
          <a:p>
            <a:pPr marL="342860" indent="-34286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dirty="0" smtClean="0"/>
              <a:t>On the Inventory tab drop-down, select </a:t>
            </a:r>
            <a:r>
              <a:rPr lang="en-US" b="1" dirty="0" smtClean="0"/>
              <a:t>Upload List</a:t>
            </a:r>
          </a:p>
          <a:p>
            <a:pPr marL="342860" indent="-34286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dirty="0" smtClean="0"/>
              <a:t>On the Upload List screen, enter the </a:t>
            </a:r>
            <a:r>
              <a:rPr lang="en-US" b="1" dirty="0" smtClean="0"/>
              <a:t>List Name </a:t>
            </a:r>
            <a:r>
              <a:rPr lang="en-US" dirty="0" smtClean="0"/>
              <a:t>and make a note of this name.</a:t>
            </a:r>
          </a:p>
          <a:p>
            <a:pPr marL="342860" indent="-34286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dirty="0" smtClean="0"/>
              <a:t>Select File Type</a:t>
            </a:r>
            <a:r>
              <a:rPr lang="en-US" b="1" dirty="0" smtClean="0"/>
              <a:t>: </a:t>
            </a:r>
            <a:r>
              <a:rPr lang="en-US" dirty="0" smtClean="0"/>
              <a:t>Choose</a:t>
            </a:r>
            <a:r>
              <a:rPr lang="en-US" b="1" dirty="0" smtClean="0"/>
              <a:t> Inventory Worksheet</a:t>
            </a:r>
          </a:p>
          <a:p>
            <a:pPr marL="342860" indent="-34286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dirty="0" smtClean="0"/>
              <a:t>Navigate to the file on your hard drive and select it</a:t>
            </a:r>
          </a:p>
          <a:p>
            <a:pPr marL="342860" indent="-34286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dirty="0" smtClean="0"/>
              <a:t>Click on </a:t>
            </a:r>
            <a:r>
              <a:rPr lang="en-US" b="1" dirty="0" smtClean="0"/>
              <a:t>Begin Upload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1" y="228600"/>
            <a:ext cx="6858000" cy="523800"/>
          </a:xfrm>
        </p:spPr>
        <p:txBody>
          <a:bodyPr/>
          <a:lstStyle/>
          <a:p>
            <a:r>
              <a:rPr lang="en-US" sz="2000" dirty="0" smtClean="0"/>
              <a:t>Step </a:t>
            </a:r>
            <a:r>
              <a:rPr lang="en-US" sz="2000" dirty="0" smtClean="0"/>
              <a:t>5 </a:t>
            </a:r>
            <a:r>
              <a:rPr lang="en-US" sz="2000" b="0" dirty="0" smtClean="0"/>
              <a:t>– Import the file as an Inventory Worksheet</a:t>
            </a:r>
            <a:endParaRPr lang="en-US" b="0" dirty="0"/>
          </a:p>
        </p:txBody>
      </p:sp>
      <p:sp>
        <p:nvSpPr>
          <p:cNvPr id="8" name="Rectangle 7"/>
          <p:cNvSpPr/>
          <p:nvPr/>
        </p:nvSpPr>
        <p:spPr>
          <a:xfrm>
            <a:off x="6339840" y="1981200"/>
            <a:ext cx="92202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195957" y="1874108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7880" y="4453128"/>
            <a:ext cx="1828801" cy="195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726680" y="4236308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881" y="4648200"/>
            <a:ext cx="1828801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726680" y="45720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97881" y="4953000"/>
            <a:ext cx="1828801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726680" y="49530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61860" y="5334000"/>
            <a:ext cx="84582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040880" y="53340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9152" y="4343401"/>
            <a:ext cx="3915248" cy="1012755"/>
            <a:chOff x="809152" y="4343400"/>
            <a:chExt cx="3915248" cy="1012755"/>
          </a:xfrm>
        </p:grpSpPr>
        <p:sp>
          <p:nvSpPr>
            <p:cNvPr id="21" name="TextBox 20"/>
            <p:cNvSpPr txBox="1"/>
            <p:nvPr/>
          </p:nvSpPr>
          <p:spPr>
            <a:xfrm>
              <a:off x="809152" y="4343400"/>
              <a:ext cx="2681247" cy="1012755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u="heavy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Note: File Type must be </a:t>
              </a:r>
            </a:p>
            <a:p>
              <a:pPr algn="ctr"/>
              <a:r>
                <a:rPr lang="en-US" u="heavy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Inventory Worksheet </a:t>
              </a:r>
            </a:p>
            <a:p>
              <a:pPr algn="ctr"/>
              <a:r>
                <a:rPr lang="en-US" u="heavy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or the upload will fail!! 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490399" y="4648200"/>
              <a:ext cx="1234001" cy="304800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7"/>
          <a:stretch/>
        </p:blipFill>
        <p:spPr bwMode="auto">
          <a:xfrm>
            <a:off x="3688080" y="1143001"/>
            <a:ext cx="5303520" cy="272215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08" y="3346704"/>
            <a:ext cx="4270248" cy="286819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2743200" cy="13446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Number 1 reason that file upload fails…..</a:t>
            </a:r>
            <a:endParaRPr lang="en-US" sz="3200" b="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881" y="4700016"/>
            <a:ext cx="1828801" cy="1767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" y="4191000"/>
            <a:ext cx="4495801" cy="1289753"/>
            <a:chOff x="228600" y="4191000"/>
            <a:chExt cx="4495801" cy="1289753"/>
          </a:xfrm>
        </p:grpSpPr>
        <p:sp>
          <p:nvSpPr>
            <p:cNvPr id="21" name="Right Arrow 20"/>
            <p:cNvSpPr/>
            <p:nvPr/>
          </p:nvSpPr>
          <p:spPr>
            <a:xfrm>
              <a:off x="3490400" y="4648200"/>
              <a:ext cx="1234001" cy="304800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89989" rIns="91429" bIns="89989" rtlCol="0" anchor="ctr" anchorCtr="0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4191000"/>
              <a:ext cx="3276600" cy="1289753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The user fails to select </a:t>
              </a:r>
              <a:r>
                <a:rPr lang="en-US" sz="24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Inventory Worksheet </a:t>
              </a:r>
              <a:r>
                <a:rPr lang="en-US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as the file type.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23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1"/>
            <a:ext cx="6629400" cy="321174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066800"/>
            <a:ext cx="7543800" cy="1143000"/>
          </a:xfrm>
        </p:spPr>
        <p:txBody>
          <a:bodyPr/>
          <a:lstStyle/>
          <a:p>
            <a:pPr marL="342860" indent="-34286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After the list uploads, an Upload List Results page will appear.</a:t>
            </a:r>
          </a:p>
          <a:p>
            <a:pPr marL="342860" indent="-34286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number of added groups and products will be </a:t>
            </a:r>
            <a:r>
              <a:rPr lang="en-US" dirty="0" smtClean="0">
                <a:solidFill>
                  <a:srgbClr val="000000"/>
                </a:solidFill>
              </a:rPr>
              <a:t>noted</a:t>
            </a:r>
          </a:p>
          <a:p>
            <a:pPr marL="342860" indent="-342860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Invalid characters or invalid data elements will also be noted along with the line number from the import file.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91400" cy="5238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Step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Audit the List and adjust as needed </a:t>
            </a:r>
            <a:endParaRPr lang="en-US" sz="2000" b="0" dirty="0"/>
          </a:p>
        </p:txBody>
      </p:sp>
      <p:sp>
        <p:nvSpPr>
          <p:cNvPr id="8" name="Rectangle 7"/>
          <p:cNvSpPr/>
          <p:nvPr/>
        </p:nvSpPr>
        <p:spPr>
          <a:xfrm>
            <a:off x="1332470" y="4306481"/>
            <a:ext cx="1486930" cy="5210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581400" y="2770124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2470" y="4942854"/>
            <a:ext cx="6439930" cy="7990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743200" y="4294124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529384" y="5437124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3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9" y="2786600"/>
            <a:ext cx="7479093" cy="2419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7543800" cy="1143000"/>
          </a:xfrm>
        </p:spPr>
        <p:txBody>
          <a:bodyPr/>
          <a:lstStyle/>
          <a:p>
            <a:pPr marL="342860" indent="-342860">
              <a:spcAft>
                <a:spcPts val="300"/>
              </a:spcAft>
              <a:buFont typeface="+mj-lt"/>
              <a:buAutoNum type="arabicPeriod" startAt="4"/>
            </a:pPr>
            <a:r>
              <a:rPr lang="en-US" dirty="0" smtClean="0">
                <a:solidFill>
                  <a:srgbClr val="000000"/>
                </a:solidFill>
              </a:rPr>
              <a:t>If the below message appears, it usually means</a:t>
            </a:r>
          </a:p>
          <a:p>
            <a:pPr marL="794157" lvl="1" indent="-342860">
              <a:spcAft>
                <a:spcPts val="300"/>
              </a:spcAft>
            </a:pPr>
            <a:r>
              <a:rPr lang="en-US" dirty="0" smtClean="0">
                <a:solidFill>
                  <a:srgbClr val="000000"/>
                </a:solidFill>
              </a:rPr>
              <a:t>the number of characters in the reference field was greater than 20</a:t>
            </a:r>
          </a:p>
          <a:p>
            <a:pPr marL="794157" lvl="1" indent="-342860">
              <a:spcAft>
                <a:spcPts val="300"/>
              </a:spcAft>
            </a:pPr>
            <a:r>
              <a:rPr lang="en-US" dirty="0" smtClean="0">
                <a:solidFill>
                  <a:srgbClr val="000000"/>
                </a:solidFill>
              </a:rPr>
              <a:t>the wrong file type in Step 8.3 was selected.  It MUST be Inventory Worksheet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1" y="228600"/>
            <a:ext cx="7391400" cy="5238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Step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Audit the List and adjust as needed </a:t>
            </a:r>
            <a:endParaRPr lang="en-US" sz="2000" b="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581400" y="2770124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53819" y="2667000"/>
            <a:ext cx="7377113" cy="3543300"/>
            <a:chOff x="853818" y="2667000"/>
            <a:chExt cx="7377113" cy="35433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18" y="2667000"/>
              <a:ext cx="7377113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124200" y="4953001"/>
              <a:ext cx="1219200" cy="342899"/>
              <a:chOff x="3124200" y="4953001"/>
              <a:chExt cx="1219200" cy="34289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124200" y="5105401"/>
                <a:ext cx="990600" cy="19049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4038600" y="4953001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6</a:t>
                </a:r>
                <a:endParaRPr 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152400" y="990601"/>
            <a:ext cx="7696200" cy="900234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marL="342860" indent="-342860">
              <a:spcAft>
                <a:spcPts val="300"/>
              </a:spcAft>
              <a:buFont typeface="+mj-lt"/>
              <a:buAutoNum type="arabicPeriod" startAt="5"/>
            </a:pPr>
            <a:r>
              <a:rPr lang="en-US" sz="1600" dirty="0" smtClean="0">
                <a:solidFill>
                  <a:srgbClr val="000000"/>
                </a:solidFill>
              </a:rPr>
              <a:t>Open the new list you have uploaded by clicking on the green arrows on the Manage List screen.</a:t>
            </a:r>
          </a:p>
          <a:p>
            <a:pPr marL="342860" indent="-342860">
              <a:spcAft>
                <a:spcPts val="300"/>
              </a:spcAft>
              <a:buFont typeface="+mj-lt"/>
              <a:buAutoNum type="arabicPeriod" startAt="5"/>
            </a:pPr>
            <a:r>
              <a:rPr lang="en-US" sz="1600" dirty="0" smtClean="0">
                <a:solidFill>
                  <a:srgbClr val="000000"/>
                </a:solidFill>
              </a:rPr>
              <a:t>To view inventory specific data, click on the product number. </a:t>
            </a:r>
          </a:p>
        </p:txBody>
      </p:sp>
      <p:sp>
        <p:nvSpPr>
          <p:cNvPr id="15" name="Title 14"/>
          <p:cNvSpPr txBox="1">
            <a:spLocks/>
          </p:cNvSpPr>
          <p:nvPr/>
        </p:nvSpPr>
        <p:spPr>
          <a:xfrm>
            <a:off x="203200" y="211441"/>
            <a:ext cx="7128778" cy="652626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457146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Step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6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– Audit the List and adjust as needed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52801" y="1905000"/>
            <a:ext cx="2636749" cy="1943269"/>
            <a:chOff x="3352800" y="1905000"/>
            <a:chExt cx="2636749" cy="1943269"/>
          </a:xfrm>
        </p:grpSpPr>
        <p:pic>
          <p:nvPicPr>
            <p:cNvPr id="8" name="Snagit_PPT276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1905000"/>
              <a:ext cx="2636749" cy="1943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Group 1"/>
            <p:cNvGrpSpPr/>
            <p:nvPr/>
          </p:nvGrpSpPr>
          <p:grpSpPr>
            <a:xfrm>
              <a:off x="3389870" y="2895601"/>
              <a:ext cx="1867930" cy="457199"/>
              <a:chOff x="3389870" y="2895601"/>
              <a:chExt cx="1867930" cy="45719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89870" y="3048001"/>
                <a:ext cx="1715530" cy="30479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953000" y="2895601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cs typeface="Arial" pitchFamily="34" charset="0"/>
                  </a:rPr>
                  <a:t>5</a:t>
                </a:r>
                <a:endParaRPr 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20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0"/>
            <a:ext cx="65230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4"/>
          <p:cNvSpPr txBox="1">
            <a:spLocks/>
          </p:cNvSpPr>
          <p:nvPr/>
        </p:nvSpPr>
        <p:spPr>
          <a:xfrm>
            <a:off x="203200" y="211441"/>
            <a:ext cx="7493000" cy="652626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457146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717073"/>
                </a:solidFill>
                <a:latin typeface="Arial"/>
                <a:ea typeface="Times New Roman"/>
                <a:cs typeface="Arial"/>
              </a:rPr>
              <a:t>Step </a:t>
            </a:r>
            <a:r>
              <a:rPr lang="en-US" sz="2000" b="1" dirty="0" smtClean="0">
                <a:solidFill>
                  <a:srgbClr val="717073"/>
                </a:solidFill>
                <a:latin typeface="Arial"/>
                <a:ea typeface="Times New Roman"/>
                <a:cs typeface="Arial"/>
              </a:rPr>
              <a:t>6 </a:t>
            </a:r>
            <a:r>
              <a:rPr lang="en-US" sz="2000" b="1" dirty="0" smtClean="0">
                <a:solidFill>
                  <a:srgbClr val="717073"/>
                </a:solidFill>
                <a:latin typeface="Arial"/>
                <a:ea typeface="Times New Roman"/>
                <a:cs typeface="Arial"/>
              </a:rPr>
              <a:t>– </a:t>
            </a:r>
            <a:r>
              <a:rPr lang="en-US" sz="2000" dirty="0" smtClean="0">
                <a:solidFill>
                  <a:srgbClr val="717073"/>
                </a:solidFill>
                <a:latin typeface="Arial"/>
                <a:ea typeface="Times New Roman"/>
                <a:cs typeface="Arial"/>
              </a:rPr>
              <a:t>Audit Imported List – non USF products</a:t>
            </a:r>
            <a:endParaRPr lang="en-US" sz="2000" dirty="0" smtClean="0">
              <a:solidFill>
                <a:srgbClr val="717073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7838" y="1302225"/>
            <a:ext cx="2239963" cy="132342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marL="342860" indent="-342860">
              <a:spcAft>
                <a:spcPts val="300"/>
              </a:spcAft>
              <a:buFont typeface="+mj-lt"/>
              <a:buAutoNum type="arabicPeriod" startAt="7"/>
            </a:pPr>
            <a:r>
              <a:rPr lang="en-US" sz="1600" b="1" dirty="0" smtClean="0">
                <a:solidFill>
                  <a:srgbClr val="000000"/>
                </a:solidFill>
              </a:rPr>
              <a:t>Non USF products</a:t>
            </a:r>
            <a:r>
              <a:rPr lang="en-US" sz="1600" dirty="0" smtClean="0">
                <a:solidFill>
                  <a:srgbClr val="000000"/>
                </a:solidFill>
              </a:rPr>
              <a:t> will display all of the inventory fields.  All fields editable.  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440112" y="938209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7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/>
          <p:cNvSpPr txBox="1">
            <a:spLocks/>
          </p:cNvSpPr>
          <p:nvPr/>
        </p:nvSpPr>
        <p:spPr>
          <a:xfrm>
            <a:off x="203200" y="211441"/>
            <a:ext cx="7493000" cy="652626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457146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717073"/>
                </a:solidFill>
                <a:latin typeface="Arial"/>
                <a:ea typeface="Times New Roman"/>
                <a:cs typeface="Arial"/>
              </a:rPr>
              <a:t>Step </a:t>
            </a:r>
            <a:r>
              <a:rPr lang="en-US" sz="2000" b="1" dirty="0" smtClean="0">
                <a:solidFill>
                  <a:srgbClr val="717073"/>
                </a:solidFill>
                <a:latin typeface="Arial"/>
                <a:ea typeface="Times New Roman"/>
                <a:cs typeface="Arial"/>
              </a:rPr>
              <a:t>6 </a:t>
            </a:r>
            <a:r>
              <a:rPr lang="en-US" sz="2000" dirty="0" smtClean="0">
                <a:solidFill>
                  <a:srgbClr val="717073"/>
                </a:solidFill>
                <a:latin typeface="Arial"/>
                <a:ea typeface="Times New Roman"/>
                <a:cs typeface="Arial"/>
              </a:rPr>
              <a:t>– Audit Imported List – USF products</a:t>
            </a:r>
            <a:endParaRPr lang="en-US" sz="2000" dirty="0" smtClean="0">
              <a:solidFill>
                <a:srgbClr val="717073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1302224"/>
            <a:ext cx="2133600" cy="329319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marL="342860" indent="-342860">
              <a:spcAft>
                <a:spcPts val="300"/>
              </a:spcAft>
              <a:buFont typeface="+mj-lt"/>
              <a:buAutoNum type="arabicPeriod" startAt="8"/>
            </a:pPr>
            <a:r>
              <a:rPr lang="en-US" sz="1600" dirty="0" smtClean="0">
                <a:solidFill>
                  <a:srgbClr val="000000"/>
                </a:solidFill>
              </a:rPr>
              <a:t>US Foods products will have much more information.</a:t>
            </a:r>
          </a:p>
          <a:p>
            <a:pPr marL="342860" indent="-342860">
              <a:spcAft>
                <a:spcPts val="300"/>
              </a:spcAft>
              <a:buFont typeface="+mj-lt"/>
              <a:buAutoNum type="arabicPeriod" startAt="8"/>
            </a:pPr>
            <a:endParaRPr lang="en-US" sz="1600" dirty="0">
              <a:solidFill>
                <a:srgbClr val="000000"/>
              </a:solidFill>
            </a:endParaRPr>
          </a:p>
          <a:p>
            <a:pPr marL="342860" indent="-342860">
              <a:spcAft>
                <a:spcPts val="300"/>
              </a:spcAft>
              <a:buFont typeface="+mj-lt"/>
              <a:buAutoNum type="arabicPeriod" startAt="8"/>
            </a:pPr>
            <a:r>
              <a:rPr lang="en-US" sz="1600" dirty="0" smtClean="0">
                <a:solidFill>
                  <a:srgbClr val="000000"/>
                </a:solidFill>
              </a:rPr>
              <a:t>Click on the Inventory tab to see all information.</a:t>
            </a:r>
          </a:p>
          <a:p>
            <a:pPr marL="342860" indent="-342860">
              <a:spcAft>
                <a:spcPts val="300"/>
              </a:spcAft>
              <a:buFont typeface="+mj-lt"/>
              <a:buAutoNum type="arabicPeriod" startAt="8"/>
            </a:pPr>
            <a:endParaRPr lang="en-US" sz="1600" dirty="0">
              <a:solidFill>
                <a:srgbClr val="000000"/>
              </a:solidFill>
            </a:endParaRPr>
          </a:p>
          <a:p>
            <a:pPr marL="342860" indent="-342860">
              <a:spcAft>
                <a:spcPts val="300"/>
              </a:spcAft>
              <a:buFont typeface="+mj-lt"/>
              <a:buAutoNum type="arabicPeriod" startAt="8"/>
            </a:pPr>
            <a:r>
              <a:rPr lang="en-US" sz="1600" dirty="0" smtClean="0">
                <a:solidFill>
                  <a:srgbClr val="000000"/>
                </a:solidFill>
              </a:rPr>
              <a:t>Scroll down to see all details..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27327"/>
            <a:ext cx="6340475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1"/>
          <a:stretch/>
        </p:blipFill>
        <p:spPr bwMode="auto">
          <a:xfrm>
            <a:off x="631826" y="3744098"/>
            <a:ext cx="5921375" cy="21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40112" y="938209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8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191000" y="3295107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9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184557" y="4676367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752601"/>
            <a:ext cx="6248400" cy="143114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800" dirty="0" smtClean="0"/>
              <a:t>For support call </a:t>
            </a:r>
            <a:r>
              <a:rPr lang="en-US" sz="2800" dirty="0"/>
              <a:t>the Service Desk at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1-</a:t>
            </a:r>
            <a:r>
              <a:rPr lang="en-US" sz="2800" dirty="0"/>
              <a:t>(888) 648-2580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1" y="3657601"/>
            <a:ext cx="7532831" cy="646331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/>
              <a:t>For complete instructions on using the Inventory feature please refer</a:t>
            </a:r>
          </a:p>
          <a:p>
            <a:r>
              <a:rPr lang="en-US" dirty="0" smtClean="0"/>
              <a:t>to the instructions posted on the website below under Manage Inventory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4419601"/>
            <a:ext cx="7696200" cy="646331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US" dirty="0" smtClean="0">
                <a:hlinkClick r:id="rId2"/>
              </a:rPr>
              <a:t>http://www.usfoods.com/your-business/us-foods-online-training.html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357" y="162000"/>
            <a:ext cx="7489444" cy="831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Uploading MPP Non-USF items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into 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 Foods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List in Online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Inventory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000" dirty="0" smtClean="0"/>
              <a:t>Using the import Inventory Worksheet function, users can now upload non-USF products from MPP into a single List in the inventory system.</a:t>
            </a:r>
          </a:p>
          <a:p>
            <a:pPr marL="0" indent="0">
              <a:spcAft>
                <a:spcPts val="300"/>
              </a:spcAft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Non-USF products can be </a:t>
            </a:r>
            <a:r>
              <a:rPr lang="en-US" sz="2000" dirty="0">
                <a:solidFill>
                  <a:srgbClr val="000000"/>
                </a:solidFill>
              </a:rPr>
              <a:t>sequenced and assigned to groups along with USF </a:t>
            </a:r>
            <a:r>
              <a:rPr lang="en-US" sz="2000" dirty="0" smtClean="0">
                <a:solidFill>
                  <a:srgbClr val="000000"/>
                </a:solidFill>
              </a:rPr>
              <a:t>Products on a list.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000" dirty="0" smtClean="0">
                <a:latin typeface="+mj-lt"/>
              </a:rPr>
              <a:t>Once </a:t>
            </a:r>
            <a:r>
              <a:rPr lang="en-US" sz="2000" dirty="0" smtClean="0">
                <a:latin typeface="+mj-lt"/>
              </a:rPr>
              <a:t>uploaded the one new list can be used in:</a:t>
            </a:r>
          </a:p>
          <a:p>
            <a:pPr lvl="1">
              <a:buClr>
                <a:schemeClr val="tx1"/>
              </a:buClr>
            </a:pPr>
            <a:r>
              <a:rPr lang="en-US" sz="2000" dirty="0" smtClean="0">
                <a:latin typeface="+mj-lt"/>
              </a:rPr>
              <a:t>US Foods Online 2012 system for order entry and inventory management</a:t>
            </a:r>
          </a:p>
          <a:p>
            <a:pPr lvl="1">
              <a:buClr>
                <a:schemeClr val="tx1"/>
              </a:buClr>
            </a:pPr>
            <a:r>
              <a:rPr lang="en-US" sz="2000" dirty="0" smtClean="0">
                <a:latin typeface="+mj-lt"/>
              </a:rPr>
              <a:t>US Foods Online 2015 for order entry  </a:t>
            </a:r>
          </a:p>
          <a:p>
            <a:pPr marL="679870" lvl="1" indent="-228573">
              <a:buFont typeface="+mj-lt"/>
              <a:buAutoNum type="arabicPeriod"/>
            </a:pPr>
            <a:endParaRPr lang="en-US" sz="1800" dirty="0" smtClean="0"/>
          </a:p>
          <a:p>
            <a:pPr marL="679870" lvl="1" indent="-228573">
              <a:buFont typeface="+mj-lt"/>
              <a:buAutoNum type="arabicPeriod"/>
            </a:pPr>
            <a:endParaRPr lang="en-US" sz="18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61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8275203" cy="374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Process Overview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1" y="533400"/>
            <a:ext cx="8271775" cy="5867400"/>
          </a:xfrm>
        </p:spPr>
        <p:txBody>
          <a:bodyPr numCol="1" spcCol="182859"/>
          <a:lstStyle/>
          <a:p>
            <a:pPr marL="342900" indent="-342900">
              <a:buFont typeface="+mj-lt"/>
              <a:buAutoNum type="arabicPeriod"/>
            </a:pPr>
            <a:r>
              <a:rPr lang="en-US" sz="2200" dirty="0"/>
              <a:t>Create non-USF vendors in the Inventory system.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Select a single shopping list to add non-USF products to and download it as an Inventory Worksheet.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Enter non-USF product information into the downloaded Inventory Worksheet.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 smtClean="0"/>
              <a:t>Enter </a:t>
            </a:r>
            <a:r>
              <a:rPr lang="en-US" sz="2200" smtClean="0"/>
              <a:t>optional information.</a:t>
            </a:r>
            <a:endParaRPr lang="en-US" sz="2200" dirty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Import the file as an Inventory Worksheet into the Inventory program.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Audit the newly imported list*.  Adjust as needed.</a:t>
            </a:r>
          </a:p>
          <a:p>
            <a:pPr marL="794250" lvl="1" indent="-342900">
              <a:buNone/>
            </a:pPr>
            <a:endParaRPr lang="en-US" dirty="0"/>
          </a:p>
          <a:p>
            <a:pPr marL="794250" lvl="1" indent="-342900">
              <a:buNone/>
            </a:pPr>
            <a:r>
              <a:rPr lang="en-US" dirty="0"/>
              <a:t>* Please note: This process adds items to one list in inventory – users will only see the NON USF items in the list that has been modified using this procedure.</a:t>
            </a:r>
          </a:p>
          <a:p>
            <a:pPr marL="794157" lvl="1" indent="-34286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0413" y="5791201"/>
            <a:ext cx="187108" cy="395944"/>
          </a:xfrm>
          <a:prstGeom prst="rect">
            <a:avLst/>
          </a:prstGeom>
          <a:noFill/>
        </p:spPr>
        <p:txBody>
          <a:bodyPr wrap="none" lIns="91429" tIns="89989" rIns="91429" bIns="89989" rtlCol="0">
            <a:spAutoFit/>
          </a:bodyPr>
          <a:lstStyle/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idx="4294967295"/>
          </p:nvPr>
        </p:nvSpPr>
        <p:spPr>
          <a:xfrm>
            <a:off x="261938" y="-119062"/>
            <a:ext cx="7129463" cy="652463"/>
          </a:xfrm>
          <a:prstGeom prst="rect">
            <a:avLst/>
          </a:prstGeom>
        </p:spPr>
        <p:txBody>
          <a:bodyPr/>
          <a:lstStyle/>
          <a:p>
            <a:pPr rtl="0" fontAlgn="base"/>
            <a:r>
              <a:rPr lang="en-US" sz="1800" dirty="0">
                <a:latin typeface="Arial"/>
                <a:ea typeface="Times New Roman"/>
                <a:cs typeface="Arial"/>
              </a:rPr>
              <a:t>Step 1 – </a:t>
            </a:r>
            <a:r>
              <a:rPr lang="en-US" sz="1800" b="0" dirty="0">
                <a:latin typeface="Arial"/>
                <a:ea typeface="Times New Roman"/>
                <a:cs typeface="Arial"/>
              </a:rPr>
              <a:t>Create Non-USF Vendors in the Inventory system</a:t>
            </a:r>
            <a:endParaRPr lang="en-US" sz="1800" b="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762008"/>
            <a:ext cx="784860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ea typeface="Times New Roman"/>
                <a:cs typeface="Times New Roman"/>
              </a:rPr>
              <a:t>In order to manage non-USF products in an inventory list, users </a:t>
            </a:r>
            <a:r>
              <a:rPr lang="en-US" sz="1600" dirty="0">
                <a:ea typeface="Times New Roman"/>
                <a:cs typeface="Times New Roman"/>
              </a:rPr>
              <a:t>must first create </a:t>
            </a:r>
            <a:r>
              <a:rPr lang="en-US" sz="1600" dirty="0" smtClean="0">
                <a:ea typeface="Times New Roman"/>
                <a:cs typeface="Times New Roman"/>
              </a:rPr>
              <a:t>the non–USF vendors in the online inventory system.  </a:t>
            </a:r>
            <a:endParaRPr lang="en-US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551563"/>
            <a:ext cx="8763000" cy="283153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marL="342860" indent="-342860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Hover over the ‘My Business’ tab on the home screen and select </a:t>
            </a:r>
            <a:r>
              <a:rPr lang="en-US" sz="1600" b="1" dirty="0" smtClean="0">
                <a:solidFill>
                  <a:srgbClr val="000000"/>
                </a:solidFill>
              </a:rPr>
              <a:t>Inventory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342860" indent="-342860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On the Inventory screen that appears, click </a:t>
            </a:r>
            <a:r>
              <a:rPr lang="en-US" sz="1600" b="1" dirty="0" smtClean="0">
                <a:solidFill>
                  <a:srgbClr val="000000"/>
                </a:solidFill>
              </a:rPr>
              <a:t>‘Manage Vendors’.</a:t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/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/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/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/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/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/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/>
            </a:r>
            <a:br>
              <a:rPr lang="en-US" sz="1600" b="1" dirty="0" smtClean="0">
                <a:solidFill>
                  <a:srgbClr val="000000"/>
                </a:solidFill>
              </a:rPr>
            </a:br>
            <a:endParaRPr lang="en-US" sz="1600" b="1" dirty="0" smtClean="0">
              <a:solidFill>
                <a:srgbClr val="000000"/>
              </a:solidFill>
            </a:endParaRPr>
          </a:p>
          <a:p>
            <a:pPr marL="342860" indent="-342860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On the </a:t>
            </a:r>
            <a:r>
              <a:rPr lang="en-US" sz="1600" b="1" dirty="0" smtClean="0">
                <a:solidFill>
                  <a:srgbClr val="000000"/>
                </a:solidFill>
              </a:rPr>
              <a:t>Manage Vendors </a:t>
            </a:r>
            <a:r>
              <a:rPr lang="en-US" sz="1600" dirty="0" smtClean="0">
                <a:solidFill>
                  <a:srgbClr val="000000"/>
                </a:solidFill>
              </a:rPr>
              <a:t>screen, click “New Vendor”.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331" t="3734" b="17843"/>
          <a:stretch>
            <a:fillRect/>
          </a:stretch>
        </p:blipFill>
        <p:spPr bwMode="auto">
          <a:xfrm>
            <a:off x="914400" y="2209800"/>
            <a:ext cx="3124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t="12536" r="12357"/>
          <a:stretch>
            <a:fillRect/>
          </a:stretch>
        </p:blipFill>
        <p:spPr bwMode="auto">
          <a:xfrm>
            <a:off x="4800600" y="2221992"/>
            <a:ext cx="3276600" cy="1595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102" name="Picture 6" descr="C:\Users\t916026\AppData\Local\Temp\SNAGHTML6e83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572000"/>
            <a:ext cx="5257800" cy="15061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6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idx="4294967295"/>
          </p:nvPr>
        </p:nvSpPr>
        <p:spPr>
          <a:xfrm>
            <a:off x="261938" y="-119062"/>
            <a:ext cx="7129463" cy="652463"/>
          </a:xfrm>
          <a:prstGeom prst="rect">
            <a:avLst/>
          </a:prstGeom>
        </p:spPr>
        <p:txBody>
          <a:bodyPr/>
          <a:lstStyle/>
          <a:p>
            <a:r>
              <a:rPr lang="en-US" sz="1800" dirty="0">
                <a:ea typeface="Times New Roman"/>
              </a:rPr>
              <a:t>Step 1 – </a:t>
            </a:r>
            <a:r>
              <a:rPr lang="en-US" sz="1800" b="0" dirty="0">
                <a:ea typeface="Times New Roman"/>
              </a:rPr>
              <a:t>Create </a:t>
            </a:r>
            <a:r>
              <a:rPr lang="en-US" sz="1800" b="0" dirty="0">
                <a:latin typeface="Arial"/>
                <a:ea typeface="Times New Roman"/>
                <a:cs typeface="Arial"/>
              </a:rPr>
              <a:t>Non-USF Vendors in Inventory</a:t>
            </a:r>
            <a:endParaRPr lang="en-US" sz="1800" b="0" dirty="0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7696200" cy="160042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marL="342860" indent="-342860">
              <a:buFont typeface="+mj-lt"/>
              <a:buAutoNum type="arabicPeriod" startAt="4"/>
            </a:pPr>
            <a:r>
              <a:rPr lang="en-US" sz="1600" dirty="0" smtClean="0">
                <a:solidFill>
                  <a:srgbClr val="000000"/>
                </a:solidFill>
              </a:rPr>
              <a:t>Enter all required information in the </a:t>
            </a:r>
            <a:r>
              <a:rPr lang="en-US" sz="1600" b="1" dirty="0" smtClean="0">
                <a:solidFill>
                  <a:srgbClr val="000000"/>
                </a:solidFill>
              </a:rPr>
              <a:t>Add/Edit Vendor Details </a:t>
            </a:r>
            <a:r>
              <a:rPr lang="en-US" sz="1600" dirty="0" smtClean="0">
                <a:solidFill>
                  <a:srgbClr val="000000"/>
                </a:solidFill>
              </a:rPr>
              <a:t>window. All required information is marked with a red asterisk. </a:t>
            </a:r>
            <a:br>
              <a:rPr lang="en-US" sz="1600" dirty="0" smtClean="0">
                <a:solidFill>
                  <a:srgbClr val="000000"/>
                </a:solidFill>
              </a:rPr>
            </a:br>
            <a:endParaRPr lang="en-US" sz="1600" dirty="0" smtClean="0">
              <a:solidFill>
                <a:srgbClr val="000000"/>
              </a:solidFill>
            </a:endParaRPr>
          </a:p>
          <a:p>
            <a:pPr marL="342860" indent="-342860">
              <a:buFont typeface="+mj-lt"/>
              <a:buAutoNum type="arabicPeriod" startAt="4"/>
            </a:pPr>
            <a:r>
              <a:rPr lang="en-US" sz="1600" dirty="0" smtClean="0">
                <a:solidFill>
                  <a:srgbClr val="000000"/>
                </a:solidFill>
              </a:rPr>
              <a:t>When finished, click on </a:t>
            </a:r>
            <a:r>
              <a:rPr lang="en-US" sz="1600" b="1" dirty="0" smtClean="0">
                <a:solidFill>
                  <a:srgbClr val="000000"/>
                </a:solidFill>
              </a:rPr>
              <a:t>‘Save to Current Location Only’ </a:t>
            </a:r>
            <a:r>
              <a:rPr lang="en-US" sz="1600" dirty="0" smtClean="0">
                <a:solidFill>
                  <a:srgbClr val="000000"/>
                </a:solidFill>
              </a:rPr>
              <a:t>to attach this vendor to the current location only. If you wish to attach this vendor to all locations associated with this user ID, click ‘</a:t>
            </a:r>
            <a:r>
              <a:rPr lang="en-US" sz="1600" b="1" dirty="0" smtClean="0">
                <a:solidFill>
                  <a:srgbClr val="000000"/>
                </a:solidFill>
              </a:rPr>
              <a:t>Save to All Locations</a:t>
            </a:r>
            <a:r>
              <a:rPr lang="en-US" sz="1600" dirty="0" smtClean="0">
                <a:solidFill>
                  <a:srgbClr val="000000"/>
                </a:solidFill>
              </a:rPr>
              <a:t>.’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54" y="2514600"/>
            <a:ext cx="6429947" cy="3657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200400" y="25146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05400" y="54864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5491228"/>
            <a:ext cx="2127425" cy="2237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60" y="2483264"/>
            <a:ext cx="2430463" cy="310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1600200"/>
            <a:ext cx="4495800" cy="4685886"/>
          </a:xfrm>
          <a:prstGeom prst="rect">
            <a:avLst/>
          </a:prstGeom>
          <a:solidFill>
            <a:schemeClr val="bg1"/>
          </a:solidFill>
        </p:spPr>
        <p:txBody>
          <a:bodyPr wrap="square" lIns="91429" tIns="45714" rIns="91429" bIns="45714">
            <a:spAutoFit/>
          </a:bodyPr>
          <a:lstStyle/>
          <a:p>
            <a:pPr marL="342860" indent="-34286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</a:rPr>
              <a:t>From the Home Page, click on </a:t>
            </a:r>
            <a:r>
              <a:rPr lang="en-US" sz="1400" b="1" dirty="0" smtClean="0">
                <a:solidFill>
                  <a:srgbClr val="000000"/>
                </a:solidFill>
              </a:rPr>
              <a:t>My Business</a:t>
            </a:r>
            <a:r>
              <a:rPr lang="en-US" sz="1400" dirty="0" smtClean="0">
                <a:solidFill>
                  <a:srgbClr val="000000"/>
                </a:solidFill>
              </a:rPr>
              <a:t> and </a:t>
            </a:r>
            <a:r>
              <a:rPr lang="en-US" sz="1400" b="1" dirty="0" smtClean="0">
                <a:solidFill>
                  <a:srgbClr val="000000"/>
                </a:solidFill>
              </a:rPr>
              <a:t>Inventory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</a:p>
          <a:p>
            <a:pPr marL="342860" indent="-34286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</a:rPr>
              <a:t>On the Inventory </a:t>
            </a:r>
            <a:r>
              <a:rPr lang="en-US" sz="1400" dirty="0">
                <a:solidFill>
                  <a:srgbClr val="000000"/>
                </a:solidFill>
              </a:rPr>
              <a:t>screen that appears click </a:t>
            </a: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b="1" dirty="0" smtClean="0">
                <a:solidFill>
                  <a:srgbClr val="000000"/>
                </a:solidFill>
              </a:rPr>
              <a:t>Inventory</a:t>
            </a:r>
            <a:r>
              <a:rPr lang="en-US" sz="1400" dirty="0" smtClean="0">
                <a:solidFill>
                  <a:srgbClr val="000000"/>
                </a:solidFill>
              </a:rPr>
              <a:t> menu</a:t>
            </a:r>
          </a:p>
          <a:p>
            <a:pPr marL="342860" indent="-34286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</a:rPr>
              <a:t>From the Inventory page, click on </a:t>
            </a:r>
            <a:r>
              <a:rPr lang="en-US" sz="1400" b="1" dirty="0" smtClean="0">
                <a:solidFill>
                  <a:srgbClr val="000000"/>
                </a:solidFill>
              </a:rPr>
              <a:t>Manage Inventory.  </a:t>
            </a:r>
          </a:p>
          <a:p>
            <a:pPr marL="342860" indent="-34286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</a:rPr>
              <a:t>On the Inventory screen that appears click on the ‘</a:t>
            </a:r>
            <a:r>
              <a:rPr lang="en-US" sz="1400" b="1" dirty="0" smtClean="0">
                <a:solidFill>
                  <a:srgbClr val="000000"/>
                </a:solidFill>
              </a:rPr>
              <a:t>Inventory</a:t>
            </a:r>
            <a:r>
              <a:rPr lang="en-US" sz="1400" dirty="0" smtClean="0">
                <a:solidFill>
                  <a:srgbClr val="000000"/>
                </a:solidFill>
              </a:rPr>
              <a:t>’ menu.</a:t>
            </a:r>
          </a:p>
          <a:p>
            <a:pPr marL="342860" indent="-34286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</a:rPr>
              <a:t>Select ‘</a:t>
            </a:r>
            <a:r>
              <a:rPr lang="en-US" sz="1400" b="1" dirty="0" smtClean="0">
                <a:solidFill>
                  <a:srgbClr val="000000"/>
                </a:solidFill>
              </a:rPr>
              <a:t>Print Inventory Worksheet</a:t>
            </a:r>
            <a:r>
              <a:rPr lang="en-US" sz="1400" dirty="0" smtClean="0">
                <a:solidFill>
                  <a:srgbClr val="000000"/>
                </a:solidFill>
              </a:rPr>
              <a:t>’ from the drop-down list.</a:t>
            </a:r>
          </a:p>
          <a:p>
            <a:pPr marL="342860" indent="-34286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</a:rPr>
              <a:t>The Inventory Worksheet box will appear.  Make the following selections:</a:t>
            </a:r>
          </a:p>
          <a:p>
            <a:pPr marL="800006" lvl="1" indent="-342860">
              <a:spcAft>
                <a:spcPts val="300"/>
              </a:spcAft>
              <a:buFont typeface="+mj-lt"/>
              <a:buAutoNum type="alphaUcPeriod"/>
            </a:pPr>
            <a:r>
              <a:rPr lang="en-US" sz="1400" b="1" dirty="0" smtClean="0">
                <a:solidFill>
                  <a:srgbClr val="000000"/>
                </a:solidFill>
              </a:rPr>
              <a:t>Select List: </a:t>
            </a:r>
            <a:r>
              <a:rPr lang="en-US" sz="1400" dirty="0" smtClean="0">
                <a:solidFill>
                  <a:srgbClr val="000000"/>
                </a:solidFill>
              </a:rPr>
              <a:t>Select the list you wish to add non-USF products to.</a:t>
            </a:r>
          </a:p>
          <a:p>
            <a:pPr marL="800006" lvl="1" indent="-342860">
              <a:spcAft>
                <a:spcPts val="300"/>
              </a:spcAft>
              <a:buFont typeface="+mj-lt"/>
              <a:buAutoNum type="alphaUcPeriod"/>
            </a:pPr>
            <a:r>
              <a:rPr lang="en-US" sz="1400" b="1" dirty="0" smtClean="0">
                <a:solidFill>
                  <a:srgbClr val="000000"/>
                </a:solidFill>
              </a:rPr>
              <a:t>Select Options: </a:t>
            </a:r>
            <a:r>
              <a:rPr lang="en-US" sz="1400" dirty="0">
                <a:solidFill>
                  <a:srgbClr val="000000"/>
                </a:solidFill>
              </a:rPr>
              <a:t>B</a:t>
            </a:r>
            <a:r>
              <a:rPr lang="en-US" sz="1400" dirty="0" smtClean="0">
                <a:solidFill>
                  <a:srgbClr val="000000"/>
                </a:solidFill>
              </a:rPr>
              <a:t>y Group: All </a:t>
            </a:r>
          </a:p>
          <a:p>
            <a:pPr marL="800006" lvl="1" indent="-342860">
              <a:spcAft>
                <a:spcPts val="300"/>
              </a:spcAft>
              <a:buFont typeface="+mj-lt"/>
              <a:buAutoNum type="alphaUcPeriod"/>
            </a:pPr>
            <a:r>
              <a:rPr lang="en-US" sz="1400" b="1" dirty="0" smtClean="0">
                <a:solidFill>
                  <a:srgbClr val="000000"/>
                </a:solidFill>
              </a:rPr>
              <a:t>Select Report Format</a:t>
            </a:r>
            <a:r>
              <a:rPr lang="en-US" sz="1400" dirty="0" smtClean="0">
                <a:solidFill>
                  <a:srgbClr val="000000"/>
                </a:solidFill>
              </a:rPr>
              <a:t>: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CSV Report (Excel)</a:t>
            </a:r>
          </a:p>
          <a:p>
            <a:pPr marL="342860" indent="-34286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</a:rPr>
              <a:t>Click the ‘</a:t>
            </a:r>
            <a:r>
              <a:rPr lang="en-US" sz="1400" b="1" dirty="0" smtClean="0">
                <a:solidFill>
                  <a:srgbClr val="000000"/>
                </a:solidFill>
              </a:rPr>
              <a:t>Create Report Button</a:t>
            </a:r>
            <a:r>
              <a:rPr lang="en-US" sz="1400" dirty="0" smtClean="0">
                <a:solidFill>
                  <a:srgbClr val="000000"/>
                </a:solidFill>
              </a:rPr>
              <a:t>’ and save the file to the hard drive.</a:t>
            </a:r>
          </a:p>
        </p:txBody>
      </p:sp>
      <p:sp>
        <p:nvSpPr>
          <p:cNvPr id="18" name="Title 14"/>
          <p:cNvSpPr txBox="1">
            <a:spLocks/>
          </p:cNvSpPr>
          <p:nvPr/>
        </p:nvSpPr>
        <p:spPr>
          <a:xfrm>
            <a:off x="203200" y="211440"/>
            <a:ext cx="4978400" cy="1160159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457146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Step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2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Arial"/>
              </a:rPr>
              <a:t>-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Select a single shopping list to add non-USF products to and download</a:t>
            </a:r>
          </a:p>
          <a:p>
            <a:pPr defTabSz="457146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 as an Inventory Worksheet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defTabSz="457146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7" name="Snagit_PPTE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52" y="3802115"/>
            <a:ext cx="4127149" cy="2903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724400" y="36576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96200" y="45720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696200" y="50292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696200" y="57150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534400" y="62484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7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0776" y="3268934"/>
            <a:ext cx="1441625" cy="2237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867400" y="2502106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19800" y="3264106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"/>
            <a:ext cx="2871787" cy="1290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447801"/>
            <a:ext cx="2743200" cy="980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8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117389"/>
            <a:ext cx="8229599" cy="221661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8106747" y="4059353"/>
            <a:ext cx="503853" cy="12596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887291" y="4139755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24592"/>
            <a:ext cx="8229600" cy="144653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Enter the name of the Group the non-USF product belongs to – </a:t>
            </a:r>
            <a:r>
              <a:rPr lang="en-US" sz="1200" b="1" dirty="0">
                <a:solidFill>
                  <a:srgbClr val="FF0000"/>
                </a:solidFill>
              </a:rPr>
              <a:t>25 characters maximum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Number the non-USF products sequentially from 1000000001, 1000000002, 100000003, etc.  This 10 digit number “tells” the system that this is a non-USF product.  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Enter </a:t>
            </a:r>
            <a:r>
              <a:rPr lang="en-US" sz="1200" dirty="0"/>
              <a:t>the non USF product description into column E “Description” in the Inventory Worksheet Template.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Enter the non USF brand into column M “Brand” in the Inventory Worksheet. 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Enter the non USF pack size into </a:t>
            </a:r>
            <a:r>
              <a:rPr lang="en-US" sz="1200" b="1" dirty="0"/>
              <a:t>column O “Pack Size”</a:t>
            </a:r>
            <a:r>
              <a:rPr lang="en-US" sz="1200" dirty="0"/>
              <a:t> in the Inventory Worksheet.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Enter the non USF price into </a:t>
            </a:r>
            <a:r>
              <a:rPr lang="en-US" sz="1200" b="1" dirty="0" smtClean="0"/>
              <a:t>column R “$Full” </a:t>
            </a:r>
            <a:r>
              <a:rPr lang="en-US" sz="1200" dirty="0" smtClean="0"/>
              <a:t>in the Inventory Worksheet Template.  </a:t>
            </a:r>
            <a:br>
              <a:rPr lang="en-US" sz="1200" dirty="0" smtClean="0"/>
            </a:br>
            <a:endParaRPr lang="en-US" sz="400" b="1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781800" y="4059353"/>
            <a:ext cx="533400" cy="12596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553200" y="4139755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itle 14"/>
          <p:cNvSpPr txBox="1">
            <a:spLocks/>
          </p:cNvSpPr>
          <p:nvPr/>
        </p:nvSpPr>
        <p:spPr>
          <a:xfrm>
            <a:off x="152400" y="152400"/>
            <a:ext cx="7950200" cy="457200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4571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 smtClean="0">
              <a:solidFill>
                <a:srgbClr val="717073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3" name="Title 14"/>
          <p:cNvSpPr txBox="1">
            <a:spLocks/>
          </p:cNvSpPr>
          <p:nvPr/>
        </p:nvSpPr>
        <p:spPr>
          <a:xfrm>
            <a:off x="152400" y="76200"/>
            <a:ext cx="7950200" cy="381000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717073"/>
                </a:solidFill>
                <a:latin typeface="+mj-lt"/>
                <a:ea typeface="Times New Roman"/>
                <a:cs typeface="Arial"/>
              </a:rPr>
              <a:t>Step </a:t>
            </a:r>
            <a:r>
              <a:rPr lang="en-US" sz="2000" b="1" dirty="0" smtClean="0">
                <a:solidFill>
                  <a:srgbClr val="717073"/>
                </a:solidFill>
                <a:latin typeface="+mj-lt"/>
                <a:ea typeface="Times New Roman"/>
                <a:cs typeface="Arial"/>
              </a:rPr>
              <a:t>3 </a:t>
            </a:r>
            <a:r>
              <a:rPr lang="en-US" sz="2000" b="1" dirty="0" smtClean="0">
                <a:solidFill>
                  <a:srgbClr val="717073"/>
                </a:solidFill>
                <a:latin typeface="+mj-lt"/>
                <a:ea typeface="Times New Roman"/>
                <a:cs typeface="Arial"/>
              </a:rPr>
              <a:t>-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Enter non-USF product information into the downloaded Inventory Worksheet</a:t>
            </a:r>
          </a:p>
          <a:p>
            <a:pPr defTabSz="4571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u="sng" dirty="0" smtClean="0">
              <a:solidFill>
                <a:srgbClr val="5C8727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86272" y="4038600"/>
            <a:ext cx="414528" cy="12803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678604" y="4139755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2680" y="4057113"/>
            <a:ext cx="960120" cy="12618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133600" y="4162148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2590800"/>
            <a:ext cx="6400800" cy="33854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Enter non USF products into </a:t>
            </a:r>
            <a:r>
              <a:rPr lang="en-US" dirty="0" smtClean="0"/>
              <a:t>Inventory </a:t>
            </a:r>
            <a:r>
              <a:rPr lang="en-US" dirty="0"/>
              <a:t>Worksheet Template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8912" y="4031788"/>
            <a:ext cx="429768" cy="12633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66800" y="4031788"/>
            <a:ext cx="588264" cy="12633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682412" y="4152148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76200" y="4152148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7" grpId="0" animBg="1"/>
      <p:bldP spid="28" grpId="0" animBg="1"/>
      <p:bldP spid="29" grpId="0" animBg="1"/>
      <p:bldP spid="30" grpId="0" animBg="1"/>
      <p:bldP spid="31" grpId="0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05400"/>
            <a:ext cx="83058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4"/>
          <p:cNvSpPr txBox="1">
            <a:spLocks/>
          </p:cNvSpPr>
          <p:nvPr/>
        </p:nvSpPr>
        <p:spPr>
          <a:xfrm>
            <a:off x="203200" y="152400"/>
            <a:ext cx="7950200" cy="381000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4571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Step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4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–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Enter optional information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571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rgbClr val="717073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85800"/>
            <a:ext cx="8229600" cy="95409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400" dirty="0" smtClean="0"/>
              <a:t>Vendor codes, par values</a:t>
            </a:r>
            <a:r>
              <a:rPr lang="en-US" sz="1400" dirty="0"/>
              <a:t>, </a:t>
            </a:r>
            <a:r>
              <a:rPr lang="en-US" sz="1400" dirty="0" smtClean="0"/>
              <a:t>reference </a:t>
            </a:r>
            <a:r>
              <a:rPr lang="en-US" sz="1400" dirty="0"/>
              <a:t>/ product notes and </a:t>
            </a:r>
            <a:r>
              <a:rPr lang="en-US" sz="1400" dirty="0" smtClean="0"/>
              <a:t>inventory </a:t>
            </a:r>
            <a:r>
              <a:rPr lang="en-US" sz="1400" dirty="0"/>
              <a:t>units are all </a:t>
            </a:r>
            <a:r>
              <a:rPr lang="en-US" sz="1400" b="1" dirty="0"/>
              <a:t>optional</a:t>
            </a:r>
            <a:r>
              <a:rPr lang="en-US" sz="1400" dirty="0"/>
              <a:t> fields that can also be uploaded.  </a:t>
            </a:r>
          </a:p>
          <a:p>
            <a:r>
              <a:rPr lang="en-US" sz="1400" dirty="0" smtClean="0"/>
              <a:t> </a:t>
            </a:r>
          </a:p>
          <a:p>
            <a:r>
              <a:rPr lang="en-US" sz="1400" dirty="0" smtClean="0"/>
              <a:t>1. Enter </a:t>
            </a:r>
            <a:r>
              <a:rPr lang="en-US" sz="1400" dirty="0" smtClean="0"/>
              <a:t>the Vendor code – </a:t>
            </a:r>
            <a:r>
              <a:rPr lang="en-US" sz="1400" b="1" dirty="0" smtClean="0"/>
              <a:t>not Vendor Name</a:t>
            </a:r>
            <a:r>
              <a:rPr lang="en-US" sz="1400" dirty="0" smtClean="0"/>
              <a:t> – for the non-USF products.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05800" y="5522448"/>
            <a:ext cx="533400" cy="14988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8763000" y="5719007"/>
            <a:ext cx="304800" cy="304800"/>
          </a:xfrm>
          <a:prstGeom prst="ellipse">
            <a:avLst/>
          </a:prstGeom>
          <a:solidFill>
            <a:srgbClr val="0070C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857632"/>
            <a:ext cx="2773363" cy="259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343400" y="2667000"/>
            <a:ext cx="762000" cy="178936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4953000" y="3124199"/>
            <a:ext cx="304800" cy="304800"/>
          </a:xfrm>
          <a:prstGeom prst="ellipse">
            <a:avLst/>
          </a:prstGeom>
          <a:solidFill>
            <a:srgbClr val="0070C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690645"/>
            <a:ext cx="3962400" cy="33854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Inventory </a:t>
            </a:r>
            <a:r>
              <a:rPr lang="en-US" dirty="0"/>
              <a:t>Worksheet </a:t>
            </a:r>
            <a:r>
              <a:rPr lang="en-US" dirty="0" smtClean="0"/>
              <a:t> Template</a:t>
            </a:r>
            <a:endParaRPr lang="en-US" dirty="0"/>
          </a:p>
        </p:txBody>
      </p:sp>
      <p:cxnSp>
        <p:nvCxnSpPr>
          <p:cNvPr id="29" name="Elbow Connector 28"/>
          <p:cNvCxnSpPr>
            <a:endCxn id="24" idx="0"/>
          </p:cNvCxnSpPr>
          <p:nvPr/>
        </p:nvCxnSpPr>
        <p:spPr>
          <a:xfrm>
            <a:off x="4724400" y="4495801"/>
            <a:ext cx="3848100" cy="1026646"/>
          </a:xfrm>
          <a:prstGeom prst="bentConnector2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9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4" grpId="0" animBg="1"/>
      <p:bldP spid="28" grpId="0" animBg="1"/>
      <p:bldP spid="27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50"/>
          <a:stretch>
            <a:fillRect/>
          </a:stretch>
        </p:blipFill>
        <p:spPr bwMode="auto">
          <a:xfrm>
            <a:off x="182880" y="3691355"/>
            <a:ext cx="8665846" cy="17295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4"/>
          <p:cNvSpPr txBox="1">
            <a:spLocks/>
          </p:cNvSpPr>
          <p:nvPr/>
        </p:nvSpPr>
        <p:spPr>
          <a:xfrm>
            <a:off x="203200" y="152401"/>
            <a:ext cx="7950200" cy="652626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4571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rgbClr val="717073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19400" y="4194275"/>
            <a:ext cx="2593848" cy="12252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3276600"/>
            <a:ext cx="3962400" cy="33854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Inventory </a:t>
            </a:r>
            <a:r>
              <a:rPr lang="en-US" dirty="0"/>
              <a:t>Worksheet </a:t>
            </a:r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421624" y="4185131"/>
            <a:ext cx="411480" cy="12344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990601"/>
            <a:ext cx="8229600" cy="160042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b="1" dirty="0" smtClean="0"/>
              <a:t>Par </a:t>
            </a:r>
            <a:r>
              <a:rPr lang="en-US" sz="1400" b="1" dirty="0" smtClean="0"/>
              <a:t>values</a:t>
            </a:r>
            <a:r>
              <a:rPr lang="en-US" sz="1400" dirty="0" smtClean="0"/>
              <a:t> – enter par values for each day of the week – </a:t>
            </a:r>
            <a:r>
              <a:rPr lang="en-US" sz="1400" b="1" dirty="0" smtClean="0">
                <a:solidFill>
                  <a:srgbClr val="FF0000"/>
                </a:solidFill>
              </a:rPr>
              <a:t>numeric values only</a:t>
            </a:r>
            <a:r>
              <a:rPr lang="en-US" sz="1400" dirty="0" smtClean="0"/>
              <a:t>.</a:t>
            </a:r>
          </a:p>
          <a:p>
            <a:pPr marL="342860" indent="-342860">
              <a:buAutoNum type="arabicPeriod" startAt="2"/>
            </a:pPr>
            <a:r>
              <a:rPr lang="en-US" sz="1400" b="1" dirty="0" smtClean="0"/>
              <a:t>Reference or product notes - </a:t>
            </a:r>
            <a:r>
              <a:rPr lang="en-US" sz="1400" dirty="0" smtClean="0"/>
              <a:t> can be used to enter a note about the product or used to display the bilingual name of the product – </a:t>
            </a:r>
            <a:r>
              <a:rPr lang="en-US" sz="1400" b="1" dirty="0" smtClean="0">
                <a:solidFill>
                  <a:srgbClr val="FF0000"/>
                </a:solidFill>
              </a:rPr>
              <a:t>maximum 20 characters including spaces</a:t>
            </a:r>
          </a:p>
          <a:p>
            <a:pPr marL="342860" indent="-342860">
              <a:buAutoNum type="arabicPeriod" startAt="2"/>
            </a:pPr>
            <a:r>
              <a:rPr lang="en-US" sz="1400" b="1" dirty="0" smtClean="0"/>
              <a:t>Inventory units – </a:t>
            </a:r>
            <a:r>
              <a:rPr lang="en-US" sz="1400" dirty="0" smtClean="0"/>
              <a:t>entering data in this field allows users to customize how they want to count the inventory.  The unit of measure represents the units in a full case.  Example – for bread it could be 12/loafs, for burgers 40/patties, for paper towels 12/rolls, etc.  The inventory unit description cannot exceed 10 characters.</a:t>
            </a:r>
            <a:endParaRPr lang="en-US" sz="14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5907024" y="4194275"/>
            <a:ext cx="795528" cy="12070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114800" y="3767555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096000" y="3767555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8458200" y="3767555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itle 14"/>
          <p:cNvSpPr txBox="1">
            <a:spLocks/>
          </p:cNvSpPr>
          <p:nvPr/>
        </p:nvSpPr>
        <p:spPr>
          <a:xfrm>
            <a:off x="457200" y="5715000"/>
            <a:ext cx="7950200" cy="457200"/>
          </a:xfrm>
          <a:prstGeom prst="rect">
            <a:avLst/>
          </a:prstGeom>
        </p:spPr>
        <p:txBody>
          <a:bodyPr lIns="91429" tIns="45714" rIns="91429" bIns="45714"/>
          <a:lstStyle/>
          <a:p>
            <a:pPr marL="55563" indent="-55563" defTabSz="4571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5C8727"/>
                </a:solidFill>
                <a:latin typeface="Arial"/>
                <a:ea typeface="Times New Roman"/>
                <a:cs typeface="Arial"/>
              </a:rPr>
              <a:t>* Additional Option - These same columns can be updated for USF Products on this list, see details on the next page.</a:t>
            </a:r>
            <a:endParaRPr lang="en-US" sz="1200" dirty="0"/>
          </a:p>
          <a:p>
            <a:pPr defTabSz="4571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rgbClr val="717073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152400"/>
            <a:ext cx="7696200" cy="40009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defTabSz="4571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Step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4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–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Enter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optional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information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6" grpId="0" uiExpand="1" build="p"/>
      <p:bldP spid="18" grpId="0" animBg="1"/>
      <p:bldP spid="26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1&quot;/&gt;&lt;lineCharCount val=&quot;2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heme/theme1.xml><?xml version="1.0" encoding="utf-8"?>
<a:theme xmlns:a="http://schemas.openxmlformats.org/drawingml/2006/main" name="US_Foods_PowerPoint_Template_02-23-2012">
  <a:themeElements>
    <a:clrScheme name="US Foods">
      <a:dk1>
        <a:srgbClr val="000000"/>
      </a:dk1>
      <a:lt1>
        <a:sysClr val="window" lastClr="FFFFFF"/>
      </a:lt1>
      <a:dk2>
        <a:srgbClr val="CF4520"/>
      </a:dk2>
      <a:lt2>
        <a:srgbClr val="5C8727"/>
      </a:lt2>
      <a:accent1>
        <a:srgbClr val="717073"/>
      </a:accent1>
      <a:accent2>
        <a:srgbClr val="FFDD00"/>
      </a:accent2>
      <a:accent3>
        <a:srgbClr val="B0BC22"/>
      </a:accent3>
      <a:accent4>
        <a:srgbClr val="005581"/>
      </a:accent4>
      <a:accent5>
        <a:srgbClr val="556292"/>
      </a:accent5>
      <a:accent6>
        <a:srgbClr val="C60C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Custom 249">
      <a:dk1>
        <a:srgbClr val="000000"/>
      </a:dk1>
      <a:lt1>
        <a:srgbClr val="FFFFFF"/>
      </a:lt1>
      <a:dk2>
        <a:srgbClr val="5C8727"/>
      </a:dk2>
      <a:lt2>
        <a:srgbClr val="808080"/>
      </a:lt2>
      <a:accent1>
        <a:srgbClr val="E2E2E2"/>
      </a:accent1>
      <a:accent2>
        <a:srgbClr val="D0DCC0"/>
      </a:accent2>
      <a:accent3>
        <a:srgbClr val="B2B2B2"/>
      </a:accent3>
      <a:accent4>
        <a:srgbClr val="4D4D4D"/>
      </a:accent4>
      <a:accent5>
        <a:srgbClr val="5C8727"/>
      </a:accent5>
      <a:accent6>
        <a:srgbClr val="CF4520"/>
      </a:accent6>
      <a:hlink>
        <a:srgbClr val="5C8727"/>
      </a:hlink>
      <a:folHlink>
        <a:srgbClr val="8EAC6A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blank">
  <a:themeElements>
    <a:clrScheme name="Custom 249">
      <a:dk1>
        <a:srgbClr val="000000"/>
      </a:dk1>
      <a:lt1>
        <a:srgbClr val="FFFFFF"/>
      </a:lt1>
      <a:dk2>
        <a:srgbClr val="5C8727"/>
      </a:dk2>
      <a:lt2>
        <a:srgbClr val="808080"/>
      </a:lt2>
      <a:accent1>
        <a:srgbClr val="E2E2E2"/>
      </a:accent1>
      <a:accent2>
        <a:srgbClr val="D0DCC0"/>
      </a:accent2>
      <a:accent3>
        <a:srgbClr val="B2B2B2"/>
      </a:accent3>
      <a:accent4>
        <a:srgbClr val="4D4D4D"/>
      </a:accent4>
      <a:accent5>
        <a:srgbClr val="5C8727"/>
      </a:accent5>
      <a:accent6>
        <a:srgbClr val="CF4520"/>
      </a:accent6>
      <a:hlink>
        <a:srgbClr val="5C8727"/>
      </a:hlink>
      <a:folHlink>
        <a:srgbClr val="8EAC6A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blank">
  <a:themeElements>
    <a:clrScheme name="Custom 249">
      <a:dk1>
        <a:srgbClr val="000000"/>
      </a:dk1>
      <a:lt1>
        <a:srgbClr val="FFFFFF"/>
      </a:lt1>
      <a:dk2>
        <a:srgbClr val="5C8727"/>
      </a:dk2>
      <a:lt2>
        <a:srgbClr val="808080"/>
      </a:lt2>
      <a:accent1>
        <a:srgbClr val="E2E2E2"/>
      </a:accent1>
      <a:accent2>
        <a:srgbClr val="D0DCC0"/>
      </a:accent2>
      <a:accent3>
        <a:srgbClr val="B2B2B2"/>
      </a:accent3>
      <a:accent4>
        <a:srgbClr val="4D4D4D"/>
      </a:accent4>
      <a:accent5>
        <a:srgbClr val="5C8727"/>
      </a:accent5>
      <a:accent6>
        <a:srgbClr val="CF4520"/>
      </a:accent6>
      <a:hlink>
        <a:srgbClr val="5C8727"/>
      </a:hlink>
      <a:folHlink>
        <a:srgbClr val="8EAC6A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11167</TotalTime>
  <Words>1494</Words>
  <Application>Microsoft Office PowerPoint</Application>
  <PresentationFormat>On-screen Show (4:3)</PresentationFormat>
  <Paragraphs>197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Times New Roman</vt:lpstr>
      <vt:lpstr>Wingdings</vt:lpstr>
      <vt:lpstr>US_Foods_PowerPoint_Template_02-23-2012</vt:lpstr>
      <vt:lpstr>blank</vt:lpstr>
      <vt:lpstr>1_blank</vt:lpstr>
      <vt:lpstr>2_blank</vt:lpstr>
      <vt:lpstr>US Foods Online  Uploading Non-USF items into the  Inventory System </vt:lpstr>
      <vt:lpstr>Uploading MPP Non-USF items into a US Foods List in Online Inventory </vt:lpstr>
      <vt:lpstr>Process Overview</vt:lpstr>
      <vt:lpstr>Step 1 – Create Non-USF Vendors in the Inventory system</vt:lpstr>
      <vt:lpstr>Step 1 – Create Non-USF Vendors in Inventory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5 – Import the file as an Inventory Worksheet</vt:lpstr>
      <vt:lpstr>Number 1 reason that file upload fails…..</vt:lpstr>
      <vt:lpstr>              Step 6 – Audit the List and adjust as needed </vt:lpstr>
      <vt:lpstr>         Step 6 – Audit the List and adjust as needed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Foods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Bridget.Warns@usfoods.com;Bridget</dc:creator>
  <cp:keywords>Non usf product</cp:keywords>
  <dc:description>How to download MPP non USF products and upload into the inventory system</dc:description>
  <cp:lastModifiedBy>Warns, Bridget</cp:lastModifiedBy>
  <cp:revision>318</cp:revision>
  <cp:lastPrinted>2016-01-26T17:35:49Z</cp:lastPrinted>
  <dcterms:created xsi:type="dcterms:W3CDTF">2015-03-13T20:17:30Z</dcterms:created>
  <dcterms:modified xsi:type="dcterms:W3CDTF">2016-03-22T14:24:41Z</dcterms:modified>
  <cp:category>Inventory;MPP</cp:category>
  <cp:contentStatus>Final</cp:contentStatus>
</cp:coreProperties>
</file>