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4" r:id="rId7"/>
    <p:sldId id="265" r:id="rId8"/>
    <p:sldId id="266" r:id="rId9"/>
    <p:sldId id="258" r:id="rId10"/>
    <p:sldId id="259" r:id="rId11"/>
    <p:sldId id="261" r:id="rId12"/>
    <p:sldId id="262"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14" autoAdjust="0"/>
  </p:normalViewPr>
  <p:slideViewPr>
    <p:cSldViewPr snapToGrid="0">
      <p:cViewPr varScale="1">
        <p:scale>
          <a:sx n="103" d="100"/>
          <a:sy n="103" d="100"/>
        </p:scale>
        <p:origin x="1326" y="108"/>
      </p:cViewPr>
      <p:guideLst/>
    </p:cSldViewPr>
  </p:slideViewPr>
  <p:notesTextViewPr>
    <p:cViewPr>
      <p:scale>
        <a:sx n="3" d="2"/>
        <a:sy n="3" d="2"/>
      </p:scale>
      <p:origin x="0" y="0"/>
    </p:cViewPr>
  </p:notesTextViewPr>
  <p:sorterViewPr>
    <p:cViewPr>
      <p:scale>
        <a:sx n="195" d="100"/>
        <a:sy n="19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16CA2CB-4E24-496F-BA76-665FE0E2C32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4362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5027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99812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66209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6CA2CB-4E24-496F-BA76-665FE0E2C32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6137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6CA2CB-4E24-496F-BA76-665FE0E2C32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2877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6CA2CB-4E24-496F-BA76-665FE0E2C323}" type="datetimeFigureOut">
              <a:rPr lang="en-US" smtClean="0"/>
              <a:t>3/26/2024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41923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6CA2CB-4E24-496F-BA76-665FE0E2C323}" type="datetimeFigureOut">
              <a:rPr lang="en-US" smtClean="0"/>
              <a:t>3/26/2024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99145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CA2CB-4E24-496F-BA76-665FE0E2C323}" type="datetimeFigureOut">
              <a:rPr lang="en-US" smtClean="0"/>
              <a:t>3/26/2024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278722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6701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03238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CA2CB-4E24-496F-BA76-665FE0E2C323}" type="datetimeFigureOut">
              <a:rPr lang="en-US" smtClean="0"/>
              <a:t>3/26/2024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44217F-4BC2-49F0-95D8-F677B0D46552}" type="slidenum">
              <a:rPr lang="en-US" smtClean="0"/>
              <a:t>‹#›</a:t>
            </a:fld>
            <a:endParaRPr lang="en-US"/>
          </a:p>
        </p:txBody>
      </p:sp>
    </p:spTree>
    <p:extLst>
      <p:ext uri="{BB962C8B-B14F-4D97-AF65-F5344CB8AC3E}">
        <p14:creationId xmlns:p14="http://schemas.microsoft.com/office/powerpoint/2010/main" val="3429669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andrew.r.mcfadden4.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hyperlink" Target="https://restaurant.org/" TargetMode="Externa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hyperlink" Target="https://auth-hcm03.ns2cloud.com/SecureAuth57/SecureAuth.aspx" TargetMode="Externa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hyperlink" Target="mailto:sara.fine@eu.navy.mil" TargetMode="External"/><Relationship Id="rId13" Type="http://schemas.openxmlformats.org/officeDocument/2006/relationships/image" Target="../media/image4.png"/><Relationship Id="rId18" Type="http://schemas.openxmlformats.org/officeDocument/2006/relationships/image" Target="../media/image9.png"/><Relationship Id="rId3" Type="http://schemas.openxmlformats.org/officeDocument/2006/relationships/hyperlink" Target="mailto:norman.verdeprado1@navy.mil" TargetMode="External"/><Relationship Id="rId21" Type="http://schemas.openxmlformats.org/officeDocument/2006/relationships/image" Target="../media/image12.png"/><Relationship Id="rId7" Type="http://schemas.openxmlformats.org/officeDocument/2006/relationships/hyperlink" Target="mailto:buenamae.m.allen.naf@us.navy.mil" TargetMode="External"/><Relationship Id="rId12" Type="http://schemas.openxmlformats.org/officeDocument/2006/relationships/image" Target="../media/image3.png"/><Relationship Id="rId17" Type="http://schemas.openxmlformats.org/officeDocument/2006/relationships/image" Target="../media/image8.png"/><Relationship Id="rId2" Type="http://schemas.openxmlformats.org/officeDocument/2006/relationships/hyperlink" Target="mailto:john.d.prue.civ@us.navy.mil" TargetMode="External"/><Relationship Id="rId16" Type="http://schemas.openxmlformats.org/officeDocument/2006/relationships/image" Target="../media/image7.png"/><Relationship Id="rId20"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hyperlink" Target="mailto:joselito.s.lonzanida.naf@us.navy.mil" TargetMode="External"/><Relationship Id="rId11" Type="http://schemas.openxmlformats.org/officeDocument/2006/relationships/image" Target="../media/image2.png"/><Relationship Id="rId5" Type="http://schemas.openxmlformats.org/officeDocument/2006/relationships/hyperlink" Target="mailto:thomas.e.timmons2.naf@us.navy.mil" TargetMode="External"/><Relationship Id="rId15" Type="http://schemas.openxmlformats.org/officeDocument/2006/relationships/image" Target="../media/image6.png"/><Relationship Id="rId23" Type="http://schemas.openxmlformats.org/officeDocument/2006/relationships/image" Target="../media/image14.png"/><Relationship Id="rId10" Type="http://schemas.openxmlformats.org/officeDocument/2006/relationships/image" Target="../media/image1.png"/><Relationship Id="rId19" Type="http://schemas.openxmlformats.org/officeDocument/2006/relationships/image" Target="../media/image10.png"/><Relationship Id="rId4" Type="http://schemas.openxmlformats.org/officeDocument/2006/relationships/hyperlink" Target="mailto:mark.c.lokar.naf@us.navy.mil" TargetMode="External"/><Relationship Id="rId9" Type="http://schemas.openxmlformats.org/officeDocument/2006/relationships/hyperlink" Target="mailto:efrain.gracia@fe.navy.mil" TargetMode="External"/><Relationship Id="rId14" Type="http://schemas.openxmlformats.org/officeDocument/2006/relationships/image" Target="../media/image5.png"/><Relationship Id="rId22"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8.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Raymond.w.nevin.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Michael.f.east.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stephen.j.rebarchick.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vincent.b.hurley.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388" y="1824409"/>
            <a:ext cx="9144000" cy="1741226"/>
          </a:xfrm>
        </p:spPr>
        <p:txBody>
          <a:bodyPr/>
          <a:lstStyle/>
          <a:p>
            <a:r>
              <a:rPr lang="en-US" dirty="0">
                <a:latin typeface="+mn-lt"/>
                <a:cs typeface="Arial" panose="020B0604020202020204" pitchFamily="34" charset="0"/>
              </a:rPr>
              <a:t>Welcome!</a:t>
            </a:r>
          </a:p>
        </p:txBody>
      </p:sp>
      <p:sp>
        <p:nvSpPr>
          <p:cNvPr id="3" name="Subtitle 2"/>
          <p:cNvSpPr>
            <a:spLocks noGrp="1"/>
          </p:cNvSpPr>
          <p:nvPr>
            <p:ph type="subTitle" idx="1"/>
          </p:nvPr>
        </p:nvSpPr>
        <p:spPr>
          <a:xfrm>
            <a:off x="1318967" y="3627205"/>
            <a:ext cx="9578419" cy="3048898"/>
          </a:xfrm>
        </p:spPr>
        <p:txBody>
          <a:bodyPr>
            <a:normAutofit fontScale="92500"/>
          </a:bodyPr>
          <a:lstStyle/>
          <a:p>
            <a:r>
              <a:rPr lang="en-US" sz="4400" dirty="0">
                <a:cs typeface="Arial" panose="020B0604020202020204" pitchFamily="34" charset="0"/>
              </a:rPr>
              <a:t>CNIC Food and Beverage </a:t>
            </a:r>
          </a:p>
          <a:p>
            <a:r>
              <a:rPr lang="en-US" sz="4400" dirty="0">
                <a:cs typeface="Arial" panose="020B0604020202020204" pitchFamily="34" charset="0"/>
              </a:rPr>
              <a:t>Program Support Cal</a:t>
            </a:r>
            <a:r>
              <a:rPr lang="en-US" sz="4400" dirty="0"/>
              <a:t>l</a:t>
            </a:r>
          </a:p>
          <a:p>
            <a:endParaRPr lang="en-US" sz="4400" dirty="0"/>
          </a:p>
          <a:p>
            <a:r>
              <a:rPr lang="en-US" sz="4400" b="1" i="1" dirty="0"/>
              <a:t>*Please mute your microphone or phone*</a:t>
            </a:r>
          </a:p>
          <a:p>
            <a:endParaRPr lang="en-US" sz="4400" b="1"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dirty="0"/>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dirty="0"/>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dirty="0"/>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dirty="0"/>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853331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64734" y="2100438"/>
            <a:ext cx="10284903" cy="4258418"/>
          </a:xfrm>
        </p:spPr>
        <p:txBody>
          <a:bodyPr>
            <a:noAutofit/>
          </a:bodyPr>
          <a:lstStyle/>
          <a:p>
            <a:r>
              <a:rPr lang="en-US" b="1" dirty="0"/>
              <a:t>Andy Mcfadden </a:t>
            </a:r>
          </a:p>
          <a:p>
            <a:r>
              <a:rPr lang="en-US" sz="2000" b="1" dirty="0"/>
              <a:t>  CNIC Internal Brands Manager</a:t>
            </a:r>
          </a:p>
          <a:p>
            <a:r>
              <a:rPr lang="en-US" sz="2000" dirty="0"/>
              <a:t>Andy McFadden started with CNIC in May of 2014 as the Mid Atlantic </a:t>
            </a:r>
            <a:r>
              <a:rPr lang="en-US" sz="2000" dirty="0" err="1"/>
              <a:t>F&amp;B</a:t>
            </a:r>
            <a:r>
              <a:rPr lang="en-US" sz="2000" dirty="0"/>
              <a:t> Field Support Specialist. Andy attended The Culinary Institute of America and has earned the distinction of Certified Executive Chef, as well as a certified Food Service Management Professional. In 2017 Andy began working with the </a:t>
            </a:r>
            <a:r>
              <a:rPr lang="en-US" sz="2000" dirty="0" err="1"/>
              <a:t>CYP</a:t>
            </a:r>
            <a:r>
              <a:rPr lang="en-US" sz="2000" dirty="0"/>
              <a:t> program as a Culinary Training Specialist where he established and implemented quarterly cyclical menus, recipes, </a:t>
            </a:r>
            <a:r>
              <a:rPr lang="en-US" sz="2000" dirty="0" err="1"/>
              <a:t>JSPVP</a:t>
            </a:r>
            <a:r>
              <a:rPr lang="en-US" sz="2000" dirty="0"/>
              <a:t> procurement and culinary standards,  he also developed a Heart of the House Training Program for beginning and intermediate culinarians. Andy currently works as the </a:t>
            </a:r>
            <a:r>
              <a:rPr lang="en-US" sz="2000" dirty="0" err="1"/>
              <a:t>F&amp;B</a:t>
            </a:r>
            <a:r>
              <a:rPr lang="en-US" sz="2000" dirty="0"/>
              <a:t> Internal Brand Manager responsible for developing- training programs, menus, recipes and provides guidance and culinary oversight to the nearly 40 CNIC Branded concepts throughout the CNIC enterprise.  Please feel free to reach out to Andy anytime for support or questions at (703)-615-3640 or </a:t>
            </a:r>
            <a:r>
              <a:rPr lang="en-US" sz="2000" u="sng" dirty="0">
                <a:hlinkClick r:id="rId2"/>
              </a:rPr>
              <a:t>andrew.r.mcfadden4.naf@us.navy.mil</a:t>
            </a:r>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31929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6423" y="2372646"/>
            <a:ext cx="11061104" cy="3498979"/>
          </a:xfrm>
        </p:spPr>
        <p:txBody>
          <a:bodyPr>
            <a:normAutofit/>
          </a:bodyPr>
          <a:lstStyle/>
          <a:p>
            <a:pPr lvl="0"/>
            <a:endParaRPr lang="en-US" dirty="0"/>
          </a:p>
          <a:p>
            <a:pPr lvl="0" algn="l"/>
            <a:r>
              <a:rPr lang="en-US" sz="3600" b="1" dirty="0"/>
              <a:t>Introductions: Raymond Nevin</a:t>
            </a:r>
            <a:endParaRPr lang="en-US" sz="3600" dirty="0"/>
          </a:p>
          <a:p>
            <a:pPr lvl="0" algn="l"/>
            <a:endParaRPr lang="en-US" sz="2000" dirty="0"/>
          </a:p>
          <a:p>
            <a:pPr lvl="0" algn="l"/>
            <a:r>
              <a:rPr lang="en-US" sz="3600" b="1" dirty="0"/>
              <a:t>Today’s Program: Reporting from RecTrac</a:t>
            </a:r>
          </a:p>
          <a:p>
            <a:pPr lvl="0" algn="l"/>
            <a:endParaRPr lang="en-US" sz="2000" dirty="0"/>
          </a:p>
          <a:p>
            <a:pPr algn="l"/>
            <a:r>
              <a:rPr lang="en-US" sz="3600" b="1" dirty="0"/>
              <a:t>Presenter: Joel Lussier – Sr. Program Application analyst</a:t>
            </a:r>
          </a:p>
          <a:p>
            <a:pPr algn="l"/>
            <a:endParaRPr lang="en-US" sz="2000" b="1"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dirty="0"/>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dirty="0"/>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dirty="0"/>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dirty="0"/>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91942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752600"/>
            <a:ext cx="10712742" cy="5000625"/>
          </a:xfrm>
        </p:spPr>
        <p:txBody>
          <a:bodyPr>
            <a:normAutofit/>
          </a:bodyPr>
          <a:lstStyle/>
          <a:p>
            <a:pPr lvl="0" algn="l"/>
            <a:r>
              <a:rPr lang="en-US" sz="4400" b="1" u="sng" dirty="0"/>
              <a:t>Additional Resources:</a:t>
            </a:r>
          </a:p>
          <a:p>
            <a:pPr lvl="0" algn="l"/>
            <a:r>
              <a:rPr lang="en-US" sz="3200" dirty="0"/>
              <a:t>CNIC University Training </a:t>
            </a:r>
          </a:p>
          <a:p>
            <a:pPr lvl="0" algn="l"/>
            <a:r>
              <a:rPr lang="en-US" sz="1800" dirty="0">
                <a:hlinkClick r:id="rId2"/>
              </a:rPr>
              <a:t>https://auth-hcm03.ns2cloud.com/SecureAuth57/SecureAuth.aspx</a:t>
            </a:r>
            <a:endParaRPr lang="en-US" sz="1800" dirty="0"/>
          </a:p>
          <a:p>
            <a:pPr lvl="0" algn="l"/>
            <a:r>
              <a:rPr lang="en-US" sz="2800" dirty="0"/>
              <a:t>	- </a:t>
            </a:r>
            <a:r>
              <a:rPr lang="en-US" sz="2000" u="sng" dirty="0"/>
              <a:t>ServSafe:</a:t>
            </a:r>
            <a:r>
              <a:rPr lang="en-US" sz="2000" dirty="0"/>
              <a:t> Food Handlers, Alcohol, Allergens</a:t>
            </a:r>
            <a:r>
              <a:rPr lang="en-US" sz="2800" dirty="0"/>
              <a:t>	</a:t>
            </a:r>
          </a:p>
          <a:p>
            <a:pPr lvl="0" algn="l"/>
            <a:r>
              <a:rPr lang="en-US" sz="2800" dirty="0"/>
              <a:t>	- </a:t>
            </a:r>
            <a:r>
              <a:rPr lang="en-US" sz="2000" u="sng" dirty="0"/>
              <a:t>Inventory</a:t>
            </a:r>
            <a:r>
              <a:rPr lang="en-US" sz="2000" dirty="0"/>
              <a:t>: NAF Fiscal Oversight: </a:t>
            </a:r>
            <a:r>
              <a:rPr lang="en-US" sz="2000" dirty="0">
                <a:solidFill>
                  <a:srgbClr val="00B0F0"/>
                </a:solidFill>
              </a:rPr>
              <a:t>CBT</a:t>
            </a:r>
            <a:r>
              <a:rPr lang="en-US" sz="2000" dirty="0"/>
              <a:t> </a:t>
            </a:r>
            <a:r>
              <a:rPr lang="en-US" sz="2000" dirty="0">
                <a:solidFill>
                  <a:srgbClr val="00B0F0"/>
                </a:solidFill>
              </a:rPr>
              <a:t>HQSS-AL–2–FO–1– 0</a:t>
            </a:r>
          </a:p>
          <a:p>
            <a:pPr lvl="0" algn="l"/>
            <a:r>
              <a:rPr lang="en-US" sz="2800" dirty="0"/>
              <a:t>	- </a:t>
            </a:r>
            <a:r>
              <a:rPr lang="en-US" sz="2000" u="sng" dirty="0"/>
              <a:t>F&amp;B Desk Guide Training</a:t>
            </a:r>
            <a:r>
              <a:rPr lang="en-US" sz="2000" dirty="0"/>
              <a:t>: </a:t>
            </a:r>
            <a:r>
              <a:rPr lang="en-US" sz="2000" dirty="0">
                <a:solidFill>
                  <a:srgbClr val="00B0F0"/>
                </a:solidFill>
              </a:rPr>
              <a:t>CBT MWR-SUP-1-FBDG1-1-O</a:t>
            </a:r>
          </a:p>
          <a:p>
            <a:pPr lvl="0" algn="l"/>
            <a:r>
              <a:rPr lang="en-US" dirty="0"/>
              <a:t>	</a:t>
            </a:r>
            <a:r>
              <a:rPr lang="en-US" sz="2800" dirty="0"/>
              <a:t>- </a:t>
            </a:r>
            <a:r>
              <a:rPr lang="en-US" sz="2000" u="sng" dirty="0"/>
              <a:t>RecTrac 3.1 Training: </a:t>
            </a:r>
            <a:r>
              <a:rPr lang="en-US" sz="2000" dirty="0">
                <a:solidFill>
                  <a:srgbClr val="00B0F0"/>
                </a:solidFill>
              </a:rPr>
              <a:t>CBT HQSS-ALL-1-TR3.1-2f6-O</a:t>
            </a:r>
            <a:endParaRPr lang="en-US" sz="2000" u="sng" dirty="0">
              <a:solidFill>
                <a:srgbClr val="00B0F0"/>
              </a:solidFill>
            </a:endParaRPr>
          </a:p>
          <a:p>
            <a:pPr lvl="0" algn="l"/>
            <a:r>
              <a:rPr lang="en-US" sz="3200" dirty="0">
                <a:solidFill>
                  <a:prstClr val="black"/>
                </a:solidFill>
              </a:rPr>
              <a:t>National Restaurant Association</a:t>
            </a:r>
          </a:p>
          <a:p>
            <a:pPr lvl="0" algn="l"/>
            <a:r>
              <a:rPr lang="en-US" sz="1800" dirty="0">
                <a:solidFill>
                  <a:prstClr val="black"/>
                </a:solidFill>
                <a:hlinkClick r:id="rId3"/>
              </a:rPr>
              <a:t>https://restaurant.org/</a:t>
            </a:r>
            <a:endParaRPr lang="en-US" sz="1800" dirty="0">
              <a:solidFill>
                <a:prstClr val="black"/>
              </a:solidFill>
            </a:endParaRPr>
          </a:p>
          <a:p>
            <a:pPr lvl="0" algn="l"/>
            <a:endParaRPr lang="en-US" sz="1800" dirty="0">
              <a:solidFill>
                <a:prstClr val="black"/>
              </a:solidFill>
            </a:endParaRPr>
          </a:p>
          <a:p>
            <a:pPr lvl="0" algn="l"/>
            <a:endParaRPr lang="en-US"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4" cstate="print"/>
            <a:stretch>
              <a:fillRect/>
            </a:stretch>
          </p:blipFill>
          <p:spPr>
            <a:xfrm>
              <a:off x="8229675" y="4731118"/>
              <a:ext cx="977785" cy="53492"/>
            </a:xfrm>
            <a:prstGeom prst="rect">
              <a:avLst/>
            </a:prstGeom>
          </p:spPr>
        </p:pic>
        <p:pic>
          <p:nvPicPr>
            <p:cNvPr id="6" name="object 4"/>
            <p:cNvPicPr/>
            <p:nvPr/>
          </p:nvPicPr>
          <p:blipFill>
            <a:blip r:embed="rId5" cstate="print"/>
            <a:stretch>
              <a:fillRect/>
            </a:stretch>
          </p:blipFill>
          <p:spPr>
            <a:xfrm>
              <a:off x="5562599" y="4740770"/>
              <a:ext cx="2667076" cy="87464"/>
            </a:xfrm>
            <a:prstGeom prst="rect">
              <a:avLst/>
            </a:prstGeom>
          </p:spPr>
        </p:pic>
        <p:pic>
          <p:nvPicPr>
            <p:cNvPr id="7" name="object 5"/>
            <p:cNvPicPr/>
            <p:nvPr/>
          </p:nvPicPr>
          <p:blipFill>
            <a:blip r:embed="rId6" cstate="print"/>
            <a:stretch>
              <a:fillRect/>
            </a:stretch>
          </p:blipFill>
          <p:spPr>
            <a:xfrm>
              <a:off x="8229675" y="4676013"/>
              <a:ext cx="977786" cy="217297"/>
            </a:xfrm>
            <a:prstGeom prst="rect">
              <a:avLst/>
            </a:prstGeom>
          </p:spPr>
        </p:pic>
        <p:pic>
          <p:nvPicPr>
            <p:cNvPr id="8" name="object 6"/>
            <p:cNvPicPr/>
            <p:nvPr/>
          </p:nvPicPr>
          <p:blipFill>
            <a:blip r:embed="rId7" cstate="print"/>
            <a:stretch>
              <a:fillRect/>
            </a:stretch>
          </p:blipFill>
          <p:spPr>
            <a:xfrm>
              <a:off x="8290509" y="4389170"/>
              <a:ext cx="631456" cy="384289"/>
            </a:xfrm>
            <a:prstGeom prst="rect">
              <a:avLst/>
            </a:prstGeom>
          </p:spPr>
        </p:pic>
        <p:pic>
          <p:nvPicPr>
            <p:cNvPr id="9" name="object 7"/>
            <p:cNvPicPr/>
            <p:nvPr/>
          </p:nvPicPr>
          <p:blipFill>
            <a:blip r:embed="rId8" cstate="print"/>
            <a:stretch>
              <a:fillRect/>
            </a:stretch>
          </p:blipFill>
          <p:spPr>
            <a:xfrm>
              <a:off x="8388515" y="4494847"/>
              <a:ext cx="359829" cy="132549"/>
            </a:xfrm>
            <a:prstGeom prst="rect">
              <a:avLst/>
            </a:prstGeom>
          </p:spPr>
        </p:pic>
        <p:pic>
          <p:nvPicPr>
            <p:cNvPr id="10" name="object 8"/>
            <p:cNvPicPr/>
            <p:nvPr/>
          </p:nvPicPr>
          <p:blipFill>
            <a:blip r:embed="rId9" cstate="print"/>
            <a:stretch>
              <a:fillRect/>
            </a:stretch>
          </p:blipFill>
          <p:spPr>
            <a:xfrm>
              <a:off x="8290508" y="4795278"/>
              <a:ext cx="631456" cy="384289"/>
            </a:xfrm>
            <a:prstGeom prst="rect">
              <a:avLst/>
            </a:prstGeom>
          </p:spPr>
        </p:pic>
        <p:pic>
          <p:nvPicPr>
            <p:cNvPr id="11" name="object 9"/>
            <p:cNvPicPr/>
            <p:nvPr/>
          </p:nvPicPr>
          <p:blipFill>
            <a:blip r:embed="rId10" cstate="print"/>
            <a:stretch>
              <a:fillRect/>
            </a:stretch>
          </p:blipFill>
          <p:spPr>
            <a:xfrm>
              <a:off x="8388515" y="4941328"/>
              <a:ext cx="359829" cy="132562"/>
            </a:xfrm>
            <a:prstGeom prst="rect">
              <a:avLst/>
            </a:prstGeom>
          </p:spPr>
        </p:pic>
        <p:pic>
          <p:nvPicPr>
            <p:cNvPr id="12" name="object 10"/>
            <p:cNvPicPr/>
            <p:nvPr/>
          </p:nvPicPr>
          <p:blipFill>
            <a:blip r:embed="rId11"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dirty="0"/>
            </a:p>
          </p:txBody>
        </p:sp>
        <p:pic>
          <p:nvPicPr>
            <p:cNvPr id="14" name="object 12"/>
            <p:cNvPicPr/>
            <p:nvPr/>
          </p:nvPicPr>
          <p:blipFill>
            <a:blip r:embed="rId12"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dirty="0"/>
            </a:p>
          </p:txBody>
        </p:sp>
        <p:pic>
          <p:nvPicPr>
            <p:cNvPr id="16" name="object 14"/>
            <p:cNvPicPr/>
            <p:nvPr/>
          </p:nvPicPr>
          <p:blipFill>
            <a:blip r:embed="rId13" cstate="print"/>
            <a:stretch>
              <a:fillRect/>
            </a:stretch>
          </p:blipFill>
          <p:spPr>
            <a:xfrm>
              <a:off x="7297084" y="4878023"/>
              <a:ext cx="107746" cy="109093"/>
            </a:xfrm>
            <a:prstGeom prst="rect">
              <a:avLst/>
            </a:prstGeom>
          </p:spPr>
        </p:pic>
        <p:pic>
          <p:nvPicPr>
            <p:cNvPr id="17" name="object 15"/>
            <p:cNvPicPr/>
            <p:nvPr/>
          </p:nvPicPr>
          <p:blipFill>
            <a:blip r:embed="rId14"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dirty="0"/>
            </a:p>
          </p:txBody>
        </p:sp>
        <p:pic>
          <p:nvPicPr>
            <p:cNvPr id="19" name="object 17"/>
            <p:cNvPicPr/>
            <p:nvPr/>
          </p:nvPicPr>
          <p:blipFill>
            <a:blip r:embed="rId15" cstate="print"/>
            <a:stretch>
              <a:fillRect/>
            </a:stretch>
          </p:blipFill>
          <p:spPr>
            <a:xfrm>
              <a:off x="8004993" y="4877897"/>
              <a:ext cx="185965" cy="109219"/>
            </a:xfrm>
            <a:prstGeom prst="rect">
              <a:avLst/>
            </a:prstGeom>
          </p:spPr>
        </p:pic>
        <p:pic>
          <p:nvPicPr>
            <p:cNvPr id="20" name="object 18"/>
            <p:cNvPicPr/>
            <p:nvPr/>
          </p:nvPicPr>
          <p:blipFill>
            <a:blip r:embed="rId16" cstate="print"/>
            <a:stretch>
              <a:fillRect/>
            </a:stretch>
          </p:blipFill>
          <p:spPr>
            <a:xfrm>
              <a:off x="7446112" y="4891221"/>
              <a:ext cx="98314" cy="79730"/>
            </a:xfrm>
            <a:prstGeom prst="rect">
              <a:avLst/>
            </a:prstGeom>
          </p:spPr>
        </p:pic>
        <p:pic>
          <p:nvPicPr>
            <p:cNvPr id="21" name="object 19"/>
            <p:cNvPicPr/>
            <p:nvPr/>
          </p:nvPicPr>
          <p:blipFill>
            <a:blip r:embed="rId16" cstate="print"/>
            <a:stretch>
              <a:fillRect/>
            </a:stretch>
          </p:blipFill>
          <p:spPr>
            <a:xfrm>
              <a:off x="6524336" y="4891221"/>
              <a:ext cx="98314" cy="79730"/>
            </a:xfrm>
            <a:prstGeom prst="rect">
              <a:avLst/>
            </a:prstGeom>
          </p:spPr>
        </p:pic>
        <p:pic>
          <p:nvPicPr>
            <p:cNvPr id="22" name="object 20"/>
            <p:cNvPicPr/>
            <p:nvPr/>
          </p:nvPicPr>
          <p:blipFill>
            <a:blip r:embed="rId16"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dirty="0"/>
            </a:p>
          </p:txBody>
        </p:sp>
        <p:pic>
          <p:nvPicPr>
            <p:cNvPr id="24" name="object 22"/>
            <p:cNvPicPr/>
            <p:nvPr/>
          </p:nvPicPr>
          <p:blipFill>
            <a:blip r:embed="rId17"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060647" y="2125530"/>
            <a:ext cx="1218852" cy="2443400"/>
          </a:xfrm>
          <a:prstGeom prst="rect">
            <a:avLst/>
          </a:prstGeom>
        </p:spPr>
      </p:pic>
      <p:pic>
        <p:nvPicPr>
          <p:cNvPr id="25" name="Picture 24"/>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343690" y="5386852"/>
            <a:ext cx="2292468" cy="1079555"/>
          </a:xfrm>
          <a:prstGeom prst="rect">
            <a:avLst/>
          </a:prstGeom>
        </p:spPr>
      </p:pic>
    </p:spTree>
    <p:extLst>
      <p:ext uri="{BB962C8B-B14F-4D97-AF65-F5344CB8AC3E}">
        <p14:creationId xmlns:p14="http://schemas.microsoft.com/office/powerpoint/2010/main" val="276355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3600" b="1" u="sng" dirty="0"/>
              <a:t>Additional Resources:</a:t>
            </a:r>
          </a:p>
          <a:p>
            <a:pPr lvl="0" algn="l"/>
            <a:r>
              <a:rPr lang="en-US" sz="2000" dirty="0"/>
              <a:t>Region F&amp;B Subject Matter Experts:</a:t>
            </a:r>
          </a:p>
          <a:p>
            <a:pPr lvl="0" algn="l"/>
            <a:r>
              <a:rPr lang="en-US" sz="2000" dirty="0"/>
              <a:t>	- CNRMA: John Prue		</a:t>
            </a:r>
            <a:r>
              <a:rPr lang="en-US" sz="2000" dirty="0">
                <a:hlinkClick r:id="rId2"/>
              </a:rPr>
              <a:t>john.d.prue.civ@us.navy.mil</a:t>
            </a:r>
            <a:endParaRPr lang="en-US" sz="2000" dirty="0"/>
          </a:p>
          <a:p>
            <a:pPr lvl="0" algn="l"/>
            <a:r>
              <a:rPr lang="en-US" sz="2000" dirty="0"/>
              <a:t>	- CNRSW: Norman Verdeprado 	</a:t>
            </a:r>
            <a:r>
              <a:rPr lang="en-US" sz="2000" dirty="0">
                <a:hlinkClick r:id="rId3"/>
              </a:rPr>
              <a:t>norman.verdeprado1@navy.mil</a:t>
            </a:r>
            <a:endParaRPr lang="en-US" sz="2000" dirty="0"/>
          </a:p>
          <a:p>
            <a:pPr lvl="0" algn="l"/>
            <a:r>
              <a:rPr lang="en-US" sz="2000" dirty="0"/>
              <a:t>	- CNRH: Mark Lokar		</a:t>
            </a:r>
            <a:r>
              <a:rPr lang="en-US" sz="2000" dirty="0">
                <a:hlinkClick r:id="rId4"/>
              </a:rPr>
              <a:t>mark.c.lokar.naf@us.navy.mil</a:t>
            </a:r>
            <a:endParaRPr lang="en-US" sz="2000" dirty="0"/>
          </a:p>
          <a:p>
            <a:pPr lvl="0" algn="l"/>
            <a:r>
              <a:rPr lang="en-US" sz="2000" dirty="0"/>
              <a:t>	- CNRSE: Tom Timmons		</a:t>
            </a:r>
            <a:r>
              <a:rPr lang="en-US" sz="2000" dirty="0">
                <a:hlinkClick r:id="rId5"/>
              </a:rPr>
              <a:t>thomas.e.timmons2.naf@us.navy.mil</a:t>
            </a:r>
            <a:endParaRPr lang="en-US" sz="2000" dirty="0"/>
          </a:p>
          <a:p>
            <a:pPr lvl="0" algn="l"/>
            <a:r>
              <a:rPr lang="en-US" sz="2000" dirty="0"/>
              <a:t>	- NDW: Joselito Lonzanida		</a:t>
            </a:r>
            <a:r>
              <a:rPr lang="en-US" sz="2000" dirty="0">
                <a:hlinkClick r:id="rId6"/>
              </a:rPr>
              <a:t>joselito.s.lonzanida.naf@us.navy.mil</a:t>
            </a:r>
            <a:endParaRPr lang="en-US" sz="2000" dirty="0"/>
          </a:p>
          <a:p>
            <a:pPr lvl="0" algn="l"/>
            <a:r>
              <a:rPr lang="en-US" sz="2000" dirty="0"/>
              <a:t>	- CNRNW: Bunny Allen		</a:t>
            </a:r>
            <a:r>
              <a:rPr lang="en-US" sz="2000" dirty="0">
                <a:hlinkClick r:id="rId7"/>
              </a:rPr>
              <a:t>buenamae.m.allen.naf@us.navy.mil</a:t>
            </a:r>
            <a:endParaRPr lang="en-US" sz="2000" dirty="0"/>
          </a:p>
          <a:p>
            <a:pPr lvl="0" algn="l"/>
            <a:r>
              <a:rPr lang="en-US" sz="2000" dirty="0"/>
              <a:t>	- EURAFCENT: Sara Fine		</a:t>
            </a:r>
            <a:r>
              <a:rPr lang="en-US" sz="2000" dirty="0">
                <a:hlinkClick r:id="rId8"/>
              </a:rPr>
              <a:t>sara.fine@eu.navy.mil</a:t>
            </a:r>
            <a:endParaRPr lang="en-US" sz="2000" dirty="0"/>
          </a:p>
          <a:p>
            <a:pPr lvl="0" algn="l"/>
            <a:r>
              <a:rPr lang="en-US" sz="2000" dirty="0"/>
              <a:t>	- CNRJ: Efrain Gracia		</a:t>
            </a:r>
            <a:r>
              <a:rPr lang="en-US" sz="2000" u="sng" dirty="0">
                <a:hlinkClick r:id="rId9"/>
              </a:rPr>
              <a:t>efrain.gracia@fe.navy.mil</a:t>
            </a:r>
            <a:r>
              <a:rPr lang="en-US" sz="2000" dirty="0"/>
              <a:t> </a:t>
            </a:r>
          </a:p>
          <a:p>
            <a:pPr lvl="0" algn="l"/>
            <a:r>
              <a:rPr lang="en-US" sz="2000" dirty="0"/>
              <a:t>	- CJRM: TBD</a:t>
            </a:r>
          </a:p>
          <a:p>
            <a:pPr lvl="0" algn="l"/>
            <a:r>
              <a:rPr lang="en-US" sz="2000" dirty="0"/>
              <a:t>	- CNRK: TBD</a:t>
            </a:r>
          </a:p>
          <a:p>
            <a:pPr lvl="0" algn="l"/>
            <a:endParaRPr lang="en-US"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10" cstate="print"/>
            <a:stretch>
              <a:fillRect/>
            </a:stretch>
          </p:blipFill>
          <p:spPr>
            <a:xfrm>
              <a:off x="8229675" y="4731118"/>
              <a:ext cx="977785" cy="53492"/>
            </a:xfrm>
            <a:prstGeom prst="rect">
              <a:avLst/>
            </a:prstGeom>
          </p:spPr>
        </p:pic>
        <p:pic>
          <p:nvPicPr>
            <p:cNvPr id="6" name="object 4"/>
            <p:cNvPicPr/>
            <p:nvPr/>
          </p:nvPicPr>
          <p:blipFill>
            <a:blip r:embed="rId11" cstate="print"/>
            <a:stretch>
              <a:fillRect/>
            </a:stretch>
          </p:blipFill>
          <p:spPr>
            <a:xfrm>
              <a:off x="5562599" y="4740770"/>
              <a:ext cx="2667076" cy="87464"/>
            </a:xfrm>
            <a:prstGeom prst="rect">
              <a:avLst/>
            </a:prstGeom>
          </p:spPr>
        </p:pic>
        <p:pic>
          <p:nvPicPr>
            <p:cNvPr id="7" name="object 5"/>
            <p:cNvPicPr/>
            <p:nvPr/>
          </p:nvPicPr>
          <p:blipFill>
            <a:blip r:embed="rId12" cstate="print"/>
            <a:stretch>
              <a:fillRect/>
            </a:stretch>
          </p:blipFill>
          <p:spPr>
            <a:xfrm>
              <a:off x="8229675" y="4676013"/>
              <a:ext cx="977786" cy="217297"/>
            </a:xfrm>
            <a:prstGeom prst="rect">
              <a:avLst/>
            </a:prstGeom>
          </p:spPr>
        </p:pic>
        <p:pic>
          <p:nvPicPr>
            <p:cNvPr id="8" name="object 6"/>
            <p:cNvPicPr/>
            <p:nvPr/>
          </p:nvPicPr>
          <p:blipFill>
            <a:blip r:embed="rId13" cstate="print"/>
            <a:stretch>
              <a:fillRect/>
            </a:stretch>
          </p:blipFill>
          <p:spPr>
            <a:xfrm>
              <a:off x="8290509" y="4389170"/>
              <a:ext cx="631456" cy="384289"/>
            </a:xfrm>
            <a:prstGeom prst="rect">
              <a:avLst/>
            </a:prstGeom>
          </p:spPr>
        </p:pic>
        <p:pic>
          <p:nvPicPr>
            <p:cNvPr id="9" name="object 7"/>
            <p:cNvPicPr/>
            <p:nvPr/>
          </p:nvPicPr>
          <p:blipFill>
            <a:blip r:embed="rId14" cstate="print"/>
            <a:stretch>
              <a:fillRect/>
            </a:stretch>
          </p:blipFill>
          <p:spPr>
            <a:xfrm>
              <a:off x="8388515" y="4494847"/>
              <a:ext cx="359829" cy="132549"/>
            </a:xfrm>
            <a:prstGeom prst="rect">
              <a:avLst/>
            </a:prstGeom>
          </p:spPr>
        </p:pic>
        <p:pic>
          <p:nvPicPr>
            <p:cNvPr id="10" name="object 8"/>
            <p:cNvPicPr/>
            <p:nvPr/>
          </p:nvPicPr>
          <p:blipFill>
            <a:blip r:embed="rId15" cstate="print"/>
            <a:stretch>
              <a:fillRect/>
            </a:stretch>
          </p:blipFill>
          <p:spPr>
            <a:xfrm>
              <a:off x="8290508" y="4795278"/>
              <a:ext cx="631456" cy="384289"/>
            </a:xfrm>
            <a:prstGeom prst="rect">
              <a:avLst/>
            </a:prstGeom>
          </p:spPr>
        </p:pic>
        <p:pic>
          <p:nvPicPr>
            <p:cNvPr id="11" name="object 9"/>
            <p:cNvPicPr/>
            <p:nvPr/>
          </p:nvPicPr>
          <p:blipFill>
            <a:blip r:embed="rId16" cstate="print"/>
            <a:stretch>
              <a:fillRect/>
            </a:stretch>
          </p:blipFill>
          <p:spPr>
            <a:xfrm>
              <a:off x="8388515" y="4941328"/>
              <a:ext cx="359829" cy="132562"/>
            </a:xfrm>
            <a:prstGeom prst="rect">
              <a:avLst/>
            </a:prstGeom>
          </p:spPr>
        </p:pic>
        <p:pic>
          <p:nvPicPr>
            <p:cNvPr id="12" name="object 10"/>
            <p:cNvPicPr/>
            <p:nvPr/>
          </p:nvPicPr>
          <p:blipFill>
            <a:blip r:embed="rId17"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dirty="0"/>
            </a:p>
          </p:txBody>
        </p:sp>
        <p:pic>
          <p:nvPicPr>
            <p:cNvPr id="14" name="object 12"/>
            <p:cNvPicPr/>
            <p:nvPr/>
          </p:nvPicPr>
          <p:blipFill>
            <a:blip r:embed="rId18"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dirty="0"/>
            </a:p>
          </p:txBody>
        </p:sp>
        <p:pic>
          <p:nvPicPr>
            <p:cNvPr id="16" name="object 14"/>
            <p:cNvPicPr/>
            <p:nvPr/>
          </p:nvPicPr>
          <p:blipFill>
            <a:blip r:embed="rId19" cstate="print"/>
            <a:stretch>
              <a:fillRect/>
            </a:stretch>
          </p:blipFill>
          <p:spPr>
            <a:xfrm>
              <a:off x="7297084" y="4878023"/>
              <a:ext cx="107746" cy="109093"/>
            </a:xfrm>
            <a:prstGeom prst="rect">
              <a:avLst/>
            </a:prstGeom>
          </p:spPr>
        </p:pic>
        <p:pic>
          <p:nvPicPr>
            <p:cNvPr id="17" name="object 15"/>
            <p:cNvPicPr/>
            <p:nvPr/>
          </p:nvPicPr>
          <p:blipFill>
            <a:blip r:embed="rId20"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dirty="0"/>
            </a:p>
          </p:txBody>
        </p:sp>
        <p:pic>
          <p:nvPicPr>
            <p:cNvPr id="19" name="object 17"/>
            <p:cNvPicPr/>
            <p:nvPr/>
          </p:nvPicPr>
          <p:blipFill>
            <a:blip r:embed="rId21" cstate="print"/>
            <a:stretch>
              <a:fillRect/>
            </a:stretch>
          </p:blipFill>
          <p:spPr>
            <a:xfrm>
              <a:off x="8004993" y="4877897"/>
              <a:ext cx="185965" cy="109219"/>
            </a:xfrm>
            <a:prstGeom prst="rect">
              <a:avLst/>
            </a:prstGeom>
          </p:spPr>
        </p:pic>
        <p:pic>
          <p:nvPicPr>
            <p:cNvPr id="20" name="object 18"/>
            <p:cNvPicPr/>
            <p:nvPr/>
          </p:nvPicPr>
          <p:blipFill>
            <a:blip r:embed="rId22" cstate="print"/>
            <a:stretch>
              <a:fillRect/>
            </a:stretch>
          </p:blipFill>
          <p:spPr>
            <a:xfrm>
              <a:off x="7446112" y="4891221"/>
              <a:ext cx="98314" cy="79730"/>
            </a:xfrm>
            <a:prstGeom prst="rect">
              <a:avLst/>
            </a:prstGeom>
          </p:spPr>
        </p:pic>
        <p:pic>
          <p:nvPicPr>
            <p:cNvPr id="21" name="object 19"/>
            <p:cNvPicPr/>
            <p:nvPr/>
          </p:nvPicPr>
          <p:blipFill>
            <a:blip r:embed="rId22" cstate="print"/>
            <a:stretch>
              <a:fillRect/>
            </a:stretch>
          </p:blipFill>
          <p:spPr>
            <a:xfrm>
              <a:off x="6524336" y="4891221"/>
              <a:ext cx="98314" cy="79730"/>
            </a:xfrm>
            <a:prstGeom prst="rect">
              <a:avLst/>
            </a:prstGeom>
          </p:spPr>
        </p:pic>
        <p:pic>
          <p:nvPicPr>
            <p:cNvPr id="22" name="object 20"/>
            <p:cNvPicPr/>
            <p:nvPr/>
          </p:nvPicPr>
          <p:blipFill>
            <a:blip r:embed="rId22"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dirty="0"/>
            </a:p>
          </p:txBody>
        </p:sp>
        <p:pic>
          <p:nvPicPr>
            <p:cNvPr id="24" name="object 22"/>
            <p:cNvPicPr/>
            <p:nvPr/>
          </p:nvPicPr>
          <p:blipFill>
            <a:blip r:embed="rId23"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95821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4400" b="1" u="sng" dirty="0"/>
              <a:t>Additional Resources:</a:t>
            </a:r>
          </a:p>
          <a:p>
            <a:pPr lvl="0" algn="l"/>
            <a:r>
              <a:rPr lang="en-US" sz="4400" dirty="0"/>
              <a:t>Monthly N9 </a:t>
            </a:r>
            <a:r>
              <a:rPr lang="en-US" sz="4400" dirty="0" err="1"/>
              <a:t>Newsblast</a:t>
            </a:r>
            <a:endParaRPr lang="en-US" sz="4400" dirty="0"/>
          </a:p>
          <a:p>
            <a:pPr lvl="0" algn="l"/>
            <a:endParaRPr lang="en-US" sz="4400"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28385" y="3267962"/>
            <a:ext cx="9506240" cy="1306749"/>
          </a:xfrm>
          <a:prstGeom prst="rect">
            <a:avLst/>
          </a:prstGeom>
        </p:spPr>
      </p:pic>
      <p:pic>
        <p:nvPicPr>
          <p:cNvPr id="25" name="Picture 2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88712" y="4627769"/>
            <a:ext cx="9445913" cy="1382505"/>
          </a:xfrm>
          <a:prstGeom prst="rect">
            <a:avLst/>
          </a:prstGeom>
        </p:spPr>
      </p:pic>
    </p:spTree>
    <p:extLst>
      <p:ext uri="{BB962C8B-B14F-4D97-AF65-F5344CB8AC3E}">
        <p14:creationId xmlns:p14="http://schemas.microsoft.com/office/powerpoint/2010/main" val="381206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6678" y="1764848"/>
            <a:ext cx="10259737" cy="4719841"/>
          </a:xfrm>
        </p:spPr>
        <p:txBody>
          <a:bodyPr>
            <a:noAutofit/>
          </a:bodyPr>
          <a:lstStyle/>
          <a:p>
            <a:r>
              <a:rPr lang="en-US" b="1" dirty="0"/>
              <a:t>Raymond Nevin </a:t>
            </a:r>
          </a:p>
          <a:p>
            <a:r>
              <a:rPr lang="en-US" sz="2000" b="1" dirty="0"/>
              <a:t>CNIC </a:t>
            </a:r>
            <a:r>
              <a:rPr lang="en-US" sz="2000" b="1" dirty="0" err="1"/>
              <a:t>F&amp;B</a:t>
            </a:r>
            <a:r>
              <a:rPr lang="en-US" sz="2000" b="1" dirty="0"/>
              <a:t> Program Director </a:t>
            </a:r>
            <a:r>
              <a:rPr lang="en-US" sz="2000" b="1" dirty="0" err="1"/>
              <a:t>N923D</a:t>
            </a:r>
            <a:endParaRPr lang="en-US" sz="2000" b="1" dirty="0"/>
          </a:p>
          <a:p>
            <a:r>
              <a:rPr lang="en-US" sz="1800" dirty="0"/>
              <a:t>Ray joined the CNIC </a:t>
            </a:r>
            <a:r>
              <a:rPr lang="en-US" sz="1800" dirty="0" err="1"/>
              <a:t>F&amp;B</a:t>
            </a:r>
            <a:r>
              <a:rPr lang="en-US" sz="1800" dirty="0"/>
              <a:t> Team as a Program Analyst in 2009 and was promoted to Program Director in 2011.  Ray provides nearly 30 years of diverse restaurant industry experience.  With senior level management and operations experience, Rays resume of restaurant industry experience includes the titles of : Owner/operator, President and </a:t>
            </a:r>
            <a:r>
              <a:rPr lang="en-US" sz="1800" dirty="0" err="1"/>
              <a:t>C.O.O</a:t>
            </a:r>
            <a:r>
              <a:rPr lang="en-US" sz="1800" dirty="0"/>
              <a:t>., President and C.E.O., Operations Director, Division President, as well as demonstrated success as a Consultant/Contract Manager to the restaurant industry with engagements ranging from: menu engineering, product sourcing and distribution, financial plan development, and franchise start-ups.  Rays consulting projects have included: Interim </a:t>
            </a:r>
            <a:r>
              <a:rPr lang="en-US" sz="1800" dirty="0" err="1"/>
              <a:t>C.O.O</a:t>
            </a:r>
            <a:r>
              <a:rPr lang="en-US" sz="1800" dirty="0"/>
              <a:t>., Operations Director, Consultant to a kitchen equipment manufacturer, and as a Turnaround Operations Specialist for a large ($500 million dollar) multi-brand franchise organization.  Ray has earned both FMP and </a:t>
            </a:r>
            <a:r>
              <a:rPr lang="en-US" sz="1800" dirty="0" err="1"/>
              <a:t>CMCE</a:t>
            </a:r>
            <a:r>
              <a:rPr lang="en-US" sz="1800" dirty="0"/>
              <a:t> designations while working with CNIC.  Ray has demonstrated the skills and the knowledge to create, communicate, and implement dynamic action plans designed to increase sales and profits while improving guest satisfaction. Under Rays leadership CNIC </a:t>
            </a:r>
            <a:r>
              <a:rPr lang="en-US" sz="1800" dirty="0" err="1"/>
              <a:t>F&amp;B</a:t>
            </a:r>
            <a:r>
              <a:rPr lang="en-US" sz="1800" dirty="0"/>
              <a:t> has enacted numerous actions and improvements that includes: CNIC Internal Brand Initiative, Authoring the Business Watch Process, NRA-CNIC Training Agreement, </a:t>
            </a:r>
            <a:r>
              <a:rPr lang="en-US" sz="1800" dirty="0" err="1"/>
              <a:t>F&amp;B</a:t>
            </a:r>
            <a:r>
              <a:rPr lang="en-US" sz="1800" dirty="0"/>
              <a:t> Desk Guides, ESM Standards, </a:t>
            </a:r>
            <a:r>
              <a:rPr lang="en-US" sz="1800" dirty="0" err="1"/>
              <a:t>CYP</a:t>
            </a:r>
            <a:r>
              <a:rPr lang="en-US" sz="1800" dirty="0"/>
              <a:t> Menu/training support, Menu Engineering and Flash Report tool development, Visitation Communications Report (VCR), </a:t>
            </a:r>
            <a:r>
              <a:rPr lang="en-US" sz="1800" dirty="0" err="1"/>
              <a:t>F&amp;B</a:t>
            </a:r>
            <a:r>
              <a:rPr lang="en-US" sz="1800" dirty="0"/>
              <a:t> Resources Webpage, and numerous other successful Program initiatives.  Feel free to reach out to Ray at (954)-304-1369 or </a:t>
            </a:r>
            <a:r>
              <a:rPr lang="en-US" sz="1800" u="sng" dirty="0">
                <a:hlinkClick r:id="rId2"/>
              </a:rPr>
              <a:t>Raymond.w.nevin.naf@us.navy.mil</a:t>
            </a:r>
            <a:r>
              <a:rPr lang="en-US" sz="1800" dirty="0"/>
              <a:t> </a:t>
            </a:r>
          </a:p>
          <a:p>
            <a:r>
              <a:rPr lang="en-US" sz="18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477470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1846" y="2830280"/>
            <a:ext cx="10209402" cy="2270227"/>
          </a:xfrm>
        </p:spPr>
        <p:txBody>
          <a:bodyPr>
            <a:noAutofit/>
          </a:bodyPr>
          <a:lstStyle/>
          <a:p>
            <a:r>
              <a:rPr lang="en-US" b="1" dirty="0"/>
              <a:t>Barry East</a:t>
            </a:r>
            <a:r>
              <a:rPr lang="en-US" sz="1800" b="1" dirty="0"/>
              <a:t> </a:t>
            </a:r>
          </a:p>
          <a:p>
            <a:r>
              <a:rPr lang="en-US" sz="1800" b="1" dirty="0"/>
              <a:t> CNIC </a:t>
            </a:r>
            <a:r>
              <a:rPr lang="en-US" sz="1800" b="1" dirty="0" err="1"/>
              <a:t>F&amp;B</a:t>
            </a:r>
            <a:r>
              <a:rPr lang="en-US" sz="1800" b="1" dirty="0"/>
              <a:t> Program Analyst (Field Support Specialist)</a:t>
            </a:r>
          </a:p>
          <a:p>
            <a:r>
              <a:rPr lang="en-US" sz="1800" dirty="0"/>
              <a:t>Barry has been working with the </a:t>
            </a:r>
            <a:r>
              <a:rPr lang="en-US" sz="1800" dirty="0" err="1"/>
              <a:t>F&amp;B</a:t>
            </a:r>
            <a:r>
              <a:rPr lang="en-US" sz="1800" dirty="0"/>
              <a:t> team at headquarters since August 2021. Prior to that he was the GM of the Epicenter multi entertainment center located in NAVSTA Great Lakes for 10 years. That operation was one of the largest CAT C operations in </a:t>
            </a:r>
            <a:r>
              <a:rPr lang="en-US" sz="1800" dirty="0" err="1"/>
              <a:t>MWR</a:t>
            </a:r>
            <a:r>
              <a:rPr lang="en-US" sz="1800" dirty="0"/>
              <a:t> that included </a:t>
            </a:r>
            <a:r>
              <a:rPr lang="en-US" sz="1800" dirty="0" err="1"/>
              <a:t>Spinz</a:t>
            </a:r>
            <a:r>
              <a:rPr lang="en-US" sz="1800" dirty="0"/>
              <a:t> Restaurant, pizza delivery service, 3 bars, movie theater, bowling, and events. Barry is currently concentrating his attention in the areas of marketing, retail, cost of goods, nutrition, the Dine on the Go program, and </a:t>
            </a:r>
            <a:r>
              <a:rPr lang="en-US" sz="1800" dirty="0" err="1"/>
              <a:t>F&amp;B</a:t>
            </a:r>
            <a:r>
              <a:rPr lang="en-US" sz="1800" dirty="0"/>
              <a:t> standards. Please feel free to reach out to Barry anytime for support or questions at (202)-425-3327, or </a:t>
            </a:r>
            <a:r>
              <a:rPr lang="en-US" sz="1800" u="sng" dirty="0">
                <a:hlinkClick r:id="rId2"/>
              </a:rPr>
              <a:t>Michael.f.east.naf@us.navy.mil</a:t>
            </a:r>
            <a:r>
              <a:rPr lang="en-US" sz="1800" dirty="0"/>
              <a:t>.</a:t>
            </a:r>
          </a:p>
          <a:p>
            <a:r>
              <a:rPr lang="en-US" sz="2000" dirty="0"/>
              <a:t> </a:t>
            </a:r>
          </a:p>
          <a:p>
            <a:r>
              <a:rPr lang="en-US" sz="2000" dirty="0"/>
              <a:t> </a:t>
            </a:r>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116740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5068" y="2540859"/>
            <a:ext cx="10201013" cy="2744205"/>
          </a:xfrm>
        </p:spPr>
        <p:txBody>
          <a:bodyPr>
            <a:noAutofit/>
          </a:bodyPr>
          <a:lstStyle/>
          <a:p>
            <a:r>
              <a:rPr lang="en-US" b="1" dirty="0"/>
              <a:t>Steve Rebarchick</a:t>
            </a:r>
            <a:r>
              <a:rPr lang="en-US" sz="2000" b="1" dirty="0"/>
              <a:t>  </a:t>
            </a:r>
          </a:p>
          <a:p>
            <a:r>
              <a:rPr lang="en-US" sz="2000" b="1" dirty="0"/>
              <a:t>CNIC </a:t>
            </a:r>
            <a:r>
              <a:rPr lang="en-US" sz="2000" b="1" dirty="0" err="1"/>
              <a:t>F&amp;B</a:t>
            </a:r>
            <a:r>
              <a:rPr lang="en-US" sz="2000" b="1" dirty="0"/>
              <a:t> Program Analyst (Field Support Specialist)</a:t>
            </a:r>
          </a:p>
          <a:p>
            <a:r>
              <a:rPr lang="en-US" sz="2000" dirty="0"/>
              <a:t>Steve Rebarchick started with </a:t>
            </a:r>
            <a:r>
              <a:rPr lang="en-US" sz="2000" dirty="0" err="1"/>
              <a:t>MWR</a:t>
            </a:r>
            <a:r>
              <a:rPr lang="en-US" sz="2000" dirty="0"/>
              <a:t> in 2009 at PAX River's- Rivers Edge Catering and Conference Center. In 2012, Steve accepted the Food and Beverage Director position for South Potomac, where he primarily operated Gray's Landing, an </a:t>
            </a:r>
            <a:r>
              <a:rPr lang="en-US" sz="2000" dirty="0" err="1"/>
              <a:t>MWR</a:t>
            </a:r>
            <a:r>
              <a:rPr lang="en-US" sz="2000" dirty="0"/>
              <a:t> ESM (Essential Station Messing) facility. In 2016, Steve started with HQ as a Field Support Specialist, providing general support to the field, and later took responsibility for menu management of the CDCs Program. Aside from the Field Support responsibility, Steve is currently also working as an advisor to the ESM working group to update the program's application process and operational standards.  Feel free to reach out to Steve for support at (240)-431-9075, or email </a:t>
            </a:r>
            <a:r>
              <a:rPr lang="en-US" sz="2000" u="sng" dirty="0">
                <a:hlinkClick r:id="rId2"/>
              </a:rPr>
              <a:t>stephen.j.rebarchick.naf@us.navy.mil</a:t>
            </a:r>
            <a:endParaRPr lang="en-US" sz="2000" dirty="0"/>
          </a:p>
          <a:p>
            <a:r>
              <a:rPr lang="en-US" sz="2000" dirty="0"/>
              <a:t> </a:t>
            </a:r>
          </a:p>
          <a:p>
            <a:r>
              <a:rPr lang="en-US" sz="2000" dirty="0"/>
              <a:t> </a:t>
            </a:r>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784955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1512" y="1922648"/>
            <a:ext cx="10326848" cy="4904370"/>
          </a:xfrm>
        </p:spPr>
        <p:txBody>
          <a:bodyPr>
            <a:noAutofit/>
          </a:bodyPr>
          <a:lstStyle/>
          <a:p>
            <a:r>
              <a:rPr lang="en-US" b="1" dirty="0"/>
              <a:t>Brennan Hurley</a:t>
            </a:r>
          </a:p>
          <a:p>
            <a:r>
              <a:rPr lang="en-US" sz="2000" b="1" dirty="0"/>
              <a:t>  CNIC Program Analyst (Field &amp; Administrative Support)</a:t>
            </a:r>
          </a:p>
          <a:p>
            <a:r>
              <a:rPr lang="en-US" sz="2000" dirty="0"/>
              <a:t>Brennan joined the CNIC </a:t>
            </a:r>
            <a:r>
              <a:rPr lang="en-US" sz="2000" dirty="0" err="1"/>
              <a:t>F&amp;B</a:t>
            </a:r>
            <a:r>
              <a:rPr lang="en-US" sz="2000" dirty="0"/>
              <a:t> team at headquarters in May  of 2014. Prior to joining CNIC Brennan held several </a:t>
            </a:r>
            <a:r>
              <a:rPr lang="en-US" sz="2000" dirty="0" err="1"/>
              <a:t>F&amp;B</a:t>
            </a:r>
            <a:r>
              <a:rPr lang="en-US" sz="2000" dirty="0"/>
              <a:t> commercial positions including - Manager of Menu administration for an airline catering company, Corporate Chef of a contract food service company, and also managed a private country club for 20 years.  Initially hired by CNIC as a Field Support Specialist for the </a:t>
            </a:r>
            <a:r>
              <a:rPr lang="en-US" sz="2000" dirty="0" err="1"/>
              <a:t>NDW</a:t>
            </a:r>
            <a:r>
              <a:rPr lang="en-US" sz="2000" dirty="0"/>
              <a:t> Region, Brennan opened and supported two of the first three CNIC </a:t>
            </a:r>
            <a:r>
              <a:rPr lang="en-US" sz="2000" dirty="0" err="1"/>
              <a:t>Spinz</a:t>
            </a:r>
            <a:r>
              <a:rPr lang="en-US" sz="2000" dirty="0"/>
              <a:t> Brand locations. In addition, Brennan has created many of the forms in use by the </a:t>
            </a:r>
            <a:r>
              <a:rPr lang="en-US" sz="2000" dirty="0" err="1"/>
              <a:t>F&amp;B</a:t>
            </a:r>
            <a:r>
              <a:rPr lang="en-US" sz="2000" dirty="0"/>
              <a:t> Program that track and monitor operational efficiency and financial well-being. After a few years in the field, Brennan transitioned into his current position as a Program and Management Analyst, supporting the efforts of his Team members and the field.  Brennan is currently responsible for internal and external interface with:  Contracting, Marketing, and other Programs as well as webpage development of the CNIC Navy </a:t>
            </a:r>
            <a:r>
              <a:rPr lang="en-US" sz="2000" dirty="0" err="1"/>
              <a:t>MWR</a:t>
            </a:r>
            <a:r>
              <a:rPr lang="en-US" sz="2000" dirty="0"/>
              <a:t> website, and heading a working group with Finance, IT, and Fiscal Oversight to resolve </a:t>
            </a:r>
            <a:r>
              <a:rPr lang="en-US" sz="2000" dirty="0" err="1"/>
              <a:t>F&amp;B</a:t>
            </a:r>
            <a:r>
              <a:rPr lang="en-US" sz="2000" dirty="0"/>
              <a:t> issues in real-time. Please feel free to contact Brennan anytime for support or questions at (240)-263-5931 or </a:t>
            </a:r>
            <a:r>
              <a:rPr lang="en-US" sz="2000" u="sng" dirty="0">
                <a:hlinkClick r:id="rId2"/>
              </a:rPr>
              <a:t>vincent.b.hurley.naf@us.navy.mil</a:t>
            </a:r>
            <a:endParaRPr lang="en-US" sz="2000" dirty="0"/>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61904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4" ma:contentTypeDescription="Create a new document." ma:contentTypeScope="" ma:versionID="59e085cc4f8b28a89423ec6362519f7c">
  <xsd:schema xmlns:xsd="http://www.w3.org/2001/XMLSchema" xmlns:xs="http://www.w3.org/2001/XMLSchema" xmlns:p="http://schemas.microsoft.com/office/2006/metadata/properties" xmlns:ns3="30e15a99-2787-4658-9a49-e1375a37af84" xmlns:ns4="f29e537e-536d-4c3d-a73c-f40e94626c0e" targetNamespace="http://schemas.microsoft.com/office/2006/metadata/properties" ma:root="true" ma:fieldsID="76cd53e3983444885a9197095e835041" ns3:_="" ns4:_="">
    <xsd:import namespace="30e15a99-2787-4658-9a49-e1375a37af84"/>
    <xsd:import namespace="f29e537e-536d-4c3d-a73c-f40e94626c0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0e15a99-2787-4658-9a49-e1375a37af84" xsi:nil="true"/>
  </documentManagement>
</p:properties>
</file>

<file path=customXml/itemProps1.xml><?xml version="1.0" encoding="utf-8"?>
<ds:datastoreItem xmlns:ds="http://schemas.openxmlformats.org/officeDocument/2006/customXml" ds:itemID="{1539708D-E5B8-4528-9E3A-19A7E7688A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15a99-2787-4658-9a49-e1375a37af84"/>
    <ds:schemaRef ds:uri="f29e537e-536d-4c3d-a73c-f40e94626c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EA60C9-60E0-4739-9D7F-867FA22FDEA7}">
  <ds:schemaRefs>
    <ds:schemaRef ds:uri="http://schemas.microsoft.com/sharepoint/v3/contenttype/forms"/>
  </ds:schemaRefs>
</ds:datastoreItem>
</file>

<file path=customXml/itemProps3.xml><?xml version="1.0" encoding="utf-8"?>
<ds:datastoreItem xmlns:ds="http://schemas.openxmlformats.org/officeDocument/2006/customXml" ds:itemID="{E46D0E2D-9C4D-4CF3-90E1-EF9E092B10DE}">
  <ds:schemaRefs>
    <ds:schemaRef ds:uri="http://schemas.openxmlformats.org/package/2006/metadata/core-properties"/>
    <ds:schemaRef ds:uri="http://purl.org/dc/terms/"/>
    <ds:schemaRef ds:uri="30e15a99-2787-4658-9a49-e1375a37af84"/>
    <ds:schemaRef ds:uri="http://schemas.microsoft.com/office/2006/documentManagement/types"/>
    <ds:schemaRef ds:uri="http://schemas.microsoft.com/office/infopath/2007/PartnerControls"/>
    <ds:schemaRef ds:uri="http://schemas.microsoft.com/office/2006/metadata/properties"/>
    <ds:schemaRef ds:uri="http://purl.org/dc/elements/1.1/"/>
    <ds:schemaRef ds:uri="f29e537e-536d-4c3d-a73c-f40e94626c0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515</TotalTime>
  <Words>1329</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Hurley, V Brennan NAF USN CNIC WASHINGTON DC (USA)</dc:creator>
  <cp:lastModifiedBy>Rebarchick, Stephen J CIV USN CNIC WASHINGTON DC (USA)</cp:lastModifiedBy>
  <cp:revision>37</cp:revision>
  <dcterms:created xsi:type="dcterms:W3CDTF">2023-07-12T13:10:00Z</dcterms:created>
  <dcterms:modified xsi:type="dcterms:W3CDTF">2024-03-26T21:55:00Z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ies>
</file>