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4" r:id="rId5"/>
    <p:sldId id="265" r:id="rId6"/>
    <p:sldId id="266" r:id="rId7"/>
    <p:sldId id="258" r:id="rId8"/>
    <p:sldId id="259" r:id="rId9"/>
    <p:sldId id="261" r:id="rId10"/>
    <p:sldId id="262" r:id="rId11"/>
    <p:sldId id="260"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14" autoAdjust="0"/>
  </p:normalViewPr>
  <p:slideViewPr>
    <p:cSldViewPr snapToGrid="0">
      <p:cViewPr varScale="1">
        <p:scale>
          <a:sx n="60" d="100"/>
          <a:sy n="60" d="100"/>
        </p:scale>
        <p:origin x="365" y="38"/>
      </p:cViewPr>
      <p:guideLst/>
    </p:cSldViewPr>
  </p:slideViewPr>
  <p:notesTextViewPr>
    <p:cViewPr>
      <p:scale>
        <a:sx n="3" d="2"/>
        <a:sy n="3" d="2"/>
      </p:scale>
      <p:origin x="0" y="0"/>
    </p:cViewPr>
  </p:notesTextViewPr>
  <p:sorterViewPr>
    <p:cViewPr>
      <p:scale>
        <a:sx n="195" d="100"/>
        <a:sy n="19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16CA2CB-4E24-496F-BA76-665FE0E2C323}"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443621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6CA2CB-4E24-496F-BA76-665FE0E2C323}"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450273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6CA2CB-4E24-496F-BA76-665FE0E2C323}"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998125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6CA2CB-4E24-496F-BA76-665FE0E2C323}"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662095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16CA2CB-4E24-496F-BA76-665FE0E2C323}" type="datetimeFigureOut">
              <a:rPr lang="en-US" smtClean="0"/>
              <a:t>10/15/2024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461372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6CA2CB-4E24-496F-BA76-665FE0E2C323}"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1287715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6CA2CB-4E24-496F-BA76-665FE0E2C323}" type="datetimeFigureOut">
              <a:rPr lang="en-US" smtClean="0"/>
              <a:t>10/15/2024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141923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6CA2CB-4E24-496F-BA76-665FE0E2C323}" type="datetimeFigureOut">
              <a:rPr lang="en-US" smtClean="0"/>
              <a:t>10/15/2024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1991456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CA2CB-4E24-496F-BA76-665FE0E2C323}" type="datetimeFigureOut">
              <a:rPr lang="en-US" smtClean="0"/>
              <a:t>10/15/2024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2787224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6CA2CB-4E24-496F-BA76-665FE0E2C323}"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3467010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6CA2CB-4E24-496F-BA76-665FE0E2C323}" type="datetimeFigureOut">
              <a:rPr lang="en-US" smtClean="0"/>
              <a:t>10/15/2024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4217F-4BC2-49F0-95D8-F677B0D46552}" type="slidenum">
              <a:rPr lang="en-US" smtClean="0"/>
              <a:t>‹#›</a:t>
            </a:fld>
            <a:endParaRPr lang="en-US"/>
          </a:p>
        </p:txBody>
      </p:sp>
    </p:spTree>
    <p:extLst>
      <p:ext uri="{BB962C8B-B14F-4D97-AF65-F5344CB8AC3E}">
        <p14:creationId xmlns:p14="http://schemas.microsoft.com/office/powerpoint/2010/main" val="4032388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6CA2CB-4E24-496F-BA76-665FE0E2C323}" type="datetimeFigureOut">
              <a:rPr lang="en-US" smtClean="0"/>
              <a:t>10/15/2024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44217F-4BC2-49F0-95D8-F677B0D46552}" type="slidenum">
              <a:rPr lang="en-US" smtClean="0"/>
              <a:t>‹#›</a:t>
            </a:fld>
            <a:endParaRPr lang="en-US"/>
          </a:p>
        </p:txBody>
      </p:sp>
    </p:spTree>
    <p:extLst>
      <p:ext uri="{BB962C8B-B14F-4D97-AF65-F5344CB8AC3E}">
        <p14:creationId xmlns:p14="http://schemas.microsoft.com/office/powerpoint/2010/main" val="3429669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vincent.b.hurley.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andrew.r.mcfadden4.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hyperlink" Target="https://restaurant.org/" TargetMode="External"/><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hyperlink" Target="https://auth-hcm03.ns2cloud.com/SecureAuth57/SecureAuth.aspx" TargetMode="External"/><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10" Type="http://schemas.openxmlformats.org/officeDocument/2006/relationships/image" Target="../media/image7.png"/><Relationship Id="rId19" Type="http://schemas.openxmlformats.org/officeDocument/2006/relationships/image" Target="../media/image16.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hyperlink" Target="mailto:sara.fine@eu.navy.mil" TargetMode="External"/><Relationship Id="rId13" Type="http://schemas.openxmlformats.org/officeDocument/2006/relationships/image" Target="../media/image4.png"/><Relationship Id="rId18" Type="http://schemas.openxmlformats.org/officeDocument/2006/relationships/image" Target="../media/image9.png"/><Relationship Id="rId3" Type="http://schemas.openxmlformats.org/officeDocument/2006/relationships/hyperlink" Target="mailto:norman.verdeprado1@navy.mil" TargetMode="External"/><Relationship Id="rId21" Type="http://schemas.openxmlformats.org/officeDocument/2006/relationships/image" Target="../media/image12.png"/><Relationship Id="rId7" Type="http://schemas.openxmlformats.org/officeDocument/2006/relationships/hyperlink" Target="mailto:buenamae.m.allen.naf@us.navy.mil" TargetMode="External"/><Relationship Id="rId12" Type="http://schemas.openxmlformats.org/officeDocument/2006/relationships/image" Target="../media/image3.png"/><Relationship Id="rId17" Type="http://schemas.openxmlformats.org/officeDocument/2006/relationships/image" Target="../media/image8.png"/><Relationship Id="rId2" Type="http://schemas.openxmlformats.org/officeDocument/2006/relationships/hyperlink" Target="mailto:john.d.prue.civ@us.navy.mil" TargetMode="External"/><Relationship Id="rId16" Type="http://schemas.openxmlformats.org/officeDocument/2006/relationships/image" Target="../media/image7.png"/><Relationship Id="rId20"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hyperlink" Target="mailto:joselito.s.lonzanida.naf@us.navy.mil" TargetMode="External"/><Relationship Id="rId11" Type="http://schemas.openxmlformats.org/officeDocument/2006/relationships/image" Target="../media/image2.png"/><Relationship Id="rId5" Type="http://schemas.openxmlformats.org/officeDocument/2006/relationships/hyperlink" Target="mailto:thomas.e.timmons2.naf@us.navy.mil" TargetMode="External"/><Relationship Id="rId15" Type="http://schemas.openxmlformats.org/officeDocument/2006/relationships/image" Target="../media/image6.png"/><Relationship Id="rId23" Type="http://schemas.openxmlformats.org/officeDocument/2006/relationships/image" Target="../media/image14.png"/><Relationship Id="rId10" Type="http://schemas.openxmlformats.org/officeDocument/2006/relationships/image" Target="../media/image1.png"/><Relationship Id="rId19" Type="http://schemas.openxmlformats.org/officeDocument/2006/relationships/image" Target="../media/image10.png"/><Relationship Id="rId4" Type="http://schemas.openxmlformats.org/officeDocument/2006/relationships/hyperlink" Target="mailto:mark.c.lokar.naf@us.navy.mil" TargetMode="External"/><Relationship Id="rId9" Type="http://schemas.openxmlformats.org/officeDocument/2006/relationships/hyperlink" Target="mailto:efrain.gracia@fe.navy.mil" TargetMode="External"/><Relationship Id="rId14" Type="http://schemas.openxmlformats.org/officeDocument/2006/relationships/image" Target="../media/image5.png"/><Relationship Id="rId22"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8.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Raymond.w.nevin.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Michael.f.east.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hyperlink" Target="mailto:stephen.j.rebarchick.naf@us.navy.mil" TargetMode="External"/><Relationship Id="rId16" Type="http://schemas.openxmlformats.org/officeDocument/2006/relationships/image" Target="../media/image14.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88388" y="1824409"/>
            <a:ext cx="9144000" cy="1741226"/>
          </a:xfrm>
        </p:spPr>
        <p:txBody>
          <a:bodyPr/>
          <a:lstStyle/>
          <a:p>
            <a:r>
              <a:rPr lang="en-US" dirty="0">
                <a:latin typeface="+mn-lt"/>
                <a:cs typeface="Arial" panose="020B0604020202020204" pitchFamily="34" charset="0"/>
              </a:rPr>
              <a:t>Welcome!</a:t>
            </a:r>
          </a:p>
        </p:txBody>
      </p:sp>
      <p:sp>
        <p:nvSpPr>
          <p:cNvPr id="3" name="Subtitle 2"/>
          <p:cNvSpPr>
            <a:spLocks noGrp="1"/>
          </p:cNvSpPr>
          <p:nvPr>
            <p:ph type="subTitle" idx="1"/>
          </p:nvPr>
        </p:nvSpPr>
        <p:spPr>
          <a:xfrm>
            <a:off x="1318967" y="3627205"/>
            <a:ext cx="9578419" cy="3048898"/>
          </a:xfrm>
        </p:spPr>
        <p:txBody>
          <a:bodyPr>
            <a:normAutofit fontScale="92500"/>
          </a:bodyPr>
          <a:lstStyle/>
          <a:p>
            <a:r>
              <a:rPr lang="en-US" sz="4400" dirty="0">
                <a:cs typeface="Arial" panose="020B0604020202020204" pitchFamily="34" charset="0"/>
              </a:rPr>
              <a:t>CNIC Food and Beverage </a:t>
            </a:r>
          </a:p>
          <a:p>
            <a:r>
              <a:rPr lang="en-US" sz="4400" dirty="0">
                <a:cs typeface="Arial" panose="020B0604020202020204" pitchFamily="34" charset="0"/>
              </a:rPr>
              <a:t>Program Update Cal</a:t>
            </a:r>
            <a:r>
              <a:rPr lang="en-US" sz="4400" dirty="0"/>
              <a:t>l</a:t>
            </a:r>
          </a:p>
          <a:p>
            <a:endParaRPr lang="en-US" sz="4400" dirty="0"/>
          </a:p>
          <a:p>
            <a:r>
              <a:rPr lang="en-US" sz="4400" b="1" i="1" dirty="0"/>
              <a:t>*Please mute your microphone or phone*</a:t>
            </a:r>
          </a:p>
          <a:p>
            <a:endParaRPr lang="en-US" sz="4400" b="1"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2" cstate="print"/>
            <a:stretch>
              <a:fillRect/>
            </a:stretch>
          </p:blipFill>
          <p:spPr>
            <a:xfrm>
              <a:off x="8229675" y="4731118"/>
              <a:ext cx="977785" cy="53492"/>
            </a:xfrm>
            <a:prstGeom prst="rect">
              <a:avLst/>
            </a:prstGeom>
          </p:spPr>
        </p:pic>
        <p:pic>
          <p:nvPicPr>
            <p:cNvPr id="6" name="object 4"/>
            <p:cNvPicPr/>
            <p:nvPr/>
          </p:nvPicPr>
          <p:blipFill>
            <a:blip r:embed="rId3" cstate="print"/>
            <a:stretch>
              <a:fillRect/>
            </a:stretch>
          </p:blipFill>
          <p:spPr>
            <a:xfrm>
              <a:off x="5562599" y="4740770"/>
              <a:ext cx="2667076" cy="87464"/>
            </a:xfrm>
            <a:prstGeom prst="rect">
              <a:avLst/>
            </a:prstGeom>
          </p:spPr>
        </p:pic>
        <p:pic>
          <p:nvPicPr>
            <p:cNvPr id="7" name="object 5"/>
            <p:cNvPicPr/>
            <p:nvPr/>
          </p:nvPicPr>
          <p:blipFill>
            <a:blip r:embed="rId4" cstate="print"/>
            <a:stretch>
              <a:fillRect/>
            </a:stretch>
          </p:blipFill>
          <p:spPr>
            <a:xfrm>
              <a:off x="8229675" y="4676013"/>
              <a:ext cx="977786" cy="217297"/>
            </a:xfrm>
            <a:prstGeom prst="rect">
              <a:avLst/>
            </a:prstGeom>
          </p:spPr>
        </p:pic>
        <p:pic>
          <p:nvPicPr>
            <p:cNvPr id="8" name="object 6"/>
            <p:cNvPicPr/>
            <p:nvPr/>
          </p:nvPicPr>
          <p:blipFill>
            <a:blip r:embed="rId5" cstate="print"/>
            <a:stretch>
              <a:fillRect/>
            </a:stretch>
          </p:blipFill>
          <p:spPr>
            <a:xfrm>
              <a:off x="8290509" y="4389170"/>
              <a:ext cx="631456" cy="384289"/>
            </a:xfrm>
            <a:prstGeom prst="rect">
              <a:avLst/>
            </a:prstGeom>
          </p:spPr>
        </p:pic>
        <p:pic>
          <p:nvPicPr>
            <p:cNvPr id="9" name="object 7"/>
            <p:cNvPicPr/>
            <p:nvPr/>
          </p:nvPicPr>
          <p:blipFill>
            <a:blip r:embed="rId6" cstate="print"/>
            <a:stretch>
              <a:fillRect/>
            </a:stretch>
          </p:blipFill>
          <p:spPr>
            <a:xfrm>
              <a:off x="8388515" y="4494847"/>
              <a:ext cx="359829" cy="132549"/>
            </a:xfrm>
            <a:prstGeom prst="rect">
              <a:avLst/>
            </a:prstGeom>
          </p:spPr>
        </p:pic>
        <p:pic>
          <p:nvPicPr>
            <p:cNvPr id="10" name="object 8"/>
            <p:cNvPicPr/>
            <p:nvPr/>
          </p:nvPicPr>
          <p:blipFill>
            <a:blip r:embed="rId7" cstate="print"/>
            <a:stretch>
              <a:fillRect/>
            </a:stretch>
          </p:blipFill>
          <p:spPr>
            <a:xfrm>
              <a:off x="8290508" y="4795278"/>
              <a:ext cx="631456" cy="384289"/>
            </a:xfrm>
            <a:prstGeom prst="rect">
              <a:avLst/>
            </a:prstGeom>
          </p:spPr>
        </p:pic>
        <p:pic>
          <p:nvPicPr>
            <p:cNvPr id="11" name="object 9"/>
            <p:cNvPicPr/>
            <p:nvPr/>
          </p:nvPicPr>
          <p:blipFill>
            <a:blip r:embed="rId8" cstate="print"/>
            <a:stretch>
              <a:fillRect/>
            </a:stretch>
          </p:blipFill>
          <p:spPr>
            <a:xfrm>
              <a:off x="8388515" y="4941328"/>
              <a:ext cx="359829" cy="132562"/>
            </a:xfrm>
            <a:prstGeom prst="rect">
              <a:avLst/>
            </a:prstGeom>
          </p:spPr>
        </p:pic>
        <p:pic>
          <p:nvPicPr>
            <p:cNvPr id="12" name="object 10"/>
            <p:cNvPicPr/>
            <p:nvPr/>
          </p:nvPicPr>
          <p:blipFill>
            <a:blip r:embed="rId9"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0"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1" cstate="print"/>
            <a:stretch>
              <a:fillRect/>
            </a:stretch>
          </p:blipFill>
          <p:spPr>
            <a:xfrm>
              <a:off x="7297084" y="4878023"/>
              <a:ext cx="107746" cy="109093"/>
            </a:xfrm>
            <a:prstGeom prst="rect">
              <a:avLst/>
            </a:prstGeom>
          </p:spPr>
        </p:pic>
        <p:pic>
          <p:nvPicPr>
            <p:cNvPr id="17" name="object 15"/>
            <p:cNvPicPr/>
            <p:nvPr/>
          </p:nvPicPr>
          <p:blipFill>
            <a:blip r:embed="rId12"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3" cstate="print"/>
            <a:stretch>
              <a:fillRect/>
            </a:stretch>
          </p:blipFill>
          <p:spPr>
            <a:xfrm>
              <a:off x="8004993" y="4877897"/>
              <a:ext cx="185965" cy="109219"/>
            </a:xfrm>
            <a:prstGeom prst="rect">
              <a:avLst/>
            </a:prstGeom>
          </p:spPr>
        </p:pic>
        <p:pic>
          <p:nvPicPr>
            <p:cNvPr id="20" name="object 18"/>
            <p:cNvPicPr/>
            <p:nvPr/>
          </p:nvPicPr>
          <p:blipFill>
            <a:blip r:embed="rId14" cstate="print"/>
            <a:stretch>
              <a:fillRect/>
            </a:stretch>
          </p:blipFill>
          <p:spPr>
            <a:xfrm>
              <a:off x="7446112" y="4891221"/>
              <a:ext cx="98314" cy="79730"/>
            </a:xfrm>
            <a:prstGeom prst="rect">
              <a:avLst/>
            </a:prstGeom>
          </p:spPr>
        </p:pic>
        <p:pic>
          <p:nvPicPr>
            <p:cNvPr id="21" name="object 19"/>
            <p:cNvPicPr/>
            <p:nvPr/>
          </p:nvPicPr>
          <p:blipFill>
            <a:blip r:embed="rId14" cstate="print"/>
            <a:stretch>
              <a:fillRect/>
            </a:stretch>
          </p:blipFill>
          <p:spPr>
            <a:xfrm>
              <a:off x="6524336" y="4891221"/>
              <a:ext cx="98314" cy="79730"/>
            </a:xfrm>
            <a:prstGeom prst="rect">
              <a:avLst/>
            </a:prstGeom>
          </p:spPr>
        </p:pic>
        <p:pic>
          <p:nvPicPr>
            <p:cNvPr id="22" name="object 20"/>
            <p:cNvPicPr/>
            <p:nvPr/>
          </p:nvPicPr>
          <p:blipFill>
            <a:blip r:embed="rId14"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5"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2853331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81512" y="1922648"/>
            <a:ext cx="10326848" cy="4904370"/>
          </a:xfrm>
        </p:spPr>
        <p:txBody>
          <a:bodyPr>
            <a:noAutofit/>
          </a:bodyPr>
          <a:lstStyle/>
          <a:p>
            <a:r>
              <a:rPr lang="en-US" b="1" dirty="0"/>
              <a:t>Brennan Hurley</a:t>
            </a:r>
          </a:p>
          <a:p>
            <a:r>
              <a:rPr lang="en-US" sz="2000" b="1" dirty="0"/>
              <a:t>  CNIC Program Analyst (Field &amp; Administrative Support)</a:t>
            </a:r>
          </a:p>
          <a:p>
            <a:r>
              <a:rPr lang="en-US" sz="2000" dirty="0"/>
              <a:t>Brennan joined the CNIC </a:t>
            </a:r>
            <a:r>
              <a:rPr lang="en-US" sz="2000" dirty="0" err="1"/>
              <a:t>F&amp;B</a:t>
            </a:r>
            <a:r>
              <a:rPr lang="en-US" sz="2000" dirty="0"/>
              <a:t> team at headquarters in May  of 2014. Prior to joining CNIC Brennan held several </a:t>
            </a:r>
            <a:r>
              <a:rPr lang="en-US" sz="2000" dirty="0" err="1"/>
              <a:t>F&amp;B</a:t>
            </a:r>
            <a:r>
              <a:rPr lang="en-US" sz="2000" dirty="0"/>
              <a:t> commercial positions including - Manager of Menu administration for an airline catering company, Corporate Chef of a contract food service company, and also managed a private country club for 20 years.  Initially hired by CNIC as a Field Support Specialist for the </a:t>
            </a:r>
            <a:r>
              <a:rPr lang="en-US" sz="2000" dirty="0" err="1"/>
              <a:t>NDW</a:t>
            </a:r>
            <a:r>
              <a:rPr lang="en-US" sz="2000" dirty="0"/>
              <a:t> Region, Brennan opened and supported two of the first three CNIC </a:t>
            </a:r>
            <a:r>
              <a:rPr lang="en-US" sz="2000" dirty="0" err="1"/>
              <a:t>Spinz</a:t>
            </a:r>
            <a:r>
              <a:rPr lang="en-US" sz="2000" dirty="0"/>
              <a:t> Brand locations. In addition, Brennan has created many of the forms in use by the </a:t>
            </a:r>
            <a:r>
              <a:rPr lang="en-US" sz="2000" dirty="0" err="1"/>
              <a:t>F&amp;B</a:t>
            </a:r>
            <a:r>
              <a:rPr lang="en-US" sz="2000" dirty="0"/>
              <a:t> Program that track and monitor operational efficiency and financial well-being. After a few years in the field, Brennan transitioned into his current position as a Program and Management Analyst, supporting the efforts of his Team members and the field.  Brennan is currently responsible for internal and external interface with:  Contracting, Marketing, and other Programs as well as webpage development of the CNIC Navy </a:t>
            </a:r>
            <a:r>
              <a:rPr lang="en-US" sz="2000" dirty="0" err="1"/>
              <a:t>MWR</a:t>
            </a:r>
            <a:r>
              <a:rPr lang="en-US" sz="2000" dirty="0"/>
              <a:t> website, and heading a working group with Finance, IT, and Fiscal Oversight to resolve </a:t>
            </a:r>
            <a:r>
              <a:rPr lang="en-US" sz="2000" dirty="0" err="1"/>
              <a:t>F&amp;B</a:t>
            </a:r>
            <a:r>
              <a:rPr lang="en-US" sz="2000" dirty="0"/>
              <a:t> issues in real-time. Please feel free to contact Brennan anytime for support or questions at (240)-263-5931 or </a:t>
            </a:r>
            <a:r>
              <a:rPr lang="en-US" sz="2000" u="sng" dirty="0">
                <a:hlinkClick r:id="rId2"/>
              </a:rPr>
              <a:t>vincent.b.hurley.naf@us.navy.mil</a:t>
            </a:r>
            <a:endParaRPr lang="en-US" sz="2000" dirty="0"/>
          </a:p>
          <a:p>
            <a:r>
              <a:rPr lang="en-US" sz="2000" dirty="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361904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64734" y="2100438"/>
            <a:ext cx="10284903" cy="4258418"/>
          </a:xfrm>
        </p:spPr>
        <p:txBody>
          <a:bodyPr>
            <a:noAutofit/>
          </a:bodyPr>
          <a:lstStyle/>
          <a:p>
            <a:r>
              <a:rPr lang="en-US" b="1" dirty="0"/>
              <a:t>Andy Mcfadden </a:t>
            </a:r>
          </a:p>
          <a:p>
            <a:r>
              <a:rPr lang="en-US" sz="2000" b="1" dirty="0"/>
              <a:t>  CNIC Internal Brands Manager</a:t>
            </a:r>
          </a:p>
          <a:p>
            <a:r>
              <a:rPr lang="en-US" sz="2000" dirty="0"/>
              <a:t>Andy McFadden started with CNIC in May of 2014 as the Mid Atlantic </a:t>
            </a:r>
            <a:r>
              <a:rPr lang="en-US" sz="2000" dirty="0" err="1"/>
              <a:t>F&amp;B</a:t>
            </a:r>
            <a:r>
              <a:rPr lang="en-US" sz="2000" dirty="0"/>
              <a:t> Field Support Specialist. Andy attended The Culinary Institute of America and has earned the distinction of Certified Executive Chef, as well as a certified Food Service Management Professional. In 2017 Andy began working with the </a:t>
            </a:r>
            <a:r>
              <a:rPr lang="en-US" sz="2000" dirty="0" err="1"/>
              <a:t>CYP</a:t>
            </a:r>
            <a:r>
              <a:rPr lang="en-US" sz="2000" dirty="0"/>
              <a:t> program as a Culinary Training Specialist where he established and implemented quarterly cyclical menus, recipes, </a:t>
            </a:r>
            <a:r>
              <a:rPr lang="en-US" sz="2000" dirty="0" err="1"/>
              <a:t>JSPVP</a:t>
            </a:r>
            <a:r>
              <a:rPr lang="en-US" sz="2000" dirty="0"/>
              <a:t> procurement and culinary standards,  he also developed a Heart of the House Training Program for beginning and intermediate culinarians. Andy currently works as the </a:t>
            </a:r>
            <a:r>
              <a:rPr lang="en-US" sz="2000" dirty="0" err="1"/>
              <a:t>F&amp;B</a:t>
            </a:r>
            <a:r>
              <a:rPr lang="en-US" sz="2000" dirty="0"/>
              <a:t> Internal Brand Manager responsible for developing- training programs, menus, recipes and provides guidance and culinary oversight to the nearly 40 CNIC Branded concepts throughout the CNIC enterprise.  Please feel free to reach out to Andy anytime for support or questions at (703)-615-3640 or </a:t>
            </a:r>
            <a:r>
              <a:rPr lang="en-US" sz="2000" u="sng" dirty="0">
                <a:hlinkClick r:id="rId2"/>
              </a:rPr>
              <a:t>andrew.r.mcfadden4.naf@us.navy.mil</a:t>
            </a:r>
            <a:r>
              <a:rPr lang="en-US" sz="2000" dirty="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3319294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09366" y="2668385"/>
            <a:ext cx="9144000" cy="3816304"/>
          </a:xfrm>
        </p:spPr>
        <p:txBody>
          <a:bodyPr>
            <a:normAutofit/>
          </a:bodyPr>
          <a:lstStyle/>
          <a:p>
            <a:pPr lvl="0"/>
            <a:endParaRPr lang="en-US" dirty="0"/>
          </a:p>
          <a:p>
            <a:pPr lvl="0" algn="l"/>
            <a:r>
              <a:rPr lang="en-US" sz="3600" b="1" dirty="0"/>
              <a:t>Introduction: </a:t>
            </a:r>
            <a:r>
              <a:rPr lang="en-US" sz="3600" dirty="0"/>
              <a:t>Ray Nevin</a:t>
            </a:r>
          </a:p>
          <a:p>
            <a:pPr lvl="0" algn="l"/>
            <a:endParaRPr lang="en-US" sz="3600" dirty="0"/>
          </a:p>
          <a:p>
            <a:pPr lvl="0" algn="l"/>
            <a:r>
              <a:rPr lang="en-US" sz="3600" b="1" dirty="0"/>
              <a:t>Agenda: </a:t>
            </a:r>
            <a:r>
              <a:rPr lang="en-US" sz="3600" dirty="0"/>
              <a:t>Menu Engineering</a:t>
            </a:r>
          </a:p>
          <a:p>
            <a:pPr algn="l"/>
            <a:endParaRPr lang="en-US" sz="3600" dirty="0"/>
          </a:p>
          <a:p>
            <a:pPr lvl="0" algn="l"/>
            <a:r>
              <a:rPr lang="en-US" sz="3600" b="1" dirty="0"/>
              <a:t>Closing:  </a:t>
            </a:r>
            <a:r>
              <a:rPr lang="en-US" sz="3600" dirty="0"/>
              <a:t>Next meeting date to be determined</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2" cstate="print"/>
            <a:stretch>
              <a:fillRect/>
            </a:stretch>
          </p:blipFill>
          <p:spPr>
            <a:xfrm>
              <a:off x="8229675" y="4731118"/>
              <a:ext cx="977785" cy="53492"/>
            </a:xfrm>
            <a:prstGeom prst="rect">
              <a:avLst/>
            </a:prstGeom>
          </p:spPr>
        </p:pic>
        <p:pic>
          <p:nvPicPr>
            <p:cNvPr id="6" name="object 4"/>
            <p:cNvPicPr/>
            <p:nvPr/>
          </p:nvPicPr>
          <p:blipFill>
            <a:blip r:embed="rId3" cstate="print"/>
            <a:stretch>
              <a:fillRect/>
            </a:stretch>
          </p:blipFill>
          <p:spPr>
            <a:xfrm>
              <a:off x="5562599" y="4740770"/>
              <a:ext cx="2667076" cy="87464"/>
            </a:xfrm>
            <a:prstGeom prst="rect">
              <a:avLst/>
            </a:prstGeom>
          </p:spPr>
        </p:pic>
        <p:pic>
          <p:nvPicPr>
            <p:cNvPr id="7" name="object 5"/>
            <p:cNvPicPr/>
            <p:nvPr/>
          </p:nvPicPr>
          <p:blipFill>
            <a:blip r:embed="rId4" cstate="print"/>
            <a:stretch>
              <a:fillRect/>
            </a:stretch>
          </p:blipFill>
          <p:spPr>
            <a:xfrm>
              <a:off x="8229675" y="4676013"/>
              <a:ext cx="977786" cy="217297"/>
            </a:xfrm>
            <a:prstGeom prst="rect">
              <a:avLst/>
            </a:prstGeom>
          </p:spPr>
        </p:pic>
        <p:pic>
          <p:nvPicPr>
            <p:cNvPr id="8" name="object 6"/>
            <p:cNvPicPr/>
            <p:nvPr/>
          </p:nvPicPr>
          <p:blipFill>
            <a:blip r:embed="rId5" cstate="print"/>
            <a:stretch>
              <a:fillRect/>
            </a:stretch>
          </p:blipFill>
          <p:spPr>
            <a:xfrm>
              <a:off x="8290509" y="4389170"/>
              <a:ext cx="631456" cy="384289"/>
            </a:xfrm>
            <a:prstGeom prst="rect">
              <a:avLst/>
            </a:prstGeom>
          </p:spPr>
        </p:pic>
        <p:pic>
          <p:nvPicPr>
            <p:cNvPr id="9" name="object 7"/>
            <p:cNvPicPr/>
            <p:nvPr/>
          </p:nvPicPr>
          <p:blipFill>
            <a:blip r:embed="rId6" cstate="print"/>
            <a:stretch>
              <a:fillRect/>
            </a:stretch>
          </p:blipFill>
          <p:spPr>
            <a:xfrm>
              <a:off x="8388515" y="4494847"/>
              <a:ext cx="359829" cy="132549"/>
            </a:xfrm>
            <a:prstGeom prst="rect">
              <a:avLst/>
            </a:prstGeom>
          </p:spPr>
        </p:pic>
        <p:pic>
          <p:nvPicPr>
            <p:cNvPr id="10" name="object 8"/>
            <p:cNvPicPr/>
            <p:nvPr/>
          </p:nvPicPr>
          <p:blipFill>
            <a:blip r:embed="rId7" cstate="print"/>
            <a:stretch>
              <a:fillRect/>
            </a:stretch>
          </p:blipFill>
          <p:spPr>
            <a:xfrm>
              <a:off x="8290508" y="4795278"/>
              <a:ext cx="631456" cy="384289"/>
            </a:xfrm>
            <a:prstGeom prst="rect">
              <a:avLst/>
            </a:prstGeom>
          </p:spPr>
        </p:pic>
        <p:pic>
          <p:nvPicPr>
            <p:cNvPr id="11" name="object 9"/>
            <p:cNvPicPr/>
            <p:nvPr/>
          </p:nvPicPr>
          <p:blipFill>
            <a:blip r:embed="rId8" cstate="print"/>
            <a:stretch>
              <a:fillRect/>
            </a:stretch>
          </p:blipFill>
          <p:spPr>
            <a:xfrm>
              <a:off x="8388515" y="4941328"/>
              <a:ext cx="359829" cy="132562"/>
            </a:xfrm>
            <a:prstGeom prst="rect">
              <a:avLst/>
            </a:prstGeom>
          </p:spPr>
        </p:pic>
        <p:pic>
          <p:nvPicPr>
            <p:cNvPr id="12" name="object 10"/>
            <p:cNvPicPr/>
            <p:nvPr/>
          </p:nvPicPr>
          <p:blipFill>
            <a:blip r:embed="rId9"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0"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1" cstate="print"/>
            <a:stretch>
              <a:fillRect/>
            </a:stretch>
          </p:blipFill>
          <p:spPr>
            <a:xfrm>
              <a:off x="7297084" y="4878023"/>
              <a:ext cx="107746" cy="109093"/>
            </a:xfrm>
            <a:prstGeom prst="rect">
              <a:avLst/>
            </a:prstGeom>
          </p:spPr>
        </p:pic>
        <p:pic>
          <p:nvPicPr>
            <p:cNvPr id="17" name="object 15"/>
            <p:cNvPicPr/>
            <p:nvPr/>
          </p:nvPicPr>
          <p:blipFill>
            <a:blip r:embed="rId12"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3" cstate="print"/>
            <a:stretch>
              <a:fillRect/>
            </a:stretch>
          </p:blipFill>
          <p:spPr>
            <a:xfrm>
              <a:off x="8004993" y="4877897"/>
              <a:ext cx="185965" cy="109219"/>
            </a:xfrm>
            <a:prstGeom prst="rect">
              <a:avLst/>
            </a:prstGeom>
          </p:spPr>
        </p:pic>
        <p:pic>
          <p:nvPicPr>
            <p:cNvPr id="20" name="object 18"/>
            <p:cNvPicPr/>
            <p:nvPr/>
          </p:nvPicPr>
          <p:blipFill>
            <a:blip r:embed="rId14" cstate="print"/>
            <a:stretch>
              <a:fillRect/>
            </a:stretch>
          </p:blipFill>
          <p:spPr>
            <a:xfrm>
              <a:off x="7446112" y="4891221"/>
              <a:ext cx="98314" cy="79730"/>
            </a:xfrm>
            <a:prstGeom prst="rect">
              <a:avLst/>
            </a:prstGeom>
          </p:spPr>
        </p:pic>
        <p:pic>
          <p:nvPicPr>
            <p:cNvPr id="21" name="object 19"/>
            <p:cNvPicPr/>
            <p:nvPr/>
          </p:nvPicPr>
          <p:blipFill>
            <a:blip r:embed="rId14" cstate="print"/>
            <a:stretch>
              <a:fillRect/>
            </a:stretch>
          </p:blipFill>
          <p:spPr>
            <a:xfrm>
              <a:off x="6524336" y="4891221"/>
              <a:ext cx="98314" cy="79730"/>
            </a:xfrm>
            <a:prstGeom prst="rect">
              <a:avLst/>
            </a:prstGeom>
          </p:spPr>
        </p:pic>
        <p:pic>
          <p:nvPicPr>
            <p:cNvPr id="22" name="object 20"/>
            <p:cNvPicPr/>
            <p:nvPr/>
          </p:nvPicPr>
          <p:blipFill>
            <a:blip r:embed="rId14"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5"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391942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4982" y="3627205"/>
            <a:ext cx="10712742" cy="1655762"/>
          </a:xfrm>
        </p:spPr>
        <p:txBody>
          <a:bodyPr>
            <a:normAutofit fontScale="92500"/>
          </a:bodyPr>
          <a:lstStyle/>
          <a:p>
            <a:pPr algn="l"/>
            <a:r>
              <a:rPr lang="en-US" sz="4400" b="1" dirty="0"/>
              <a:t>Agenda: </a:t>
            </a:r>
            <a:r>
              <a:rPr lang="en-US" sz="4400" dirty="0">
                <a:solidFill>
                  <a:schemeClr val="tx1"/>
                </a:solidFill>
                <a:latin typeface="Verdana" panose="020B0604030504040204" pitchFamily="34" charset="0"/>
                <a:ea typeface="Verdana" panose="020B0604030504040204" pitchFamily="34" charset="0"/>
              </a:rPr>
              <a:t>A practical guide to menu analysis and profitable decision making. </a:t>
            </a:r>
          </a:p>
          <a:p>
            <a:pPr lvl="0" algn="l"/>
            <a:endParaRPr lang="en-US" sz="4400"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2" cstate="print"/>
            <a:stretch>
              <a:fillRect/>
            </a:stretch>
          </p:blipFill>
          <p:spPr>
            <a:xfrm>
              <a:off x="8229675" y="4731118"/>
              <a:ext cx="977785" cy="53492"/>
            </a:xfrm>
            <a:prstGeom prst="rect">
              <a:avLst/>
            </a:prstGeom>
          </p:spPr>
        </p:pic>
        <p:pic>
          <p:nvPicPr>
            <p:cNvPr id="6" name="object 4"/>
            <p:cNvPicPr/>
            <p:nvPr/>
          </p:nvPicPr>
          <p:blipFill>
            <a:blip r:embed="rId3" cstate="print"/>
            <a:stretch>
              <a:fillRect/>
            </a:stretch>
          </p:blipFill>
          <p:spPr>
            <a:xfrm>
              <a:off x="5562599" y="4740770"/>
              <a:ext cx="2667076" cy="87464"/>
            </a:xfrm>
            <a:prstGeom prst="rect">
              <a:avLst/>
            </a:prstGeom>
          </p:spPr>
        </p:pic>
        <p:pic>
          <p:nvPicPr>
            <p:cNvPr id="7" name="object 5"/>
            <p:cNvPicPr/>
            <p:nvPr/>
          </p:nvPicPr>
          <p:blipFill>
            <a:blip r:embed="rId4" cstate="print"/>
            <a:stretch>
              <a:fillRect/>
            </a:stretch>
          </p:blipFill>
          <p:spPr>
            <a:xfrm>
              <a:off x="8229675" y="4676013"/>
              <a:ext cx="977786" cy="217297"/>
            </a:xfrm>
            <a:prstGeom prst="rect">
              <a:avLst/>
            </a:prstGeom>
          </p:spPr>
        </p:pic>
        <p:pic>
          <p:nvPicPr>
            <p:cNvPr id="8" name="object 6"/>
            <p:cNvPicPr/>
            <p:nvPr/>
          </p:nvPicPr>
          <p:blipFill>
            <a:blip r:embed="rId5" cstate="print"/>
            <a:stretch>
              <a:fillRect/>
            </a:stretch>
          </p:blipFill>
          <p:spPr>
            <a:xfrm>
              <a:off x="8290509" y="4389170"/>
              <a:ext cx="631456" cy="384289"/>
            </a:xfrm>
            <a:prstGeom prst="rect">
              <a:avLst/>
            </a:prstGeom>
          </p:spPr>
        </p:pic>
        <p:pic>
          <p:nvPicPr>
            <p:cNvPr id="9" name="object 7"/>
            <p:cNvPicPr/>
            <p:nvPr/>
          </p:nvPicPr>
          <p:blipFill>
            <a:blip r:embed="rId6" cstate="print"/>
            <a:stretch>
              <a:fillRect/>
            </a:stretch>
          </p:blipFill>
          <p:spPr>
            <a:xfrm>
              <a:off x="8388515" y="4494847"/>
              <a:ext cx="359829" cy="132549"/>
            </a:xfrm>
            <a:prstGeom prst="rect">
              <a:avLst/>
            </a:prstGeom>
          </p:spPr>
        </p:pic>
        <p:pic>
          <p:nvPicPr>
            <p:cNvPr id="10" name="object 8"/>
            <p:cNvPicPr/>
            <p:nvPr/>
          </p:nvPicPr>
          <p:blipFill>
            <a:blip r:embed="rId7" cstate="print"/>
            <a:stretch>
              <a:fillRect/>
            </a:stretch>
          </p:blipFill>
          <p:spPr>
            <a:xfrm>
              <a:off x="8290508" y="4795278"/>
              <a:ext cx="631456" cy="384289"/>
            </a:xfrm>
            <a:prstGeom prst="rect">
              <a:avLst/>
            </a:prstGeom>
          </p:spPr>
        </p:pic>
        <p:pic>
          <p:nvPicPr>
            <p:cNvPr id="11" name="object 9"/>
            <p:cNvPicPr/>
            <p:nvPr/>
          </p:nvPicPr>
          <p:blipFill>
            <a:blip r:embed="rId8" cstate="print"/>
            <a:stretch>
              <a:fillRect/>
            </a:stretch>
          </p:blipFill>
          <p:spPr>
            <a:xfrm>
              <a:off x="8388515" y="4941328"/>
              <a:ext cx="359829" cy="132562"/>
            </a:xfrm>
            <a:prstGeom prst="rect">
              <a:avLst/>
            </a:prstGeom>
          </p:spPr>
        </p:pic>
        <p:pic>
          <p:nvPicPr>
            <p:cNvPr id="12" name="object 10"/>
            <p:cNvPicPr/>
            <p:nvPr/>
          </p:nvPicPr>
          <p:blipFill>
            <a:blip r:embed="rId9"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0"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1" cstate="print"/>
            <a:stretch>
              <a:fillRect/>
            </a:stretch>
          </p:blipFill>
          <p:spPr>
            <a:xfrm>
              <a:off x="7297084" y="4878023"/>
              <a:ext cx="107746" cy="109093"/>
            </a:xfrm>
            <a:prstGeom prst="rect">
              <a:avLst/>
            </a:prstGeom>
          </p:spPr>
        </p:pic>
        <p:pic>
          <p:nvPicPr>
            <p:cNvPr id="17" name="object 15"/>
            <p:cNvPicPr/>
            <p:nvPr/>
          </p:nvPicPr>
          <p:blipFill>
            <a:blip r:embed="rId12"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3" cstate="print"/>
            <a:stretch>
              <a:fillRect/>
            </a:stretch>
          </p:blipFill>
          <p:spPr>
            <a:xfrm>
              <a:off x="8004993" y="4877897"/>
              <a:ext cx="185965" cy="109219"/>
            </a:xfrm>
            <a:prstGeom prst="rect">
              <a:avLst/>
            </a:prstGeom>
          </p:spPr>
        </p:pic>
        <p:pic>
          <p:nvPicPr>
            <p:cNvPr id="20" name="object 18"/>
            <p:cNvPicPr/>
            <p:nvPr/>
          </p:nvPicPr>
          <p:blipFill>
            <a:blip r:embed="rId14" cstate="print"/>
            <a:stretch>
              <a:fillRect/>
            </a:stretch>
          </p:blipFill>
          <p:spPr>
            <a:xfrm>
              <a:off x="7446112" y="4891221"/>
              <a:ext cx="98314" cy="79730"/>
            </a:xfrm>
            <a:prstGeom prst="rect">
              <a:avLst/>
            </a:prstGeom>
          </p:spPr>
        </p:pic>
        <p:pic>
          <p:nvPicPr>
            <p:cNvPr id="21" name="object 19"/>
            <p:cNvPicPr/>
            <p:nvPr/>
          </p:nvPicPr>
          <p:blipFill>
            <a:blip r:embed="rId14" cstate="print"/>
            <a:stretch>
              <a:fillRect/>
            </a:stretch>
          </p:blipFill>
          <p:spPr>
            <a:xfrm>
              <a:off x="6524336" y="4891221"/>
              <a:ext cx="98314" cy="79730"/>
            </a:xfrm>
            <a:prstGeom prst="rect">
              <a:avLst/>
            </a:prstGeom>
          </p:spPr>
        </p:pic>
        <p:pic>
          <p:nvPicPr>
            <p:cNvPr id="22" name="object 20"/>
            <p:cNvPicPr/>
            <p:nvPr/>
          </p:nvPicPr>
          <p:blipFill>
            <a:blip r:embed="rId14"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5"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3888866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4982" y="1752600"/>
            <a:ext cx="10712742" cy="5000625"/>
          </a:xfrm>
        </p:spPr>
        <p:txBody>
          <a:bodyPr>
            <a:normAutofit/>
          </a:bodyPr>
          <a:lstStyle/>
          <a:p>
            <a:pPr lvl="0" algn="l"/>
            <a:r>
              <a:rPr lang="en-US" sz="4400" b="1" u="sng" dirty="0"/>
              <a:t>Additional Resources:</a:t>
            </a:r>
          </a:p>
          <a:p>
            <a:pPr lvl="0" algn="l"/>
            <a:r>
              <a:rPr lang="en-US" sz="3200" dirty="0"/>
              <a:t>CNIC University Training </a:t>
            </a:r>
          </a:p>
          <a:p>
            <a:pPr lvl="0" algn="l"/>
            <a:r>
              <a:rPr lang="en-US" sz="1800" dirty="0">
                <a:hlinkClick r:id="rId2"/>
              </a:rPr>
              <a:t>https://auth-hcm03.ns2cloud.com/SecureAuth57/SecureAuth.aspx</a:t>
            </a:r>
            <a:endParaRPr lang="en-US" sz="1800" dirty="0"/>
          </a:p>
          <a:p>
            <a:pPr lvl="0" algn="l"/>
            <a:r>
              <a:rPr lang="en-US" sz="2800" dirty="0"/>
              <a:t>	- </a:t>
            </a:r>
            <a:r>
              <a:rPr lang="en-US" sz="2000" u="sng" dirty="0" err="1"/>
              <a:t>ServSafe</a:t>
            </a:r>
            <a:r>
              <a:rPr lang="en-US" sz="2000" u="sng" dirty="0"/>
              <a:t>:</a:t>
            </a:r>
            <a:r>
              <a:rPr lang="en-US" sz="2000" dirty="0"/>
              <a:t> Food Handlers, Alcohol, Allergens</a:t>
            </a:r>
            <a:r>
              <a:rPr lang="en-US" sz="2800" dirty="0"/>
              <a:t>	</a:t>
            </a:r>
          </a:p>
          <a:p>
            <a:pPr lvl="0" algn="l"/>
            <a:r>
              <a:rPr lang="en-US" sz="2800" dirty="0"/>
              <a:t>	- </a:t>
            </a:r>
            <a:r>
              <a:rPr lang="en-US" sz="2000" u="sng" dirty="0"/>
              <a:t>Inventory</a:t>
            </a:r>
            <a:r>
              <a:rPr lang="en-US" sz="2000" dirty="0"/>
              <a:t>: NAF Fiscal Oversight: </a:t>
            </a:r>
            <a:r>
              <a:rPr lang="en-US" sz="2000" dirty="0">
                <a:solidFill>
                  <a:srgbClr val="00B0F0"/>
                </a:solidFill>
              </a:rPr>
              <a:t>CBT</a:t>
            </a:r>
            <a:r>
              <a:rPr lang="en-US" sz="2000" dirty="0"/>
              <a:t> </a:t>
            </a:r>
            <a:r>
              <a:rPr lang="en-US" sz="2000" dirty="0">
                <a:solidFill>
                  <a:srgbClr val="00B0F0"/>
                </a:solidFill>
              </a:rPr>
              <a:t>HQSS-AL–2–FO–1– 0</a:t>
            </a:r>
          </a:p>
          <a:p>
            <a:pPr lvl="0" algn="l"/>
            <a:r>
              <a:rPr lang="en-US" sz="2800" dirty="0"/>
              <a:t>	- </a:t>
            </a:r>
            <a:r>
              <a:rPr lang="en-US" sz="2000" u="sng" dirty="0"/>
              <a:t>F&amp;B Desk Guide Training</a:t>
            </a:r>
            <a:r>
              <a:rPr lang="en-US" sz="2000" dirty="0"/>
              <a:t>: </a:t>
            </a:r>
            <a:r>
              <a:rPr lang="en-US" sz="2000" dirty="0">
                <a:solidFill>
                  <a:srgbClr val="00B0F0"/>
                </a:solidFill>
              </a:rPr>
              <a:t>CBT MWR-SUP-1-FBDG1-1-O</a:t>
            </a:r>
          </a:p>
          <a:p>
            <a:pPr lvl="0" algn="l"/>
            <a:r>
              <a:rPr lang="en-US" dirty="0"/>
              <a:t>	</a:t>
            </a:r>
            <a:r>
              <a:rPr lang="en-US" sz="2800" dirty="0"/>
              <a:t>- </a:t>
            </a:r>
            <a:r>
              <a:rPr lang="en-US" sz="2000" u="sng" dirty="0" err="1"/>
              <a:t>Rectrac</a:t>
            </a:r>
            <a:r>
              <a:rPr lang="en-US" sz="2000" u="sng" dirty="0"/>
              <a:t> 3.1 Training: </a:t>
            </a:r>
            <a:r>
              <a:rPr lang="en-US" sz="2000" dirty="0">
                <a:solidFill>
                  <a:srgbClr val="00B0F0"/>
                </a:solidFill>
              </a:rPr>
              <a:t>CBT HQSS-ALL-1-TR3.1-2f6-O</a:t>
            </a:r>
            <a:endParaRPr lang="en-US" sz="2000" u="sng" dirty="0">
              <a:solidFill>
                <a:srgbClr val="00B0F0"/>
              </a:solidFill>
            </a:endParaRPr>
          </a:p>
          <a:p>
            <a:pPr lvl="0" algn="l"/>
            <a:r>
              <a:rPr lang="en-US" sz="3200" dirty="0">
                <a:solidFill>
                  <a:prstClr val="black"/>
                </a:solidFill>
              </a:rPr>
              <a:t>National Restaurant Association</a:t>
            </a:r>
          </a:p>
          <a:p>
            <a:pPr lvl="0" algn="l"/>
            <a:r>
              <a:rPr lang="en-US" sz="1800" dirty="0">
                <a:solidFill>
                  <a:prstClr val="black"/>
                </a:solidFill>
                <a:hlinkClick r:id="rId3"/>
              </a:rPr>
              <a:t>https://restaurant.org/</a:t>
            </a:r>
            <a:endParaRPr lang="en-US" sz="1800" dirty="0">
              <a:solidFill>
                <a:prstClr val="black"/>
              </a:solidFill>
            </a:endParaRPr>
          </a:p>
          <a:p>
            <a:pPr lvl="0" algn="l"/>
            <a:endParaRPr lang="en-US" sz="1800" dirty="0">
              <a:solidFill>
                <a:prstClr val="black"/>
              </a:solidFill>
            </a:endParaRPr>
          </a:p>
          <a:p>
            <a:pPr lvl="0" algn="l"/>
            <a:endParaRPr lang="en-US"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4" cstate="print"/>
            <a:stretch>
              <a:fillRect/>
            </a:stretch>
          </p:blipFill>
          <p:spPr>
            <a:xfrm>
              <a:off x="8229675" y="4731118"/>
              <a:ext cx="977785" cy="53492"/>
            </a:xfrm>
            <a:prstGeom prst="rect">
              <a:avLst/>
            </a:prstGeom>
          </p:spPr>
        </p:pic>
        <p:pic>
          <p:nvPicPr>
            <p:cNvPr id="6" name="object 4"/>
            <p:cNvPicPr/>
            <p:nvPr/>
          </p:nvPicPr>
          <p:blipFill>
            <a:blip r:embed="rId5" cstate="print"/>
            <a:stretch>
              <a:fillRect/>
            </a:stretch>
          </p:blipFill>
          <p:spPr>
            <a:xfrm>
              <a:off x="5562599" y="4740770"/>
              <a:ext cx="2667076" cy="87464"/>
            </a:xfrm>
            <a:prstGeom prst="rect">
              <a:avLst/>
            </a:prstGeom>
          </p:spPr>
        </p:pic>
        <p:pic>
          <p:nvPicPr>
            <p:cNvPr id="7" name="object 5"/>
            <p:cNvPicPr/>
            <p:nvPr/>
          </p:nvPicPr>
          <p:blipFill>
            <a:blip r:embed="rId6" cstate="print"/>
            <a:stretch>
              <a:fillRect/>
            </a:stretch>
          </p:blipFill>
          <p:spPr>
            <a:xfrm>
              <a:off x="8229675" y="4676013"/>
              <a:ext cx="977786" cy="217297"/>
            </a:xfrm>
            <a:prstGeom prst="rect">
              <a:avLst/>
            </a:prstGeom>
          </p:spPr>
        </p:pic>
        <p:pic>
          <p:nvPicPr>
            <p:cNvPr id="8" name="object 6"/>
            <p:cNvPicPr/>
            <p:nvPr/>
          </p:nvPicPr>
          <p:blipFill>
            <a:blip r:embed="rId7" cstate="print"/>
            <a:stretch>
              <a:fillRect/>
            </a:stretch>
          </p:blipFill>
          <p:spPr>
            <a:xfrm>
              <a:off x="8290509" y="4389170"/>
              <a:ext cx="631456" cy="384289"/>
            </a:xfrm>
            <a:prstGeom prst="rect">
              <a:avLst/>
            </a:prstGeom>
          </p:spPr>
        </p:pic>
        <p:pic>
          <p:nvPicPr>
            <p:cNvPr id="9" name="object 7"/>
            <p:cNvPicPr/>
            <p:nvPr/>
          </p:nvPicPr>
          <p:blipFill>
            <a:blip r:embed="rId8" cstate="print"/>
            <a:stretch>
              <a:fillRect/>
            </a:stretch>
          </p:blipFill>
          <p:spPr>
            <a:xfrm>
              <a:off x="8388515" y="4494847"/>
              <a:ext cx="359829" cy="132549"/>
            </a:xfrm>
            <a:prstGeom prst="rect">
              <a:avLst/>
            </a:prstGeom>
          </p:spPr>
        </p:pic>
        <p:pic>
          <p:nvPicPr>
            <p:cNvPr id="10" name="object 8"/>
            <p:cNvPicPr/>
            <p:nvPr/>
          </p:nvPicPr>
          <p:blipFill>
            <a:blip r:embed="rId9" cstate="print"/>
            <a:stretch>
              <a:fillRect/>
            </a:stretch>
          </p:blipFill>
          <p:spPr>
            <a:xfrm>
              <a:off x="8290508" y="4795278"/>
              <a:ext cx="631456" cy="384289"/>
            </a:xfrm>
            <a:prstGeom prst="rect">
              <a:avLst/>
            </a:prstGeom>
          </p:spPr>
        </p:pic>
        <p:pic>
          <p:nvPicPr>
            <p:cNvPr id="11" name="object 9"/>
            <p:cNvPicPr/>
            <p:nvPr/>
          </p:nvPicPr>
          <p:blipFill>
            <a:blip r:embed="rId10" cstate="print"/>
            <a:stretch>
              <a:fillRect/>
            </a:stretch>
          </p:blipFill>
          <p:spPr>
            <a:xfrm>
              <a:off x="8388515" y="4941328"/>
              <a:ext cx="359829" cy="132562"/>
            </a:xfrm>
            <a:prstGeom prst="rect">
              <a:avLst/>
            </a:prstGeom>
          </p:spPr>
        </p:pic>
        <p:pic>
          <p:nvPicPr>
            <p:cNvPr id="12" name="object 10"/>
            <p:cNvPicPr/>
            <p:nvPr/>
          </p:nvPicPr>
          <p:blipFill>
            <a:blip r:embed="rId11"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2"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3" cstate="print"/>
            <a:stretch>
              <a:fillRect/>
            </a:stretch>
          </p:blipFill>
          <p:spPr>
            <a:xfrm>
              <a:off x="7297084" y="4878023"/>
              <a:ext cx="107746" cy="109093"/>
            </a:xfrm>
            <a:prstGeom prst="rect">
              <a:avLst/>
            </a:prstGeom>
          </p:spPr>
        </p:pic>
        <p:pic>
          <p:nvPicPr>
            <p:cNvPr id="17" name="object 15"/>
            <p:cNvPicPr/>
            <p:nvPr/>
          </p:nvPicPr>
          <p:blipFill>
            <a:blip r:embed="rId14"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5" cstate="print"/>
            <a:stretch>
              <a:fillRect/>
            </a:stretch>
          </p:blipFill>
          <p:spPr>
            <a:xfrm>
              <a:off x="8004993" y="4877897"/>
              <a:ext cx="185965" cy="109219"/>
            </a:xfrm>
            <a:prstGeom prst="rect">
              <a:avLst/>
            </a:prstGeom>
          </p:spPr>
        </p:pic>
        <p:pic>
          <p:nvPicPr>
            <p:cNvPr id="20" name="object 18"/>
            <p:cNvPicPr/>
            <p:nvPr/>
          </p:nvPicPr>
          <p:blipFill>
            <a:blip r:embed="rId16" cstate="print"/>
            <a:stretch>
              <a:fillRect/>
            </a:stretch>
          </p:blipFill>
          <p:spPr>
            <a:xfrm>
              <a:off x="7446112" y="4891221"/>
              <a:ext cx="98314" cy="79730"/>
            </a:xfrm>
            <a:prstGeom prst="rect">
              <a:avLst/>
            </a:prstGeom>
          </p:spPr>
        </p:pic>
        <p:pic>
          <p:nvPicPr>
            <p:cNvPr id="21" name="object 19"/>
            <p:cNvPicPr/>
            <p:nvPr/>
          </p:nvPicPr>
          <p:blipFill>
            <a:blip r:embed="rId16" cstate="print"/>
            <a:stretch>
              <a:fillRect/>
            </a:stretch>
          </p:blipFill>
          <p:spPr>
            <a:xfrm>
              <a:off x="6524336" y="4891221"/>
              <a:ext cx="98314" cy="79730"/>
            </a:xfrm>
            <a:prstGeom prst="rect">
              <a:avLst/>
            </a:prstGeom>
          </p:spPr>
        </p:pic>
        <p:pic>
          <p:nvPicPr>
            <p:cNvPr id="22" name="object 20"/>
            <p:cNvPicPr/>
            <p:nvPr/>
          </p:nvPicPr>
          <p:blipFill>
            <a:blip r:embed="rId16"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7" cstate="print"/>
            <a:stretch>
              <a:fillRect/>
            </a:stretch>
          </p:blipFill>
          <p:spPr>
            <a:xfrm>
              <a:off x="13397871" y="3917037"/>
              <a:ext cx="1875770" cy="1103934"/>
            </a:xfrm>
            <a:prstGeom prst="rect">
              <a:avLst/>
            </a:prstGeom>
          </p:spPr>
        </p:pic>
      </p:grpSp>
      <p:pic>
        <p:nvPicPr>
          <p:cNvPr id="2" name="Picture 1"/>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0060647" y="2125530"/>
            <a:ext cx="1218852" cy="2443400"/>
          </a:xfrm>
          <a:prstGeom prst="rect">
            <a:avLst/>
          </a:prstGeom>
        </p:spPr>
      </p:pic>
      <p:pic>
        <p:nvPicPr>
          <p:cNvPr id="25" name="Picture 24"/>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6343690" y="5386852"/>
            <a:ext cx="2292468" cy="1079555"/>
          </a:xfrm>
          <a:prstGeom prst="rect">
            <a:avLst/>
          </a:prstGeom>
        </p:spPr>
      </p:pic>
    </p:spTree>
    <p:extLst>
      <p:ext uri="{BB962C8B-B14F-4D97-AF65-F5344CB8AC3E}">
        <p14:creationId xmlns:p14="http://schemas.microsoft.com/office/powerpoint/2010/main" val="276355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4982" y="1589392"/>
            <a:ext cx="10712742" cy="5116208"/>
          </a:xfrm>
        </p:spPr>
        <p:txBody>
          <a:bodyPr>
            <a:normAutofit/>
          </a:bodyPr>
          <a:lstStyle/>
          <a:p>
            <a:pPr lvl="0" algn="l"/>
            <a:r>
              <a:rPr lang="en-US" sz="3600" b="1" u="sng" dirty="0"/>
              <a:t>Additional Resources:</a:t>
            </a:r>
          </a:p>
          <a:p>
            <a:pPr lvl="0" algn="l"/>
            <a:r>
              <a:rPr lang="en-US" sz="2000" dirty="0"/>
              <a:t>Region F&amp;B Subject Matter Experts:</a:t>
            </a:r>
          </a:p>
          <a:p>
            <a:pPr lvl="0" algn="l"/>
            <a:r>
              <a:rPr lang="en-US" sz="2000" dirty="0"/>
              <a:t>	- CNRMA: John Prue		</a:t>
            </a:r>
            <a:r>
              <a:rPr lang="en-US" sz="2000" dirty="0">
                <a:hlinkClick r:id="rId2"/>
              </a:rPr>
              <a:t>john.d.prue.civ@us.navy.mil</a:t>
            </a:r>
            <a:endParaRPr lang="en-US" sz="2000" dirty="0"/>
          </a:p>
          <a:p>
            <a:pPr lvl="0" algn="l"/>
            <a:r>
              <a:rPr lang="en-US" sz="2000" dirty="0"/>
              <a:t>	- CNRSW: Norman Verdeprado 	</a:t>
            </a:r>
            <a:r>
              <a:rPr lang="en-US" sz="2000" dirty="0">
                <a:hlinkClick r:id="rId3"/>
              </a:rPr>
              <a:t>norman.verdeprado1@navy.mil</a:t>
            </a:r>
            <a:endParaRPr lang="en-US" sz="2000" dirty="0"/>
          </a:p>
          <a:p>
            <a:pPr lvl="0" algn="l"/>
            <a:r>
              <a:rPr lang="en-US" sz="2000" dirty="0"/>
              <a:t>	- CNRH: Mark Lokar		</a:t>
            </a:r>
            <a:r>
              <a:rPr lang="en-US" sz="2000" dirty="0">
                <a:hlinkClick r:id="rId4"/>
              </a:rPr>
              <a:t>mark.c.lokar.naf@us.navy.mil</a:t>
            </a:r>
            <a:endParaRPr lang="en-US" sz="2000" dirty="0"/>
          </a:p>
          <a:p>
            <a:pPr lvl="0" algn="l"/>
            <a:r>
              <a:rPr lang="en-US" sz="2000" dirty="0"/>
              <a:t>	- CNRSE: Tom Timmons		</a:t>
            </a:r>
            <a:r>
              <a:rPr lang="en-US" sz="2000" dirty="0">
                <a:hlinkClick r:id="rId5"/>
              </a:rPr>
              <a:t>thomas.e.timmons2.naf@us.navy.mil</a:t>
            </a:r>
            <a:endParaRPr lang="en-US" sz="2000" dirty="0"/>
          </a:p>
          <a:p>
            <a:pPr lvl="0" algn="l"/>
            <a:r>
              <a:rPr lang="en-US" sz="2000" dirty="0"/>
              <a:t>	- NDW: Joselito Lonzanida		</a:t>
            </a:r>
            <a:r>
              <a:rPr lang="en-US" sz="2000" dirty="0">
                <a:hlinkClick r:id="rId6"/>
              </a:rPr>
              <a:t>joselito.s.lonzanida.naf@us.navy.mil</a:t>
            </a:r>
            <a:endParaRPr lang="en-US" sz="2000" dirty="0"/>
          </a:p>
          <a:p>
            <a:pPr lvl="0" algn="l"/>
            <a:r>
              <a:rPr lang="en-US" sz="2000" dirty="0"/>
              <a:t>	- CNRNW: Bunny Allen		</a:t>
            </a:r>
            <a:r>
              <a:rPr lang="en-US" sz="2000" dirty="0">
                <a:hlinkClick r:id="rId7"/>
              </a:rPr>
              <a:t>buenamae.m.allen.naf@us.navy.mil</a:t>
            </a:r>
            <a:endParaRPr lang="en-US" sz="2000" dirty="0"/>
          </a:p>
          <a:p>
            <a:pPr lvl="0" algn="l"/>
            <a:r>
              <a:rPr lang="en-US" sz="2000" dirty="0"/>
              <a:t>	- EURAFCENT: Sara Fine		</a:t>
            </a:r>
            <a:r>
              <a:rPr lang="en-US" sz="2000" dirty="0">
                <a:hlinkClick r:id="rId8"/>
              </a:rPr>
              <a:t>sara.fine@eu.navy.mil</a:t>
            </a:r>
            <a:endParaRPr lang="en-US" sz="2000" dirty="0"/>
          </a:p>
          <a:p>
            <a:pPr lvl="0" algn="l"/>
            <a:r>
              <a:rPr lang="en-US" sz="2000" dirty="0"/>
              <a:t>	- </a:t>
            </a:r>
            <a:r>
              <a:rPr lang="en-US" sz="2000" dirty="0" err="1"/>
              <a:t>CNRJ</a:t>
            </a:r>
            <a:r>
              <a:rPr lang="en-US" sz="2000" dirty="0"/>
              <a:t>: Efrain Gracia		</a:t>
            </a:r>
            <a:r>
              <a:rPr lang="en-US" sz="2000" u="sng" dirty="0">
                <a:hlinkClick r:id="rId9"/>
              </a:rPr>
              <a:t>efrain.gracia@fe.navy.mil</a:t>
            </a:r>
            <a:r>
              <a:rPr lang="en-US" sz="2000" dirty="0"/>
              <a:t> </a:t>
            </a:r>
          </a:p>
          <a:p>
            <a:pPr lvl="0" algn="l"/>
            <a:r>
              <a:rPr lang="en-US" sz="2000" dirty="0"/>
              <a:t>	- CJRM: TBD</a:t>
            </a:r>
          </a:p>
          <a:p>
            <a:pPr lvl="0" algn="l"/>
            <a:r>
              <a:rPr lang="en-US" sz="2000" dirty="0"/>
              <a:t>	- CNRK: TBD</a:t>
            </a:r>
          </a:p>
          <a:p>
            <a:pPr lvl="0" algn="l"/>
            <a:endParaRPr lang="en-US"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10" cstate="print"/>
            <a:stretch>
              <a:fillRect/>
            </a:stretch>
          </p:blipFill>
          <p:spPr>
            <a:xfrm>
              <a:off x="8229675" y="4731118"/>
              <a:ext cx="977785" cy="53492"/>
            </a:xfrm>
            <a:prstGeom prst="rect">
              <a:avLst/>
            </a:prstGeom>
          </p:spPr>
        </p:pic>
        <p:pic>
          <p:nvPicPr>
            <p:cNvPr id="6" name="object 4"/>
            <p:cNvPicPr/>
            <p:nvPr/>
          </p:nvPicPr>
          <p:blipFill>
            <a:blip r:embed="rId11" cstate="print"/>
            <a:stretch>
              <a:fillRect/>
            </a:stretch>
          </p:blipFill>
          <p:spPr>
            <a:xfrm>
              <a:off x="5562599" y="4740770"/>
              <a:ext cx="2667076" cy="87464"/>
            </a:xfrm>
            <a:prstGeom prst="rect">
              <a:avLst/>
            </a:prstGeom>
          </p:spPr>
        </p:pic>
        <p:pic>
          <p:nvPicPr>
            <p:cNvPr id="7" name="object 5"/>
            <p:cNvPicPr/>
            <p:nvPr/>
          </p:nvPicPr>
          <p:blipFill>
            <a:blip r:embed="rId12" cstate="print"/>
            <a:stretch>
              <a:fillRect/>
            </a:stretch>
          </p:blipFill>
          <p:spPr>
            <a:xfrm>
              <a:off x="8229675" y="4676013"/>
              <a:ext cx="977786" cy="217297"/>
            </a:xfrm>
            <a:prstGeom prst="rect">
              <a:avLst/>
            </a:prstGeom>
          </p:spPr>
        </p:pic>
        <p:pic>
          <p:nvPicPr>
            <p:cNvPr id="8" name="object 6"/>
            <p:cNvPicPr/>
            <p:nvPr/>
          </p:nvPicPr>
          <p:blipFill>
            <a:blip r:embed="rId13" cstate="print"/>
            <a:stretch>
              <a:fillRect/>
            </a:stretch>
          </p:blipFill>
          <p:spPr>
            <a:xfrm>
              <a:off x="8290509" y="4389170"/>
              <a:ext cx="631456" cy="384289"/>
            </a:xfrm>
            <a:prstGeom prst="rect">
              <a:avLst/>
            </a:prstGeom>
          </p:spPr>
        </p:pic>
        <p:pic>
          <p:nvPicPr>
            <p:cNvPr id="9" name="object 7"/>
            <p:cNvPicPr/>
            <p:nvPr/>
          </p:nvPicPr>
          <p:blipFill>
            <a:blip r:embed="rId14" cstate="print"/>
            <a:stretch>
              <a:fillRect/>
            </a:stretch>
          </p:blipFill>
          <p:spPr>
            <a:xfrm>
              <a:off x="8388515" y="4494847"/>
              <a:ext cx="359829" cy="132549"/>
            </a:xfrm>
            <a:prstGeom prst="rect">
              <a:avLst/>
            </a:prstGeom>
          </p:spPr>
        </p:pic>
        <p:pic>
          <p:nvPicPr>
            <p:cNvPr id="10" name="object 8"/>
            <p:cNvPicPr/>
            <p:nvPr/>
          </p:nvPicPr>
          <p:blipFill>
            <a:blip r:embed="rId15" cstate="print"/>
            <a:stretch>
              <a:fillRect/>
            </a:stretch>
          </p:blipFill>
          <p:spPr>
            <a:xfrm>
              <a:off x="8290508" y="4795278"/>
              <a:ext cx="631456" cy="384289"/>
            </a:xfrm>
            <a:prstGeom prst="rect">
              <a:avLst/>
            </a:prstGeom>
          </p:spPr>
        </p:pic>
        <p:pic>
          <p:nvPicPr>
            <p:cNvPr id="11" name="object 9"/>
            <p:cNvPicPr/>
            <p:nvPr/>
          </p:nvPicPr>
          <p:blipFill>
            <a:blip r:embed="rId16" cstate="print"/>
            <a:stretch>
              <a:fillRect/>
            </a:stretch>
          </p:blipFill>
          <p:spPr>
            <a:xfrm>
              <a:off x="8388515" y="4941328"/>
              <a:ext cx="359829" cy="132562"/>
            </a:xfrm>
            <a:prstGeom prst="rect">
              <a:avLst/>
            </a:prstGeom>
          </p:spPr>
        </p:pic>
        <p:pic>
          <p:nvPicPr>
            <p:cNvPr id="12" name="object 10"/>
            <p:cNvPicPr/>
            <p:nvPr/>
          </p:nvPicPr>
          <p:blipFill>
            <a:blip r:embed="rId17"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8"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9" cstate="print"/>
            <a:stretch>
              <a:fillRect/>
            </a:stretch>
          </p:blipFill>
          <p:spPr>
            <a:xfrm>
              <a:off x="7297084" y="4878023"/>
              <a:ext cx="107746" cy="109093"/>
            </a:xfrm>
            <a:prstGeom prst="rect">
              <a:avLst/>
            </a:prstGeom>
          </p:spPr>
        </p:pic>
        <p:pic>
          <p:nvPicPr>
            <p:cNvPr id="17" name="object 15"/>
            <p:cNvPicPr/>
            <p:nvPr/>
          </p:nvPicPr>
          <p:blipFill>
            <a:blip r:embed="rId20"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21" cstate="print"/>
            <a:stretch>
              <a:fillRect/>
            </a:stretch>
          </p:blipFill>
          <p:spPr>
            <a:xfrm>
              <a:off x="8004993" y="4877897"/>
              <a:ext cx="185965" cy="109219"/>
            </a:xfrm>
            <a:prstGeom prst="rect">
              <a:avLst/>
            </a:prstGeom>
          </p:spPr>
        </p:pic>
        <p:pic>
          <p:nvPicPr>
            <p:cNvPr id="20" name="object 18"/>
            <p:cNvPicPr/>
            <p:nvPr/>
          </p:nvPicPr>
          <p:blipFill>
            <a:blip r:embed="rId22" cstate="print"/>
            <a:stretch>
              <a:fillRect/>
            </a:stretch>
          </p:blipFill>
          <p:spPr>
            <a:xfrm>
              <a:off x="7446112" y="4891221"/>
              <a:ext cx="98314" cy="79730"/>
            </a:xfrm>
            <a:prstGeom prst="rect">
              <a:avLst/>
            </a:prstGeom>
          </p:spPr>
        </p:pic>
        <p:pic>
          <p:nvPicPr>
            <p:cNvPr id="21" name="object 19"/>
            <p:cNvPicPr/>
            <p:nvPr/>
          </p:nvPicPr>
          <p:blipFill>
            <a:blip r:embed="rId22" cstate="print"/>
            <a:stretch>
              <a:fillRect/>
            </a:stretch>
          </p:blipFill>
          <p:spPr>
            <a:xfrm>
              <a:off x="6524336" y="4891221"/>
              <a:ext cx="98314" cy="79730"/>
            </a:xfrm>
            <a:prstGeom prst="rect">
              <a:avLst/>
            </a:prstGeom>
          </p:spPr>
        </p:pic>
        <p:pic>
          <p:nvPicPr>
            <p:cNvPr id="22" name="object 20"/>
            <p:cNvPicPr/>
            <p:nvPr/>
          </p:nvPicPr>
          <p:blipFill>
            <a:blip r:embed="rId22"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23"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95821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4982" y="1589392"/>
            <a:ext cx="10712742" cy="5116208"/>
          </a:xfrm>
        </p:spPr>
        <p:txBody>
          <a:bodyPr>
            <a:normAutofit/>
          </a:bodyPr>
          <a:lstStyle/>
          <a:p>
            <a:pPr lvl="0" algn="l"/>
            <a:r>
              <a:rPr lang="en-US" sz="4400" b="1" u="sng" dirty="0"/>
              <a:t>Additional Resources:</a:t>
            </a:r>
          </a:p>
          <a:p>
            <a:pPr lvl="0" algn="l"/>
            <a:r>
              <a:rPr lang="en-US" sz="4400" dirty="0"/>
              <a:t>Monthly N9 </a:t>
            </a:r>
            <a:r>
              <a:rPr lang="en-US" sz="4400" dirty="0" err="1"/>
              <a:t>Newsblast</a:t>
            </a:r>
            <a:endParaRPr lang="en-US" sz="4400" dirty="0"/>
          </a:p>
          <a:p>
            <a:pPr lvl="0" algn="l"/>
            <a:endParaRPr lang="en-US" sz="4400" dirty="0"/>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2" cstate="print"/>
            <a:stretch>
              <a:fillRect/>
            </a:stretch>
          </p:blipFill>
          <p:spPr>
            <a:xfrm>
              <a:off x="8229675" y="4731118"/>
              <a:ext cx="977785" cy="53492"/>
            </a:xfrm>
            <a:prstGeom prst="rect">
              <a:avLst/>
            </a:prstGeom>
          </p:spPr>
        </p:pic>
        <p:pic>
          <p:nvPicPr>
            <p:cNvPr id="6" name="object 4"/>
            <p:cNvPicPr/>
            <p:nvPr/>
          </p:nvPicPr>
          <p:blipFill>
            <a:blip r:embed="rId3" cstate="print"/>
            <a:stretch>
              <a:fillRect/>
            </a:stretch>
          </p:blipFill>
          <p:spPr>
            <a:xfrm>
              <a:off x="5562599" y="4740770"/>
              <a:ext cx="2667076" cy="87464"/>
            </a:xfrm>
            <a:prstGeom prst="rect">
              <a:avLst/>
            </a:prstGeom>
          </p:spPr>
        </p:pic>
        <p:pic>
          <p:nvPicPr>
            <p:cNvPr id="7" name="object 5"/>
            <p:cNvPicPr/>
            <p:nvPr/>
          </p:nvPicPr>
          <p:blipFill>
            <a:blip r:embed="rId4" cstate="print"/>
            <a:stretch>
              <a:fillRect/>
            </a:stretch>
          </p:blipFill>
          <p:spPr>
            <a:xfrm>
              <a:off x="8229675" y="4676013"/>
              <a:ext cx="977786" cy="217297"/>
            </a:xfrm>
            <a:prstGeom prst="rect">
              <a:avLst/>
            </a:prstGeom>
          </p:spPr>
        </p:pic>
        <p:pic>
          <p:nvPicPr>
            <p:cNvPr id="8" name="object 6"/>
            <p:cNvPicPr/>
            <p:nvPr/>
          </p:nvPicPr>
          <p:blipFill>
            <a:blip r:embed="rId5" cstate="print"/>
            <a:stretch>
              <a:fillRect/>
            </a:stretch>
          </p:blipFill>
          <p:spPr>
            <a:xfrm>
              <a:off x="8290509" y="4389170"/>
              <a:ext cx="631456" cy="384289"/>
            </a:xfrm>
            <a:prstGeom prst="rect">
              <a:avLst/>
            </a:prstGeom>
          </p:spPr>
        </p:pic>
        <p:pic>
          <p:nvPicPr>
            <p:cNvPr id="9" name="object 7"/>
            <p:cNvPicPr/>
            <p:nvPr/>
          </p:nvPicPr>
          <p:blipFill>
            <a:blip r:embed="rId6" cstate="print"/>
            <a:stretch>
              <a:fillRect/>
            </a:stretch>
          </p:blipFill>
          <p:spPr>
            <a:xfrm>
              <a:off x="8388515" y="4494847"/>
              <a:ext cx="359829" cy="132549"/>
            </a:xfrm>
            <a:prstGeom prst="rect">
              <a:avLst/>
            </a:prstGeom>
          </p:spPr>
        </p:pic>
        <p:pic>
          <p:nvPicPr>
            <p:cNvPr id="10" name="object 8"/>
            <p:cNvPicPr/>
            <p:nvPr/>
          </p:nvPicPr>
          <p:blipFill>
            <a:blip r:embed="rId7" cstate="print"/>
            <a:stretch>
              <a:fillRect/>
            </a:stretch>
          </p:blipFill>
          <p:spPr>
            <a:xfrm>
              <a:off x="8290508" y="4795278"/>
              <a:ext cx="631456" cy="384289"/>
            </a:xfrm>
            <a:prstGeom prst="rect">
              <a:avLst/>
            </a:prstGeom>
          </p:spPr>
        </p:pic>
        <p:pic>
          <p:nvPicPr>
            <p:cNvPr id="11" name="object 9"/>
            <p:cNvPicPr/>
            <p:nvPr/>
          </p:nvPicPr>
          <p:blipFill>
            <a:blip r:embed="rId8" cstate="print"/>
            <a:stretch>
              <a:fillRect/>
            </a:stretch>
          </p:blipFill>
          <p:spPr>
            <a:xfrm>
              <a:off x="8388515" y="4941328"/>
              <a:ext cx="359829" cy="132562"/>
            </a:xfrm>
            <a:prstGeom prst="rect">
              <a:avLst/>
            </a:prstGeom>
          </p:spPr>
        </p:pic>
        <p:pic>
          <p:nvPicPr>
            <p:cNvPr id="12" name="object 10"/>
            <p:cNvPicPr/>
            <p:nvPr/>
          </p:nvPicPr>
          <p:blipFill>
            <a:blip r:embed="rId9"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0"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1" cstate="print"/>
            <a:stretch>
              <a:fillRect/>
            </a:stretch>
          </p:blipFill>
          <p:spPr>
            <a:xfrm>
              <a:off x="7297084" y="4878023"/>
              <a:ext cx="107746" cy="109093"/>
            </a:xfrm>
            <a:prstGeom prst="rect">
              <a:avLst/>
            </a:prstGeom>
          </p:spPr>
        </p:pic>
        <p:pic>
          <p:nvPicPr>
            <p:cNvPr id="17" name="object 15"/>
            <p:cNvPicPr/>
            <p:nvPr/>
          </p:nvPicPr>
          <p:blipFill>
            <a:blip r:embed="rId12"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3" cstate="print"/>
            <a:stretch>
              <a:fillRect/>
            </a:stretch>
          </p:blipFill>
          <p:spPr>
            <a:xfrm>
              <a:off x="8004993" y="4877897"/>
              <a:ext cx="185965" cy="109219"/>
            </a:xfrm>
            <a:prstGeom prst="rect">
              <a:avLst/>
            </a:prstGeom>
          </p:spPr>
        </p:pic>
        <p:pic>
          <p:nvPicPr>
            <p:cNvPr id="20" name="object 18"/>
            <p:cNvPicPr/>
            <p:nvPr/>
          </p:nvPicPr>
          <p:blipFill>
            <a:blip r:embed="rId14" cstate="print"/>
            <a:stretch>
              <a:fillRect/>
            </a:stretch>
          </p:blipFill>
          <p:spPr>
            <a:xfrm>
              <a:off x="7446112" y="4891221"/>
              <a:ext cx="98314" cy="79730"/>
            </a:xfrm>
            <a:prstGeom prst="rect">
              <a:avLst/>
            </a:prstGeom>
          </p:spPr>
        </p:pic>
        <p:pic>
          <p:nvPicPr>
            <p:cNvPr id="21" name="object 19"/>
            <p:cNvPicPr/>
            <p:nvPr/>
          </p:nvPicPr>
          <p:blipFill>
            <a:blip r:embed="rId14" cstate="print"/>
            <a:stretch>
              <a:fillRect/>
            </a:stretch>
          </p:blipFill>
          <p:spPr>
            <a:xfrm>
              <a:off x="6524336" y="4891221"/>
              <a:ext cx="98314" cy="79730"/>
            </a:xfrm>
            <a:prstGeom prst="rect">
              <a:avLst/>
            </a:prstGeom>
          </p:spPr>
        </p:pic>
        <p:pic>
          <p:nvPicPr>
            <p:cNvPr id="22" name="object 20"/>
            <p:cNvPicPr/>
            <p:nvPr/>
          </p:nvPicPr>
          <p:blipFill>
            <a:blip r:embed="rId14"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5" cstate="print"/>
            <a:stretch>
              <a:fillRect/>
            </a:stretch>
          </p:blipFill>
          <p:spPr>
            <a:xfrm>
              <a:off x="13397871" y="3917037"/>
              <a:ext cx="1875770" cy="1103934"/>
            </a:xfrm>
            <a:prstGeom prst="rect">
              <a:avLst/>
            </a:prstGeom>
          </p:spPr>
        </p:pic>
      </p:grpSp>
      <p:pic>
        <p:nvPicPr>
          <p:cNvPr id="2" name="Picture 1"/>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28385" y="3267962"/>
            <a:ext cx="9506240" cy="1306749"/>
          </a:xfrm>
          <a:prstGeom prst="rect">
            <a:avLst/>
          </a:prstGeom>
        </p:spPr>
      </p:pic>
      <p:pic>
        <p:nvPicPr>
          <p:cNvPr id="25" name="Picture 24"/>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888712" y="4627769"/>
            <a:ext cx="9445913" cy="1382505"/>
          </a:xfrm>
          <a:prstGeom prst="rect">
            <a:avLst/>
          </a:prstGeom>
        </p:spPr>
      </p:pic>
    </p:spTree>
    <p:extLst>
      <p:ext uri="{BB962C8B-B14F-4D97-AF65-F5344CB8AC3E}">
        <p14:creationId xmlns:p14="http://schemas.microsoft.com/office/powerpoint/2010/main" val="38120634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06678" y="1764848"/>
            <a:ext cx="10259737" cy="4719841"/>
          </a:xfrm>
        </p:spPr>
        <p:txBody>
          <a:bodyPr>
            <a:noAutofit/>
          </a:bodyPr>
          <a:lstStyle/>
          <a:p>
            <a:r>
              <a:rPr lang="en-US" b="1" dirty="0"/>
              <a:t>Raymond Nevin </a:t>
            </a:r>
          </a:p>
          <a:p>
            <a:r>
              <a:rPr lang="en-US" sz="2000" b="1" dirty="0"/>
              <a:t>CNIC </a:t>
            </a:r>
            <a:r>
              <a:rPr lang="en-US" sz="2000" b="1" dirty="0" err="1"/>
              <a:t>F&amp;B</a:t>
            </a:r>
            <a:r>
              <a:rPr lang="en-US" sz="2000" b="1" dirty="0"/>
              <a:t> Program Director </a:t>
            </a:r>
            <a:r>
              <a:rPr lang="en-US" sz="2000" b="1" dirty="0" err="1"/>
              <a:t>N923D</a:t>
            </a:r>
            <a:endParaRPr lang="en-US" sz="2000" b="1" dirty="0"/>
          </a:p>
          <a:p>
            <a:r>
              <a:rPr lang="en-US" sz="1800" dirty="0"/>
              <a:t>Ray joined the CNIC </a:t>
            </a:r>
            <a:r>
              <a:rPr lang="en-US" sz="1800" dirty="0" err="1"/>
              <a:t>F&amp;B</a:t>
            </a:r>
            <a:r>
              <a:rPr lang="en-US" sz="1800" dirty="0"/>
              <a:t> Team as a Program Analyst in 2009 and was promoted to Program Director in 2011.  Ray provides nearly 30 years of diverse restaurant industry experience.  With senior level management and operations experience, Rays resume of restaurant industry experience includes the titles of : Owner/operator, President and </a:t>
            </a:r>
            <a:r>
              <a:rPr lang="en-US" sz="1800" dirty="0" err="1"/>
              <a:t>C.O.O</a:t>
            </a:r>
            <a:r>
              <a:rPr lang="en-US" sz="1800" dirty="0"/>
              <a:t>., President and C.E.O., Operations Director, Division President, as well as demonstrated success as a Consultant/Contract Manager to the restaurant industry with engagements ranging from: menu engineering, product sourcing and distribution, financial plan development, and franchise start-ups.  Rays consulting projects have included: Interim </a:t>
            </a:r>
            <a:r>
              <a:rPr lang="en-US" sz="1800" dirty="0" err="1"/>
              <a:t>C.O.O</a:t>
            </a:r>
            <a:r>
              <a:rPr lang="en-US" sz="1800" dirty="0"/>
              <a:t>., Operations Director, Consultant to a kitchen equipment manufacturer, and as a Turnaround Operations Specialist for a large ($500 million dollar) multi-brand franchise organization.  Ray has earned both FMP and </a:t>
            </a:r>
            <a:r>
              <a:rPr lang="en-US" sz="1800" dirty="0" err="1"/>
              <a:t>CMCE</a:t>
            </a:r>
            <a:r>
              <a:rPr lang="en-US" sz="1800" dirty="0"/>
              <a:t> designations while working with CNIC.  Ray has demonstrated the skills and the knowledge to create, communicate, and implement dynamic action plans designed to increase sales and profits while improving guest satisfaction. Under Rays leadership CNIC </a:t>
            </a:r>
            <a:r>
              <a:rPr lang="en-US" sz="1800" dirty="0" err="1"/>
              <a:t>F&amp;B</a:t>
            </a:r>
            <a:r>
              <a:rPr lang="en-US" sz="1800" dirty="0"/>
              <a:t> has enacted numerous actions and improvements that includes: CNIC Internal Brand Initiative, Authoring the Business Watch Process, NRA-CNIC Training Agreement, </a:t>
            </a:r>
            <a:r>
              <a:rPr lang="en-US" sz="1800" dirty="0" err="1"/>
              <a:t>F&amp;B</a:t>
            </a:r>
            <a:r>
              <a:rPr lang="en-US" sz="1800" dirty="0"/>
              <a:t> Desk Guides, ESM Standards, </a:t>
            </a:r>
            <a:r>
              <a:rPr lang="en-US" sz="1800" dirty="0" err="1"/>
              <a:t>CYP</a:t>
            </a:r>
            <a:r>
              <a:rPr lang="en-US" sz="1800" dirty="0"/>
              <a:t> Menu/training support, Menu Engineering and Flash Report tool development, Visitation Communications Report (VCR), </a:t>
            </a:r>
            <a:r>
              <a:rPr lang="en-US" sz="1800" dirty="0" err="1"/>
              <a:t>F&amp;B</a:t>
            </a:r>
            <a:r>
              <a:rPr lang="en-US" sz="1800" dirty="0"/>
              <a:t> Resources Webpage, and numerous other successful Program initiatives.  Feel free to reach out to Ray at (954)-304-1369 or </a:t>
            </a:r>
            <a:r>
              <a:rPr lang="en-US" sz="1800" u="sng" dirty="0">
                <a:hlinkClick r:id="rId2"/>
              </a:rPr>
              <a:t>Raymond.w.nevin.naf@us.navy.mil</a:t>
            </a:r>
            <a:r>
              <a:rPr lang="en-US" sz="1800" dirty="0"/>
              <a:t> </a:t>
            </a:r>
          </a:p>
          <a:p>
            <a:r>
              <a:rPr lang="en-US" sz="1800" dirty="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477470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31846" y="2830280"/>
            <a:ext cx="10209402" cy="2270227"/>
          </a:xfrm>
        </p:spPr>
        <p:txBody>
          <a:bodyPr>
            <a:noAutofit/>
          </a:bodyPr>
          <a:lstStyle/>
          <a:p>
            <a:r>
              <a:rPr lang="en-US" b="1" dirty="0"/>
              <a:t>Barry East</a:t>
            </a:r>
            <a:r>
              <a:rPr lang="en-US" sz="1800" b="1" dirty="0"/>
              <a:t> </a:t>
            </a:r>
          </a:p>
          <a:p>
            <a:r>
              <a:rPr lang="en-US" sz="1800" b="1" dirty="0"/>
              <a:t> CNIC </a:t>
            </a:r>
            <a:r>
              <a:rPr lang="en-US" sz="1800" b="1" dirty="0" err="1"/>
              <a:t>F&amp;B</a:t>
            </a:r>
            <a:r>
              <a:rPr lang="en-US" sz="1800" b="1" dirty="0"/>
              <a:t> Program Analyst (Field Support Specialist)</a:t>
            </a:r>
          </a:p>
          <a:p>
            <a:r>
              <a:rPr lang="en-US" sz="1800" dirty="0"/>
              <a:t>Barry has been working with the </a:t>
            </a:r>
            <a:r>
              <a:rPr lang="en-US" sz="1800" dirty="0" err="1"/>
              <a:t>F&amp;B</a:t>
            </a:r>
            <a:r>
              <a:rPr lang="en-US" sz="1800" dirty="0"/>
              <a:t> team at headquarters since August 2021. Prior to that he was the GM of the Epicenter multi entertainment center located in NAVSTA Great Lakes for 10 years. That operation was one of the largest CAT C operations in </a:t>
            </a:r>
            <a:r>
              <a:rPr lang="en-US" sz="1800" dirty="0" err="1"/>
              <a:t>MWR</a:t>
            </a:r>
            <a:r>
              <a:rPr lang="en-US" sz="1800" dirty="0"/>
              <a:t> that included </a:t>
            </a:r>
            <a:r>
              <a:rPr lang="en-US" sz="1800" dirty="0" err="1"/>
              <a:t>Spinz</a:t>
            </a:r>
            <a:r>
              <a:rPr lang="en-US" sz="1800" dirty="0"/>
              <a:t> Restaurant, pizza delivery service, 3 bars, movie theater, bowling, and events. Barry is currently concentrating his attention in the areas of marketing, retail, cost of goods, nutrition, the Dine on the Go program, and </a:t>
            </a:r>
            <a:r>
              <a:rPr lang="en-US" sz="1800" dirty="0" err="1"/>
              <a:t>F&amp;B</a:t>
            </a:r>
            <a:r>
              <a:rPr lang="en-US" sz="1800" dirty="0"/>
              <a:t> standards. Please feel free to reach out to Barry anytime for support or questions at (202)-425-3327, or </a:t>
            </a:r>
            <a:r>
              <a:rPr lang="en-US" sz="1800" u="sng" dirty="0">
                <a:hlinkClick r:id="rId2"/>
              </a:rPr>
              <a:t>Michael.f.east.naf@us.navy.mil</a:t>
            </a:r>
            <a:r>
              <a:rPr lang="en-US" sz="1800" dirty="0"/>
              <a:t>.</a:t>
            </a:r>
          </a:p>
          <a:p>
            <a:r>
              <a:rPr lang="en-US" sz="2000" dirty="0"/>
              <a:t> </a:t>
            </a:r>
          </a:p>
          <a:p>
            <a:r>
              <a:rPr lang="en-US" sz="2000" dirty="0"/>
              <a:t> </a:t>
            </a:r>
          </a:p>
          <a:p>
            <a:r>
              <a:rPr lang="en-US" sz="2000" dirty="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1167401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15068" y="2540859"/>
            <a:ext cx="10201013" cy="2744205"/>
          </a:xfrm>
        </p:spPr>
        <p:txBody>
          <a:bodyPr>
            <a:noAutofit/>
          </a:bodyPr>
          <a:lstStyle/>
          <a:p>
            <a:r>
              <a:rPr lang="en-US" b="1" dirty="0"/>
              <a:t>Steve Rebarchick</a:t>
            </a:r>
            <a:r>
              <a:rPr lang="en-US" sz="2000" b="1" dirty="0"/>
              <a:t>  </a:t>
            </a:r>
          </a:p>
          <a:p>
            <a:r>
              <a:rPr lang="en-US" sz="2000" b="1" dirty="0"/>
              <a:t>CNIC </a:t>
            </a:r>
            <a:r>
              <a:rPr lang="en-US" sz="2000" b="1" dirty="0" err="1"/>
              <a:t>F&amp;B</a:t>
            </a:r>
            <a:r>
              <a:rPr lang="en-US" sz="2000" b="1" dirty="0"/>
              <a:t> Program Analyst (Field Support Specialist)</a:t>
            </a:r>
          </a:p>
          <a:p>
            <a:r>
              <a:rPr lang="en-US" sz="2000" dirty="0"/>
              <a:t>Steve Rebarchick started with </a:t>
            </a:r>
            <a:r>
              <a:rPr lang="en-US" sz="2000" dirty="0" err="1"/>
              <a:t>MWR</a:t>
            </a:r>
            <a:r>
              <a:rPr lang="en-US" sz="2000" dirty="0"/>
              <a:t> in 2009 at PAX River's- Rivers Edge Catering and Conference Center. In 2012, Steve accepted the Food and Beverage Director position for South Potomac, where he primarily operated Gray's Landing, an </a:t>
            </a:r>
            <a:r>
              <a:rPr lang="en-US" sz="2000" dirty="0" err="1"/>
              <a:t>MWR</a:t>
            </a:r>
            <a:r>
              <a:rPr lang="en-US" sz="2000" dirty="0"/>
              <a:t> ESM (Essential Station Messing) facility. In 2016, Steve started with HQ as a Field Support Specialist, providing general support to the field, and later took responsibility for menu management of the CDCs Program. Aside from the Field Support responsibility, Steve is currently also working as an advisor to the ESM working group to update the program's application process and operational standards.  Feel free to reach out to Steve for support at (240)-431-9075, or email </a:t>
            </a:r>
            <a:r>
              <a:rPr lang="en-US" sz="2000" u="sng" dirty="0">
                <a:hlinkClick r:id="rId2"/>
              </a:rPr>
              <a:t>stephen.j.rebarchick.naf@us.navy.mil</a:t>
            </a:r>
            <a:endParaRPr lang="en-US" sz="2000" dirty="0"/>
          </a:p>
          <a:p>
            <a:r>
              <a:rPr lang="en-US" sz="2000" dirty="0"/>
              <a:t> </a:t>
            </a:r>
          </a:p>
          <a:p>
            <a:r>
              <a:rPr lang="en-US" sz="2000" dirty="0"/>
              <a:t> </a:t>
            </a:r>
          </a:p>
          <a:p>
            <a:r>
              <a:rPr lang="en-US" sz="2000" dirty="0"/>
              <a:t> </a:t>
            </a:r>
          </a:p>
          <a:p>
            <a:r>
              <a:rPr lang="en-US" sz="2000" dirty="0"/>
              <a:t> </a:t>
            </a:r>
          </a:p>
        </p:txBody>
      </p:sp>
      <p:grpSp>
        <p:nvGrpSpPr>
          <p:cNvPr id="4" name="object 2"/>
          <p:cNvGrpSpPr/>
          <p:nvPr/>
        </p:nvGrpSpPr>
        <p:grpSpPr>
          <a:xfrm>
            <a:off x="226503" y="180190"/>
            <a:ext cx="11560029" cy="1357569"/>
            <a:chOff x="5562599" y="3917037"/>
            <a:chExt cx="9711042" cy="1262530"/>
          </a:xfrm>
        </p:grpSpPr>
        <p:pic>
          <p:nvPicPr>
            <p:cNvPr id="5" name="object 3"/>
            <p:cNvPicPr/>
            <p:nvPr/>
          </p:nvPicPr>
          <p:blipFill>
            <a:blip r:embed="rId3" cstate="print"/>
            <a:stretch>
              <a:fillRect/>
            </a:stretch>
          </p:blipFill>
          <p:spPr>
            <a:xfrm>
              <a:off x="8229675" y="4731118"/>
              <a:ext cx="977785" cy="53492"/>
            </a:xfrm>
            <a:prstGeom prst="rect">
              <a:avLst/>
            </a:prstGeom>
          </p:spPr>
        </p:pic>
        <p:pic>
          <p:nvPicPr>
            <p:cNvPr id="6" name="object 4"/>
            <p:cNvPicPr/>
            <p:nvPr/>
          </p:nvPicPr>
          <p:blipFill>
            <a:blip r:embed="rId4" cstate="print"/>
            <a:stretch>
              <a:fillRect/>
            </a:stretch>
          </p:blipFill>
          <p:spPr>
            <a:xfrm>
              <a:off x="5562599" y="4740770"/>
              <a:ext cx="2667076" cy="87464"/>
            </a:xfrm>
            <a:prstGeom prst="rect">
              <a:avLst/>
            </a:prstGeom>
          </p:spPr>
        </p:pic>
        <p:pic>
          <p:nvPicPr>
            <p:cNvPr id="7" name="object 5"/>
            <p:cNvPicPr/>
            <p:nvPr/>
          </p:nvPicPr>
          <p:blipFill>
            <a:blip r:embed="rId5" cstate="print"/>
            <a:stretch>
              <a:fillRect/>
            </a:stretch>
          </p:blipFill>
          <p:spPr>
            <a:xfrm>
              <a:off x="8229675" y="4676013"/>
              <a:ext cx="977786" cy="217297"/>
            </a:xfrm>
            <a:prstGeom prst="rect">
              <a:avLst/>
            </a:prstGeom>
          </p:spPr>
        </p:pic>
        <p:pic>
          <p:nvPicPr>
            <p:cNvPr id="8" name="object 6"/>
            <p:cNvPicPr/>
            <p:nvPr/>
          </p:nvPicPr>
          <p:blipFill>
            <a:blip r:embed="rId6" cstate="print"/>
            <a:stretch>
              <a:fillRect/>
            </a:stretch>
          </p:blipFill>
          <p:spPr>
            <a:xfrm>
              <a:off x="8290509" y="4389170"/>
              <a:ext cx="631456" cy="384289"/>
            </a:xfrm>
            <a:prstGeom prst="rect">
              <a:avLst/>
            </a:prstGeom>
          </p:spPr>
        </p:pic>
        <p:pic>
          <p:nvPicPr>
            <p:cNvPr id="9" name="object 7"/>
            <p:cNvPicPr/>
            <p:nvPr/>
          </p:nvPicPr>
          <p:blipFill>
            <a:blip r:embed="rId7" cstate="print"/>
            <a:stretch>
              <a:fillRect/>
            </a:stretch>
          </p:blipFill>
          <p:spPr>
            <a:xfrm>
              <a:off x="8388515" y="4494847"/>
              <a:ext cx="359829" cy="132549"/>
            </a:xfrm>
            <a:prstGeom prst="rect">
              <a:avLst/>
            </a:prstGeom>
          </p:spPr>
        </p:pic>
        <p:pic>
          <p:nvPicPr>
            <p:cNvPr id="10" name="object 8"/>
            <p:cNvPicPr/>
            <p:nvPr/>
          </p:nvPicPr>
          <p:blipFill>
            <a:blip r:embed="rId8" cstate="print"/>
            <a:stretch>
              <a:fillRect/>
            </a:stretch>
          </p:blipFill>
          <p:spPr>
            <a:xfrm>
              <a:off x="8290508" y="4795278"/>
              <a:ext cx="631456" cy="384289"/>
            </a:xfrm>
            <a:prstGeom prst="rect">
              <a:avLst/>
            </a:prstGeom>
          </p:spPr>
        </p:pic>
        <p:pic>
          <p:nvPicPr>
            <p:cNvPr id="11" name="object 9"/>
            <p:cNvPicPr/>
            <p:nvPr/>
          </p:nvPicPr>
          <p:blipFill>
            <a:blip r:embed="rId9" cstate="print"/>
            <a:stretch>
              <a:fillRect/>
            </a:stretch>
          </p:blipFill>
          <p:spPr>
            <a:xfrm>
              <a:off x="8388515" y="4941328"/>
              <a:ext cx="359829" cy="132562"/>
            </a:xfrm>
            <a:prstGeom prst="rect">
              <a:avLst/>
            </a:prstGeom>
          </p:spPr>
        </p:pic>
        <p:pic>
          <p:nvPicPr>
            <p:cNvPr id="12" name="object 10"/>
            <p:cNvPicPr/>
            <p:nvPr/>
          </p:nvPicPr>
          <p:blipFill>
            <a:blip r:embed="rId10" cstate="print"/>
            <a:stretch>
              <a:fillRect/>
            </a:stretch>
          </p:blipFill>
          <p:spPr>
            <a:xfrm>
              <a:off x="5965447" y="4878240"/>
              <a:ext cx="82207" cy="108877"/>
            </a:xfrm>
            <a:prstGeom prst="rect">
              <a:avLst/>
            </a:prstGeom>
          </p:spPr>
        </p:pic>
        <p:sp>
          <p:nvSpPr>
            <p:cNvPr id="13" name="object 11"/>
            <p:cNvSpPr/>
            <p:nvPr/>
          </p:nvSpPr>
          <p:spPr>
            <a:xfrm>
              <a:off x="6068212" y="4877904"/>
              <a:ext cx="412115" cy="109220"/>
            </a:xfrm>
            <a:custGeom>
              <a:avLst/>
              <a:gdLst/>
              <a:ahLst/>
              <a:cxnLst/>
              <a:rect l="l" t="t" r="r" b="b"/>
              <a:pathLst>
                <a:path w="412114" h="109220">
                  <a:moveTo>
                    <a:pt x="84391" y="91440"/>
                  </a:moveTo>
                  <a:lnTo>
                    <a:pt x="24218" y="91440"/>
                  </a:lnTo>
                  <a:lnTo>
                    <a:pt x="24218" y="0"/>
                  </a:lnTo>
                  <a:lnTo>
                    <a:pt x="25" y="0"/>
                  </a:lnTo>
                  <a:lnTo>
                    <a:pt x="25" y="91440"/>
                  </a:lnTo>
                  <a:lnTo>
                    <a:pt x="0" y="109220"/>
                  </a:lnTo>
                  <a:lnTo>
                    <a:pt x="84391" y="109220"/>
                  </a:lnTo>
                  <a:lnTo>
                    <a:pt x="84391" y="91440"/>
                  </a:lnTo>
                  <a:close/>
                </a:path>
                <a:path w="412114" h="109220">
                  <a:moveTo>
                    <a:pt x="192811" y="91440"/>
                  </a:moveTo>
                  <a:lnTo>
                    <a:pt x="125844" y="91440"/>
                  </a:lnTo>
                  <a:lnTo>
                    <a:pt x="125844" y="62230"/>
                  </a:lnTo>
                  <a:lnTo>
                    <a:pt x="186029" y="62230"/>
                  </a:lnTo>
                  <a:lnTo>
                    <a:pt x="186029" y="43180"/>
                  </a:lnTo>
                  <a:lnTo>
                    <a:pt x="125857" y="43180"/>
                  </a:lnTo>
                  <a:lnTo>
                    <a:pt x="125857" y="19050"/>
                  </a:lnTo>
                  <a:lnTo>
                    <a:pt x="190538" y="19050"/>
                  </a:lnTo>
                  <a:lnTo>
                    <a:pt x="190538" y="0"/>
                  </a:lnTo>
                  <a:lnTo>
                    <a:pt x="101663" y="0"/>
                  </a:lnTo>
                  <a:lnTo>
                    <a:pt x="101663" y="19050"/>
                  </a:lnTo>
                  <a:lnTo>
                    <a:pt x="101663" y="43180"/>
                  </a:lnTo>
                  <a:lnTo>
                    <a:pt x="101650" y="62230"/>
                  </a:lnTo>
                  <a:lnTo>
                    <a:pt x="101650" y="91440"/>
                  </a:lnTo>
                  <a:lnTo>
                    <a:pt x="101650" y="109220"/>
                  </a:lnTo>
                  <a:lnTo>
                    <a:pt x="192811" y="109220"/>
                  </a:lnTo>
                  <a:lnTo>
                    <a:pt x="192811" y="91440"/>
                  </a:lnTo>
                  <a:close/>
                </a:path>
                <a:path w="412114" h="109220">
                  <a:moveTo>
                    <a:pt x="304495" y="91440"/>
                  </a:moveTo>
                  <a:lnTo>
                    <a:pt x="237553" y="91440"/>
                  </a:lnTo>
                  <a:lnTo>
                    <a:pt x="237553" y="62230"/>
                  </a:lnTo>
                  <a:lnTo>
                    <a:pt x="297726" y="62230"/>
                  </a:lnTo>
                  <a:lnTo>
                    <a:pt x="297726" y="43180"/>
                  </a:lnTo>
                  <a:lnTo>
                    <a:pt x="237553" y="43180"/>
                  </a:lnTo>
                  <a:lnTo>
                    <a:pt x="237553" y="19050"/>
                  </a:lnTo>
                  <a:lnTo>
                    <a:pt x="302234" y="19050"/>
                  </a:lnTo>
                  <a:lnTo>
                    <a:pt x="302234" y="0"/>
                  </a:lnTo>
                  <a:lnTo>
                    <a:pt x="213372" y="0"/>
                  </a:lnTo>
                  <a:lnTo>
                    <a:pt x="213372" y="19050"/>
                  </a:lnTo>
                  <a:lnTo>
                    <a:pt x="213360" y="43180"/>
                  </a:lnTo>
                  <a:lnTo>
                    <a:pt x="213347" y="62230"/>
                  </a:lnTo>
                  <a:lnTo>
                    <a:pt x="213347" y="91440"/>
                  </a:lnTo>
                  <a:lnTo>
                    <a:pt x="213334" y="109220"/>
                  </a:lnTo>
                  <a:lnTo>
                    <a:pt x="304495" y="109220"/>
                  </a:lnTo>
                  <a:lnTo>
                    <a:pt x="304495" y="91440"/>
                  </a:lnTo>
                  <a:close/>
                </a:path>
                <a:path w="412114" h="109220">
                  <a:moveTo>
                    <a:pt x="411721" y="0"/>
                  </a:moveTo>
                  <a:lnTo>
                    <a:pt x="316458" y="0"/>
                  </a:lnTo>
                  <a:lnTo>
                    <a:pt x="316458" y="19050"/>
                  </a:lnTo>
                  <a:lnTo>
                    <a:pt x="352018" y="19050"/>
                  </a:lnTo>
                  <a:lnTo>
                    <a:pt x="352018" y="109220"/>
                  </a:lnTo>
                  <a:lnTo>
                    <a:pt x="376224" y="109220"/>
                  </a:lnTo>
                  <a:lnTo>
                    <a:pt x="376224" y="19050"/>
                  </a:lnTo>
                  <a:lnTo>
                    <a:pt x="411721" y="19050"/>
                  </a:lnTo>
                  <a:lnTo>
                    <a:pt x="411721" y="0"/>
                  </a:lnTo>
                  <a:close/>
                </a:path>
              </a:pathLst>
            </a:custGeom>
            <a:solidFill>
              <a:srgbClr val="211B5B"/>
            </a:solidFill>
          </p:spPr>
          <p:txBody>
            <a:bodyPr wrap="square" lIns="0" tIns="0" rIns="0" bIns="0" rtlCol="0"/>
            <a:lstStyle/>
            <a:p>
              <a:endParaRPr/>
            </a:p>
          </p:txBody>
        </p:sp>
        <p:pic>
          <p:nvPicPr>
            <p:cNvPr id="14" name="object 12"/>
            <p:cNvPicPr/>
            <p:nvPr/>
          </p:nvPicPr>
          <p:blipFill>
            <a:blip r:embed="rId11" cstate="print"/>
            <a:stretch>
              <a:fillRect/>
            </a:stretch>
          </p:blipFill>
          <p:spPr>
            <a:xfrm>
              <a:off x="6683181" y="4878240"/>
              <a:ext cx="82194" cy="108877"/>
            </a:xfrm>
            <a:prstGeom prst="rect">
              <a:avLst/>
            </a:prstGeom>
          </p:spPr>
        </p:pic>
        <p:sp>
          <p:nvSpPr>
            <p:cNvPr id="15" name="object 13"/>
            <p:cNvSpPr/>
            <p:nvPr/>
          </p:nvSpPr>
          <p:spPr>
            <a:xfrm>
              <a:off x="6784569" y="4876494"/>
              <a:ext cx="492125" cy="113030"/>
            </a:xfrm>
            <a:custGeom>
              <a:avLst/>
              <a:gdLst/>
              <a:ahLst/>
              <a:cxnLst/>
              <a:rect l="l" t="t" r="r" b="b"/>
              <a:pathLst>
                <a:path w="492125" h="113029">
                  <a:moveTo>
                    <a:pt x="24231" y="1752"/>
                  </a:moveTo>
                  <a:lnTo>
                    <a:pt x="25" y="1752"/>
                  </a:lnTo>
                  <a:lnTo>
                    <a:pt x="0" y="110629"/>
                  </a:lnTo>
                  <a:lnTo>
                    <a:pt x="24206" y="110629"/>
                  </a:lnTo>
                  <a:lnTo>
                    <a:pt x="24231" y="1752"/>
                  </a:lnTo>
                  <a:close/>
                </a:path>
                <a:path w="492125" h="113029">
                  <a:moveTo>
                    <a:pt x="155194" y="52374"/>
                  </a:moveTo>
                  <a:lnTo>
                    <a:pt x="103022" y="52412"/>
                  </a:lnTo>
                  <a:lnTo>
                    <a:pt x="103022" y="70777"/>
                  </a:lnTo>
                  <a:lnTo>
                    <a:pt x="130746" y="70751"/>
                  </a:lnTo>
                  <a:lnTo>
                    <a:pt x="130733" y="84594"/>
                  </a:lnTo>
                  <a:lnTo>
                    <a:pt x="127088" y="87172"/>
                  </a:lnTo>
                  <a:lnTo>
                    <a:pt x="122707" y="89369"/>
                  </a:lnTo>
                  <a:lnTo>
                    <a:pt x="112522" y="92989"/>
                  </a:lnTo>
                  <a:lnTo>
                    <a:pt x="107429" y="93903"/>
                  </a:lnTo>
                  <a:lnTo>
                    <a:pt x="102362" y="93903"/>
                  </a:lnTo>
                  <a:lnTo>
                    <a:pt x="70408" y="72097"/>
                  </a:lnTo>
                  <a:lnTo>
                    <a:pt x="68033" y="55118"/>
                  </a:lnTo>
                  <a:lnTo>
                    <a:pt x="68630" y="46685"/>
                  </a:lnTo>
                  <a:lnTo>
                    <a:pt x="102628" y="18808"/>
                  </a:lnTo>
                  <a:lnTo>
                    <a:pt x="109613" y="18808"/>
                  </a:lnTo>
                  <a:lnTo>
                    <a:pt x="115417" y="20358"/>
                  </a:lnTo>
                  <a:lnTo>
                    <a:pt x="124739" y="26543"/>
                  </a:lnTo>
                  <a:lnTo>
                    <a:pt x="127914" y="30759"/>
                  </a:lnTo>
                  <a:lnTo>
                    <a:pt x="129616" y="36118"/>
                  </a:lnTo>
                  <a:lnTo>
                    <a:pt x="153657" y="32016"/>
                  </a:lnTo>
                  <a:lnTo>
                    <a:pt x="122516" y="2120"/>
                  </a:lnTo>
                  <a:lnTo>
                    <a:pt x="102641" y="0"/>
                  </a:lnTo>
                  <a:lnTo>
                    <a:pt x="94411" y="342"/>
                  </a:lnTo>
                  <a:lnTo>
                    <a:pt x="55333" y="19532"/>
                  </a:lnTo>
                  <a:lnTo>
                    <a:pt x="43103" y="56032"/>
                  </a:lnTo>
                  <a:lnTo>
                    <a:pt x="43535" y="63728"/>
                  </a:lnTo>
                  <a:lnTo>
                    <a:pt x="64579" y="101600"/>
                  </a:lnTo>
                  <a:lnTo>
                    <a:pt x="103911" y="112712"/>
                  </a:lnTo>
                  <a:lnTo>
                    <a:pt x="111290" y="112395"/>
                  </a:lnTo>
                  <a:lnTo>
                    <a:pt x="150114" y="100253"/>
                  </a:lnTo>
                  <a:lnTo>
                    <a:pt x="155181" y="95796"/>
                  </a:lnTo>
                  <a:lnTo>
                    <a:pt x="155194" y="52374"/>
                  </a:lnTo>
                  <a:close/>
                </a:path>
                <a:path w="492125" h="113029">
                  <a:moveTo>
                    <a:pt x="273456" y="1409"/>
                  </a:moveTo>
                  <a:lnTo>
                    <a:pt x="249237" y="1409"/>
                  </a:lnTo>
                  <a:lnTo>
                    <a:pt x="249237" y="44589"/>
                  </a:lnTo>
                  <a:lnTo>
                    <a:pt x="201815" y="44589"/>
                  </a:lnTo>
                  <a:lnTo>
                    <a:pt x="201815" y="1409"/>
                  </a:lnTo>
                  <a:lnTo>
                    <a:pt x="177622" y="1409"/>
                  </a:lnTo>
                  <a:lnTo>
                    <a:pt x="177622" y="44589"/>
                  </a:lnTo>
                  <a:lnTo>
                    <a:pt x="177609" y="63639"/>
                  </a:lnTo>
                  <a:lnTo>
                    <a:pt x="177596" y="110629"/>
                  </a:lnTo>
                  <a:lnTo>
                    <a:pt x="201803" y="110629"/>
                  </a:lnTo>
                  <a:lnTo>
                    <a:pt x="201803" y="63639"/>
                  </a:lnTo>
                  <a:lnTo>
                    <a:pt x="249224" y="63639"/>
                  </a:lnTo>
                  <a:lnTo>
                    <a:pt x="249224" y="110629"/>
                  </a:lnTo>
                  <a:lnTo>
                    <a:pt x="273431" y="110629"/>
                  </a:lnTo>
                  <a:lnTo>
                    <a:pt x="273431" y="63639"/>
                  </a:lnTo>
                  <a:lnTo>
                    <a:pt x="273443" y="44589"/>
                  </a:lnTo>
                  <a:lnTo>
                    <a:pt x="273456" y="1409"/>
                  </a:lnTo>
                  <a:close/>
                </a:path>
                <a:path w="492125" h="113029">
                  <a:moveTo>
                    <a:pt x="385140" y="1409"/>
                  </a:moveTo>
                  <a:lnTo>
                    <a:pt x="289877" y="1409"/>
                  </a:lnTo>
                  <a:lnTo>
                    <a:pt x="289877" y="20459"/>
                  </a:lnTo>
                  <a:lnTo>
                    <a:pt x="325437" y="20459"/>
                  </a:lnTo>
                  <a:lnTo>
                    <a:pt x="325437" y="110629"/>
                  </a:lnTo>
                  <a:lnTo>
                    <a:pt x="349631" y="110629"/>
                  </a:lnTo>
                  <a:lnTo>
                    <a:pt x="349631" y="20459"/>
                  </a:lnTo>
                  <a:lnTo>
                    <a:pt x="385140" y="20459"/>
                  </a:lnTo>
                  <a:lnTo>
                    <a:pt x="385140" y="1409"/>
                  </a:lnTo>
                  <a:close/>
                </a:path>
                <a:path w="492125" h="113029">
                  <a:moveTo>
                    <a:pt x="491909" y="92849"/>
                  </a:moveTo>
                  <a:lnTo>
                    <a:pt x="424942" y="92849"/>
                  </a:lnTo>
                  <a:lnTo>
                    <a:pt x="424942" y="62369"/>
                  </a:lnTo>
                  <a:lnTo>
                    <a:pt x="485127" y="62369"/>
                  </a:lnTo>
                  <a:lnTo>
                    <a:pt x="485127" y="44589"/>
                  </a:lnTo>
                  <a:lnTo>
                    <a:pt x="424954" y="44589"/>
                  </a:lnTo>
                  <a:lnTo>
                    <a:pt x="424954" y="20459"/>
                  </a:lnTo>
                  <a:lnTo>
                    <a:pt x="489635" y="20459"/>
                  </a:lnTo>
                  <a:lnTo>
                    <a:pt x="489635" y="1409"/>
                  </a:lnTo>
                  <a:lnTo>
                    <a:pt x="400748" y="1409"/>
                  </a:lnTo>
                  <a:lnTo>
                    <a:pt x="400748" y="20459"/>
                  </a:lnTo>
                  <a:lnTo>
                    <a:pt x="400748" y="44589"/>
                  </a:lnTo>
                  <a:lnTo>
                    <a:pt x="400748" y="62369"/>
                  </a:lnTo>
                  <a:lnTo>
                    <a:pt x="400735" y="92849"/>
                  </a:lnTo>
                  <a:lnTo>
                    <a:pt x="400735" y="110629"/>
                  </a:lnTo>
                  <a:lnTo>
                    <a:pt x="491909" y="110629"/>
                  </a:lnTo>
                  <a:lnTo>
                    <a:pt x="491909" y="92849"/>
                  </a:lnTo>
                  <a:close/>
                </a:path>
              </a:pathLst>
            </a:custGeom>
            <a:solidFill>
              <a:srgbClr val="211B5B"/>
            </a:solidFill>
          </p:spPr>
          <p:txBody>
            <a:bodyPr wrap="square" lIns="0" tIns="0" rIns="0" bIns="0" rtlCol="0"/>
            <a:lstStyle/>
            <a:p>
              <a:endParaRPr/>
            </a:p>
          </p:txBody>
        </p:sp>
        <p:pic>
          <p:nvPicPr>
            <p:cNvPr id="16" name="object 14"/>
            <p:cNvPicPr/>
            <p:nvPr/>
          </p:nvPicPr>
          <p:blipFill>
            <a:blip r:embed="rId12" cstate="print"/>
            <a:stretch>
              <a:fillRect/>
            </a:stretch>
          </p:blipFill>
          <p:spPr>
            <a:xfrm>
              <a:off x="7297084" y="4878023"/>
              <a:ext cx="107746" cy="109093"/>
            </a:xfrm>
            <a:prstGeom prst="rect">
              <a:avLst/>
            </a:prstGeom>
          </p:spPr>
        </p:pic>
        <p:pic>
          <p:nvPicPr>
            <p:cNvPr id="17" name="object 15"/>
            <p:cNvPicPr/>
            <p:nvPr/>
          </p:nvPicPr>
          <p:blipFill>
            <a:blip r:embed="rId13" cstate="print"/>
            <a:stretch>
              <a:fillRect/>
            </a:stretch>
          </p:blipFill>
          <p:spPr>
            <a:xfrm>
              <a:off x="7604508" y="4878240"/>
              <a:ext cx="329322" cy="108877"/>
            </a:xfrm>
            <a:prstGeom prst="rect">
              <a:avLst/>
            </a:prstGeom>
          </p:spPr>
        </p:pic>
        <p:sp>
          <p:nvSpPr>
            <p:cNvPr id="18" name="object 16"/>
            <p:cNvSpPr/>
            <p:nvPr/>
          </p:nvSpPr>
          <p:spPr>
            <a:xfrm>
              <a:off x="7957079" y="4878240"/>
              <a:ext cx="24765" cy="109220"/>
            </a:xfrm>
            <a:custGeom>
              <a:avLst/>
              <a:gdLst/>
              <a:ahLst/>
              <a:cxnLst/>
              <a:rect l="l" t="t" r="r" b="b"/>
              <a:pathLst>
                <a:path w="24765" h="109220">
                  <a:moveTo>
                    <a:pt x="24244" y="0"/>
                  </a:moveTo>
                  <a:lnTo>
                    <a:pt x="38" y="0"/>
                  </a:lnTo>
                  <a:lnTo>
                    <a:pt x="0" y="108877"/>
                  </a:lnTo>
                  <a:lnTo>
                    <a:pt x="24206" y="108877"/>
                  </a:lnTo>
                  <a:lnTo>
                    <a:pt x="24244" y="0"/>
                  </a:lnTo>
                  <a:close/>
                </a:path>
              </a:pathLst>
            </a:custGeom>
            <a:solidFill>
              <a:srgbClr val="211B5B"/>
            </a:solidFill>
          </p:spPr>
          <p:txBody>
            <a:bodyPr wrap="square" lIns="0" tIns="0" rIns="0" bIns="0" rtlCol="0"/>
            <a:lstStyle/>
            <a:p>
              <a:endParaRPr/>
            </a:p>
          </p:txBody>
        </p:sp>
        <p:pic>
          <p:nvPicPr>
            <p:cNvPr id="19" name="object 17"/>
            <p:cNvPicPr/>
            <p:nvPr/>
          </p:nvPicPr>
          <p:blipFill>
            <a:blip r:embed="rId14" cstate="print"/>
            <a:stretch>
              <a:fillRect/>
            </a:stretch>
          </p:blipFill>
          <p:spPr>
            <a:xfrm>
              <a:off x="8004993" y="4877897"/>
              <a:ext cx="185965" cy="109219"/>
            </a:xfrm>
            <a:prstGeom prst="rect">
              <a:avLst/>
            </a:prstGeom>
          </p:spPr>
        </p:pic>
        <p:pic>
          <p:nvPicPr>
            <p:cNvPr id="20" name="object 18"/>
            <p:cNvPicPr/>
            <p:nvPr/>
          </p:nvPicPr>
          <p:blipFill>
            <a:blip r:embed="rId15" cstate="print"/>
            <a:stretch>
              <a:fillRect/>
            </a:stretch>
          </p:blipFill>
          <p:spPr>
            <a:xfrm>
              <a:off x="7446112" y="4891221"/>
              <a:ext cx="98314" cy="79730"/>
            </a:xfrm>
            <a:prstGeom prst="rect">
              <a:avLst/>
            </a:prstGeom>
          </p:spPr>
        </p:pic>
        <p:pic>
          <p:nvPicPr>
            <p:cNvPr id="21" name="object 19"/>
            <p:cNvPicPr/>
            <p:nvPr/>
          </p:nvPicPr>
          <p:blipFill>
            <a:blip r:embed="rId15" cstate="print"/>
            <a:stretch>
              <a:fillRect/>
            </a:stretch>
          </p:blipFill>
          <p:spPr>
            <a:xfrm>
              <a:off x="6524336" y="4891221"/>
              <a:ext cx="98314" cy="79730"/>
            </a:xfrm>
            <a:prstGeom prst="rect">
              <a:avLst/>
            </a:prstGeom>
          </p:spPr>
        </p:pic>
        <p:pic>
          <p:nvPicPr>
            <p:cNvPr id="22" name="object 20"/>
            <p:cNvPicPr/>
            <p:nvPr/>
          </p:nvPicPr>
          <p:blipFill>
            <a:blip r:embed="rId15" cstate="print"/>
            <a:stretch>
              <a:fillRect/>
            </a:stretch>
          </p:blipFill>
          <p:spPr>
            <a:xfrm>
              <a:off x="5800456" y="4891221"/>
              <a:ext cx="103022" cy="79730"/>
            </a:xfrm>
            <a:prstGeom prst="rect">
              <a:avLst/>
            </a:prstGeom>
          </p:spPr>
        </p:pic>
        <p:sp>
          <p:nvSpPr>
            <p:cNvPr id="23" name="object 21"/>
            <p:cNvSpPr/>
            <p:nvPr/>
          </p:nvSpPr>
          <p:spPr>
            <a:xfrm>
              <a:off x="5744959" y="4165600"/>
              <a:ext cx="2326973" cy="539750"/>
            </a:xfrm>
            <a:custGeom>
              <a:avLst/>
              <a:gdLst/>
              <a:ahLst/>
              <a:cxnLst/>
              <a:rect l="l" t="t" r="r" b="b"/>
              <a:pathLst>
                <a:path w="2438400" h="539750">
                  <a:moveTo>
                    <a:pt x="1803488" y="88658"/>
                  </a:moveTo>
                  <a:lnTo>
                    <a:pt x="1802980" y="15189"/>
                  </a:lnTo>
                  <a:lnTo>
                    <a:pt x="1800313" y="12776"/>
                  </a:lnTo>
                  <a:lnTo>
                    <a:pt x="1119949" y="12776"/>
                  </a:lnTo>
                  <a:lnTo>
                    <a:pt x="1118425" y="13690"/>
                  </a:lnTo>
                  <a:lnTo>
                    <a:pt x="1117295" y="14795"/>
                  </a:lnTo>
                  <a:lnTo>
                    <a:pt x="1116177" y="15938"/>
                  </a:lnTo>
                  <a:lnTo>
                    <a:pt x="1115555" y="17475"/>
                  </a:lnTo>
                  <a:lnTo>
                    <a:pt x="1116025" y="90919"/>
                  </a:lnTo>
                  <a:lnTo>
                    <a:pt x="1118717" y="93599"/>
                  </a:lnTo>
                  <a:lnTo>
                    <a:pt x="1181227" y="93560"/>
                  </a:lnTo>
                  <a:lnTo>
                    <a:pt x="1195768" y="95427"/>
                  </a:lnTo>
                  <a:lnTo>
                    <a:pt x="1205522" y="100076"/>
                  </a:lnTo>
                  <a:lnTo>
                    <a:pt x="1211122" y="107429"/>
                  </a:lnTo>
                  <a:lnTo>
                    <a:pt x="1213065" y="117386"/>
                  </a:lnTo>
                  <a:lnTo>
                    <a:pt x="1213180" y="348030"/>
                  </a:lnTo>
                  <a:lnTo>
                    <a:pt x="1079284" y="164871"/>
                  </a:lnTo>
                  <a:lnTo>
                    <a:pt x="1027391" y="93878"/>
                  </a:lnTo>
                  <a:lnTo>
                    <a:pt x="1016241" y="78625"/>
                  </a:lnTo>
                  <a:lnTo>
                    <a:pt x="994308" y="48628"/>
                  </a:lnTo>
                  <a:lnTo>
                    <a:pt x="969022" y="14046"/>
                  </a:lnTo>
                  <a:lnTo>
                    <a:pt x="967206" y="13119"/>
                  </a:lnTo>
                  <a:lnTo>
                    <a:pt x="550049" y="13462"/>
                  </a:lnTo>
                  <a:lnTo>
                    <a:pt x="547827" y="13462"/>
                  </a:lnTo>
                  <a:lnTo>
                    <a:pt x="545795" y="14681"/>
                  </a:lnTo>
                  <a:lnTo>
                    <a:pt x="527837" y="48628"/>
                  </a:lnTo>
                  <a:lnTo>
                    <a:pt x="484517" y="28435"/>
                  </a:lnTo>
                  <a:lnTo>
                    <a:pt x="432054" y="13652"/>
                  </a:lnTo>
                  <a:lnTo>
                    <a:pt x="379526" y="4533"/>
                  </a:lnTo>
                  <a:lnTo>
                    <a:pt x="335775" y="1295"/>
                  </a:lnTo>
                  <a:lnTo>
                    <a:pt x="279958" y="4495"/>
                  </a:lnTo>
                  <a:lnTo>
                    <a:pt x="227711" y="13690"/>
                  </a:lnTo>
                  <a:lnTo>
                    <a:pt x="179362" y="28613"/>
                  </a:lnTo>
                  <a:lnTo>
                    <a:pt x="135496" y="48996"/>
                  </a:lnTo>
                  <a:lnTo>
                    <a:pt x="96672" y="74574"/>
                  </a:lnTo>
                  <a:lnTo>
                    <a:pt x="63487" y="105105"/>
                  </a:lnTo>
                  <a:lnTo>
                    <a:pt x="36626" y="140271"/>
                  </a:lnTo>
                  <a:lnTo>
                    <a:pt x="16675" y="179743"/>
                  </a:lnTo>
                  <a:lnTo>
                    <a:pt x="4267" y="223164"/>
                  </a:lnTo>
                  <a:lnTo>
                    <a:pt x="0" y="270383"/>
                  </a:lnTo>
                  <a:lnTo>
                    <a:pt x="4330" y="321564"/>
                  </a:lnTo>
                  <a:lnTo>
                    <a:pt x="16852" y="367245"/>
                  </a:lnTo>
                  <a:lnTo>
                    <a:pt x="37045" y="407682"/>
                  </a:lnTo>
                  <a:lnTo>
                    <a:pt x="64401" y="442785"/>
                  </a:lnTo>
                  <a:lnTo>
                    <a:pt x="98374" y="472440"/>
                  </a:lnTo>
                  <a:lnTo>
                    <a:pt x="138417" y="496671"/>
                  </a:lnTo>
                  <a:lnTo>
                    <a:pt x="183934" y="515480"/>
                  </a:lnTo>
                  <a:lnTo>
                    <a:pt x="234403" y="528866"/>
                  </a:lnTo>
                  <a:lnTo>
                    <a:pt x="289331" y="536892"/>
                  </a:lnTo>
                  <a:lnTo>
                    <a:pt x="348234" y="539572"/>
                  </a:lnTo>
                  <a:lnTo>
                    <a:pt x="348386" y="539546"/>
                  </a:lnTo>
                  <a:lnTo>
                    <a:pt x="406031" y="537133"/>
                  </a:lnTo>
                  <a:lnTo>
                    <a:pt x="458177" y="529539"/>
                  </a:lnTo>
                  <a:lnTo>
                    <a:pt x="504520" y="516724"/>
                  </a:lnTo>
                  <a:lnTo>
                    <a:pt x="544741" y="498678"/>
                  </a:lnTo>
                  <a:lnTo>
                    <a:pt x="578523" y="475373"/>
                  </a:lnTo>
                  <a:lnTo>
                    <a:pt x="594995" y="457936"/>
                  </a:lnTo>
                  <a:lnTo>
                    <a:pt x="605536" y="446786"/>
                  </a:lnTo>
                  <a:lnTo>
                    <a:pt x="625487" y="412889"/>
                  </a:lnTo>
                  <a:lnTo>
                    <a:pt x="638035" y="373684"/>
                  </a:lnTo>
                  <a:lnTo>
                    <a:pt x="642874" y="329133"/>
                  </a:lnTo>
                  <a:lnTo>
                    <a:pt x="642899" y="327533"/>
                  </a:lnTo>
                  <a:lnTo>
                    <a:pt x="642264" y="325945"/>
                  </a:lnTo>
                  <a:lnTo>
                    <a:pt x="640029" y="323672"/>
                  </a:lnTo>
                  <a:lnTo>
                    <a:pt x="638467" y="322999"/>
                  </a:lnTo>
                  <a:lnTo>
                    <a:pt x="546608" y="323062"/>
                  </a:lnTo>
                  <a:lnTo>
                    <a:pt x="543280" y="323062"/>
                  </a:lnTo>
                  <a:lnTo>
                    <a:pt x="540600" y="325755"/>
                  </a:lnTo>
                  <a:lnTo>
                    <a:pt x="540600" y="329133"/>
                  </a:lnTo>
                  <a:lnTo>
                    <a:pt x="534403" y="367931"/>
                  </a:lnTo>
                  <a:lnTo>
                    <a:pt x="516191" y="402996"/>
                  </a:lnTo>
                  <a:lnTo>
                    <a:pt x="486041" y="431520"/>
                  </a:lnTo>
                  <a:lnTo>
                    <a:pt x="444068" y="450748"/>
                  </a:lnTo>
                  <a:lnTo>
                    <a:pt x="390372" y="457936"/>
                  </a:lnTo>
                  <a:lnTo>
                    <a:pt x="344703" y="454507"/>
                  </a:lnTo>
                  <a:lnTo>
                    <a:pt x="279171" y="428942"/>
                  </a:lnTo>
                  <a:lnTo>
                    <a:pt x="241236" y="380949"/>
                  </a:lnTo>
                  <a:lnTo>
                    <a:pt x="224485" y="311848"/>
                  </a:lnTo>
                  <a:lnTo>
                    <a:pt x="222605" y="270154"/>
                  </a:lnTo>
                  <a:lnTo>
                    <a:pt x="219392" y="269951"/>
                  </a:lnTo>
                  <a:lnTo>
                    <a:pt x="222605" y="269951"/>
                  </a:lnTo>
                  <a:lnTo>
                    <a:pt x="227482" y="210502"/>
                  </a:lnTo>
                  <a:lnTo>
                    <a:pt x="241147" y="163220"/>
                  </a:lnTo>
                  <a:lnTo>
                    <a:pt x="263525" y="127457"/>
                  </a:lnTo>
                  <a:lnTo>
                    <a:pt x="294589" y="102577"/>
                  </a:lnTo>
                  <a:lnTo>
                    <a:pt x="334264" y="87934"/>
                  </a:lnTo>
                  <a:lnTo>
                    <a:pt x="382511" y="82892"/>
                  </a:lnTo>
                  <a:lnTo>
                    <a:pt x="382663" y="78625"/>
                  </a:lnTo>
                  <a:lnTo>
                    <a:pt x="382663" y="82892"/>
                  </a:lnTo>
                  <a:lnTo>
                    <a:pt x="440156" y="90106"/>
                  </a:lnTo>
                  <a:lnTo>
                    <a:pt x="484378" y="109677"/>
                  </a:lnTo>
                  <a:lnTo>
                    <a:pt x="515632" y="139230"/>
                  </a:lnTo>
                  <a:lnTo>
                    <a:pt x="534250" y="176453"/>
                  </a:lnTo>
                  <a:lnTo>
                    <a:pt x="540562" y="218960"/>
                  </a:lnTo>
                  <a:lnTo>
                    <a:pt x="540562" y="220586"/>
                  </a:lnTo>
                  <a:lnTo>
                    <a:pt x="541197" y="222148"/>
                  </a:lnTo>
                  <a:lnTo>
                    <a:pt x="543433" y="224370"/>
                  </a:lnTo>
                  <a:lnTo>
                    <a:pt x="544969" y="225018"/>
                  </a:lnTo>
                  <a:lnTo>
                    <a:pt x="640118" y="224942"/>
                  </a:lnTo>
                  <a:lnTo>
                    <a:pt x="642797" y="222275"/>
                  </a:lnTo>
                  <a:lnTo>
                    <a:pt x="643191" y="93954"/>
                  </a:lnTo>
                  <a:lnTo>
                    <a:pt x="714057" y="93941"/>
                  </a:lnTo>
                  <a:lnTo>
                    <a:pt x="745286" y="117817"/>
                  </a:lnTo>
                  <a:lnTo>
                    <a:pt x="745413" y="422478"/>
                  </a:lnTo>
                  <a:lnTo>
                    <a:pt x="743458" y="432536"/>
                  </a:lnTo>
                  <a:lnTo>
                    <a:pt x="737844" y="439902"/>
                  </a:lnTo>
                  <a:lnTo>
                    <a:pt x="728065" y="444550"/>
                  </a:lnTo>
                  <a:lnTo>
                    <a:pt x="713574" y="446443"/>
                  </a:lnTo>
                  <a:lnTo>
                    <a:pt x="654367" y="446481"/>
                  </a:lnTo>
                  <a:lnTo>
                    <a:pt x="651040" y="446481"/>
                  </a:lnTo>
                  <a:lnTo>
                    <a:pt x="648373" y="449186"/>
                  </a:lnTo>
                  <a:lnTo>
                    <a:pt x="648398" y="519557"/>
                  </a:lnTo>
                  <a:lnTo>
                    <a:pt x="652818" y="523963"/>
                  </a:lnTo>
                  <a:lnTo>
                    <a:pt x="955903" y="523963"/>
                  </a:lnTo>
                  <a:lnTo>
                    <a:pt x="957402" y="523341"/>
                  </a:lnTo>
                  <a:lnTo>
                    <a:pt x="959662" y="521081"/>
                  </a:lnTo>
                  <a:lnTo>
                    <a:pt x="960285" y="519557"/>
                  </a:lnTo>
                  <a:lnTo>
                    <a:pt x="960247" y="448970"/>
                  </a:lnTo>
                  <a:lnTo>
                    <a:pt x="957618" y="446328"/>
                  </a:lnTo>
                  <a:lnTo>
                    <a:pt x="895070" y="446328"/>
                  </a:lnTo>
                  <a:lnTo>
                    <a:pt x="880541" y="444449"/>
                  </a:lnTo>
                  <a:lnTo>
                    <a:pt x="870775" y="439801"/>
                  </a:lnTo>
                  <a:lnTo>
                    <a:pt x="865162" y="432447"/>
                  </a:lnTo>
                  <a:lnTo>
                    <a:pt x="863219" y="422478"/>
                  </a:lnTo>
                  <a:lnTo>
                    <a:pt x="863104" y="164871"/>
                  </a:lnTo>
                  <a:lnTo>
                    <a:pt x="1125270" y="523036"/>
                  </a:lnTo>
                  <a:lnTo>
                    <a:pt x="1127074" y="523963"/>
                  </a:lnTo>
                  <a:lnTo>
                    <a:pt x="1326603" y="523963"/>
                  </a:lnTo>
                  <a:lnTo>
                    <a:pt x="1328127" y="523341"/>
                  </a:lnTo>
                  <a:lnTo>
                    <a:pt x="1329258" y="522198"/>
                  </a:lnTo>
                  <a:lnTo>
                    <a:pt x="1330401" y="521081"/>
                  </a:lnTo>
                  <a:lnTo>
                    <a:pt x="1330998" y="519557"/>
                  </a:lnTo>
                  <a:lnTo>
                    <a:pt x="1330947" y="348030"/>
                  </a:lnTo>
                  <a:lnTo>
                    <a:pt x="1330947" y="116941"/>
                  </a:lnTo>
                  <a:lnTo>
                    <a:pt x="1332814" y="107315"/>
                  </a:lnTo>
                  <a:lnTo>
                    <a:pt x="1338440" y="99949"/>
                  </a:lnTo>
                  <a:lnTo>
                    <a:pt x="1348232" y="95300"/>
                  </a:lnTo>
                  <a:lnTo>
                    <a:pt x="1361821" y="93535"/>
                  </a:lnTo>
                  <a:lnTo>
                    <a:pt x="1362697" y="93421"/>
                  </a:lnTo>
                  <a:lnTo>
                    <a:pt x="1479181" y="93345"/>
                  </a:lnTo>
                  <a:lnTo>
                    <a:pt x="1487398" y="93611"/>
                  </a:lnTo>
                  <a:lnTo>
                    <a:pt x="1511046" y="422478"/>
                  </a:lnTo>
                  <a:lnTo>
                    <a:pt x="1509191" y="431977"/>
                  </a:lnTo>
                  <a:lnTo>
                    <a:pt x="1503578" y="439356"/>
                  </a:lnTo>
                  <a:lnTo>
                    <a:pt x="1493786" y="444004"/>
                  </a:lnTo>
                  <a:lnTo>
                    <a:pt x="1479308" y="445897"/>
                  </a:lnTo>
                  <a:lnTo>
                    <a:pt x="1420114" y="445947"/>
                  </a:lnTo>
                  <a:lnTo>
                    <a:pt x="1416786" y="445947"/>
                  </a:lnTo>
                  <a:lnTo>
                    <a:pt x="1414132" y="448627"/>
                  </a:lnTo>
                  <a:lnTo>
                    <a:pt x="1414157" y="519557"/>
                  </a:lnTo>
                  <a:lnTo>
                    <a:pt x="1418577" y="523963"/>
                  </a:lnTo>
                  <a:lnTo>
                    <a:pt x="1798307" y="523963"/>
                  </a:lnTo>
                  <a:lnTo>
                    <a:pt x="1799818" y="523341"/>
                  </a:lnTo>
                  <a:lnTo>
                    <a:pt x="1802079" y="521081"/>
                  </a:lnTo>
                  <a:lnTo>
                    <a:pt x="1802701" y="519557"/>
                  </a:lnTo>
                  <a:lnTo>
                    <a:pt x="1802663" y="448348"/>
                  </a:lnTo>
                  <a:lnTo>
                    <a:pt x="1800047" y="445719"/>
                  </a:lnTo>
                  <a:lnTo>
                    <a:pt x="1737487" y="445719"/>
                  </a:lnTo>
                  <a:lnTo>
                    <a:pt x="1737309" y="445681"/>
                  </a:lnTo>
                  <a:lnTo>
                    <a:pt x="1705648" y="421932"/>
                  </a:lnTo>
                  <a:lnTo>
                    <a:pt x="1705533" y="210502"/>
                  </a:lnTo>
                  <a:lnTo>
                    <a:pt x="1705648" y="104330"/>
                  </a:lnTo>
                  <a:lnTo>
                    <a:pt x="1708442" y="99796"/>
                  </a:lnTo>
                  <a:lnTo>
                    <a:pt x="1712544" y="97066"/>
                  </a:lnTo>
                  <a:lnTo>
                    <a:pt x="1716862" y="94145"/>
                  </a:lnTo>
                  <a:lnTo>
                    <a:pt x="1723390" y="93319"/>
                  </a:lnTo>
                  <a:lnTo>
                    <a:pt x="1725396" y="93065"/>
                  </a:lnTo>
                  <a:lnTo>
                    <a:pt x="1737321" y="93154"/>
                  </a:lnTo>
                  <a:lnTo>
                    <a:pt x="1799094" y="93103"/>
                  </a:lnTo>
                  <a:lnTo>
                    <a:pt x="1800631" y="92481"/>
                  </a:lnTo>
                  <a:lnTo>
                    <a:pt x="1802892" y="90195"/>
                  </a:lnTo>
                  <a:lnTo>
                    <a:pt x="1803488" y="88658"/>
                  </a:lnTo>
                  <a:close/>
                </a:path>
                <a:path w="2438400" h="539750">
                  <a:moveTo>
                    <a:pt x="2437866" y="16484"/>
                  </a:moveTo>
                  <a:lnTo>
                    <a:pt x="2437244" y="14960"/>
                  </a:lnTo>
                  <a:lnTo>
                    <a:pt x="2434983" y="12700"/>
                  </a:lnTo>
                  <a:lnTo>
                    <a:pt x="2433459" y="12065"/>
                  </a:lnTo>
                  <a:lnTo>
                    <a:pt x="2344483" y="12128"/>
                  </a:lnTo>
                  <a:lnTo>
                    <a:pt x="2342273" y="12128"/>
                  </a:lnTo>
                  <a:lnTo>
                    <a:pt x="2340216" y="13347"/>
                  </a:lnTo>
                  <a:lnTo>
                    <a:pt x="2339200" y="15316"/>
                  </a:lnTo>
                  <a:lnTo>
                    <a:pt x="2322284" y="47307"/>
                  </a:lnTo>
                  <a:lnTo>
                    <a:pt x="2278926" y="27127"/>
                  </a:lnTo>
                  <a:lnTo>
                    <a:pt x="2226475" y="12344"/>
                  </a:lnTo>
                  <a:lnTo>
                    <a:pt x="2173960" y="3213"/>
                  </a:lnTo>
                  <a:lnTo>
                    <a:pt x="2130450" y="0"/>
                  </a:lnTo>
                  <a:lnTo>
                    <a:pt x="2074456" y="3200"/>
                  </a:lnTo>
                  <a:lnTo>
                    <a:pt x="2022195" y="12382"/>
                  </a:lnTo>
                  <a:lnTo>
                    <a:pt x="1973846" y="27305"/>
                  </a:lnTo>
                  <a:lnTo>
                    <a:pt x="1929968" y="47701"/>
                  </a:lnTo>
                  <a:lnTo>
                    <a:pt x="1891144" y="73279"/>
                  </a:lnTo>
                  <a:lnTo>
                    <a:pt x="1857946" y="103809"/>
                  </a:lnTo>
                  <a:lnTo>
                    <a:pt x="1831073" y="138988"/>
                  </a:lnTo>
                  <a:lnTo>
                    <a:pt x="1811134" y="178460"/>
                  </a:lnTo>
                  <a:lnTo>
                    <a:pt x="1798726" y="221869"/>
                  </a:lnTo>
                  <a:lnTo>
                    <a:pt x="1794484" y="268871"/>
                  </a:lnTo>
                  <a:lnTo>
                    <a:pt x="1798739" y="319938"/>
                  </a:lnTo>
                  <a:lnTo>
                    <a:pt x="1811223" y="365721"/>
                  </a:lnTo>
                  <a:lnTo>
                    <a:pt x="1831428" y="406247"/>
                  </a:lnTo>
                  <a:lnTo>
                    <a:pt x="1858797" y="441413"/>
                  </a:lnTo>
                  <a:lnTo>
                    <a:pt x="1892820" y="471106"/>
                  </a:lnTo>
                  <a:lnTo>
                    <a:pt x="1932863" y="495350"/>
                  </a:lnTo>
                  <a:lnTo>
                    <a:pt x="1978380" y="514146"/>
                  </a:lnTo>
                  <a:lnTo>
                    <a:pt x="2028837" y="527545"/>
                  </a:lnTo>
                  <a:lnTo>
                    <a:pt x="2083765" y="535571"/>
                  </a:lnTo>
                  <a:lnTo>
                    <a:pt x="2142655" y="538251"/>
                  </a:lnTo>
                  <a:lnTo>
                    <a:pt x="2145309" y="538251"/>
                  </a:lnTo>
                  <a:lnTo>
                    <a:pt x="2202446" y="535686"/>
                  </a:lnTo>
                  <a:lnTo>
                    <a:pt x="2254148" y="527964"/>
                  </a:lnTo>
                  <a:lnTo>
                    <a:pt x="2300097" y="515061"/>
                  </a:lnTo>
                  <a:lnTo>
                    <a:pt x="2339987" y="496963"/>
                  </a:lnTo>
                  <a:lnTo>
                    <a:pt x="2373490" y="473659"/>
                  </a:lnTo>
                  <a:lnTo>
                    <a:pt x="2389492" y="456603"/>
                  </a:lnTo>
                  <a:lnTo>
                    <a:pt x="2400287" y="445109"/>
                  </a:lnTo>
                  <a:lnTo>
                    <a:pt x="2420074" y="411289"/>
                  </a:lnTo>
                  <a:lnTo>
                    <a:pt x="2432520" y="372198"/>
                  </a:lnTo>
                  <a:lnTo>
                    <a:pt x="2437295" y="328053"/>
                  </a:lnTo>
                  <a:lnTo>
                    <a:pt x="2437358" y="326212"/>
                  </a:lnTo>
                  <a:lnTo>
                    <a:pt x="2436723" y="324624"/>
                  </a:lnTo>
                  <a:lnTo>
                    <a:pt x="2434475" y="322351"/>
                  </a:lnTo>
                  <a:lnTo>
                    <a:pt x="2432913" y="321691"/>
                  </a:lnTo>
                  <a:lnTo>
                    <a:pt x="2341054" y="321754"/>
                  </a:lnTo>
                  <a:lnTo>
                    <a:pt x="2339162" y="322046"/>
                  </a:lnTo>
                  <a:lnTo>
                    <a:pt x="2337841" y="322122"/>
                  </a:lnTo>
                  <a:lnTo>
                    <a:pt x="2335072" y="324929"/>
                  </a:lnTo>
                  <a:lnTo>
                    <a:pt x="2335047" y="328053"/>
                  </a:lnTo>
                  <a:lnTo>
                    <a:pt x="2328786" y="366839"/>
                  </a:lnTo>
                  <a:lnTo>
                    <a:pt x="2310536" y="401828"/>
                  </a:lnTo>
                  <a:lnTo>
                    <a:pt x="2280399" y="430288"/>
                  </a:lnTo>
                  <a:lnTo>
                    <a:pt x="2238476" y="449465"/>
                  </a:lnTo>
                  <a:lnTo>
                    <a:pt x="2184857" y="456603"/>
                  </a:lnTo>
                  <a:lnTo>
                    <a:pt x="2184565" y="456603"/>
                  </a:lnTo>
                  <a:lnTo>
                    <a:pt x="2139124" y="453186"/>
                  </a:lnTo>
                  <a:lnTo>
                    <a:pt x="2073617" y="427621"/>
                  </a:lnTo>
                  <a:lnTo>
                    <a:pt x="2035683" y="379641"/>
                  </a:lnTo>
                  <a:lnTo>
                    <a:pt x="2018957" y="310540"/>
                  </a:lnTo>
                  <a:lnTo>
                    <a:pt x="2017090" y="268693"/>
                  </a:lnTo>
                  <a:lnTo>
                    <a:pt x="2017090" y="268528"/>
                  </a:lnTo>
                  <a:lnTo>
                    <a:pt x="2021967" y="209118"/>
                  </a:lnTo>
                  <a:lnTo>
                    <a:pt x="2035619" y="161861"/>
                  </a:lnTo>
                  <a:lnTo>
                    <a:pt x="2058009" y="126123"/>
                  </a:lnTo>
                  <a:lnTo>
                    <a:pt x="2089061" y="101269"/>
                  </a:lnTo>
                  <a:lnTo>
                    <a:pt x="2128723" y="86639"/>
                  </a:lnTo>
                  <a:lnTo>
                    <a:pt x="2177161" y="81584"/>
                  </a:lnTo>
                  <a:lnTo>
                    <a:pt x="2234641" y="88811"/>
                  </a:lnTo>
                  <a:lnTo>
                    <a:pt x="2278837" y="108381"/>
                  </a:lnTo>
                  <a:lnTo>
                    <a:pt x="2310092" y="137947"/>
                  </a:lnTo>
                  <a:lnTo>
                    <a:pt x="2328710" y="175171"/>
                  </a:lnTo>
                  <a:lnTo>
                    <a:pt x="2335022" y="217716"/>
                  </a:lnTo>
                  <a:lnTo>
                    <a:pt x="2335022" y="219278"/>
                  </a:lnTo>
                  <a:lnTo>
                    <a:pt x="2335657" y="220827"/>
                  </a:lnTo>
                  <a:lnTo>
                    <a:pt x="2337905" y="223075"/>
                  </a:lnTo>
                  <a:lnTo>
                    <a:pt x="2339454" y="223710"/>
                  </a:lnTo>
                  <a:lnTo>
                    <a:pt x="2434602" y="223621"/>
                  </a:lnTo>
                  <a:lnTo>
                    <a:pt x="2437282" y="220954"/>
                  </a:lnTo>
                  <a:lnTo>
                    <a:pt x="2437676" y="81584"/>
                  </a:lnTo>
                  <a:lnTo>
                    <a:pt x="2437777" y="47307"/>
                  </a:lnTo>
                  <a:lnTo>
                    <a:pt x="2437866" y="16484"/>
                  </a:lnTo>
                  <a:close/>
                </a:path>
              </a:pathLst>
            </a:custGeom>
            <a:solidFill>
              <a:srgbClr val="211B5B"/>
            </a:solidFill>
          </p:spPr>
          <p:txBody>
            <a:bodyPr wrap="square" lIns="0" tIns="0" rIns="0" bIns="0" rtlCol="0"/>
            <a:lstStyle/>
            <a:p>
              <a:endParaRPr/>
            </a:p>
          </p:txBody>
        </p:sp>
        <p:pic>
          <p:nvPicPr>
            <p:cNvPr id="24" name="object 22"/>
            <p:cNvPicPr/>
            <p:nvPr/>
          </p:nvPicPr>
          <p:blipFill>
            <a:blip r:embed="rId16" cstate="print"/>
            <a:stretch>
              <a:fillRect/>
            </a:stretch>
          </p:blipFill>
          <p:spPr>
            <a:xfrm>
              <a:off x="13397871" y="3917037"/>
              <a:ext cx="1875770" cy="1103934"/>
            </a:xfrm>
            <a:prstGeom prst="rect">
              <a:avLst/>
            </a:prstGeom>
          </p:spPr>
        </p:pic>
      </p:grpSp>
    </p:spTree>
    <p:extLst>
      <p:ext uri="{BB962C8B-B14F-4D97-AF65-F5344CB8AC3E}">
        <p14:creationId xmlns:p14="http://schemas.microsoft.com/office/powerpoint/2010/main" val="27849559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491</TotalTime>
  <Words>1338</Words>
  <Application>Microsoft Office PowerPoint</Application>
  <PresentationFormat>Widescreen</PresentationFormat>
  <Paragraphs>63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Verdana</vt:lpstr>
      <vt:lpstr>Office Theme</vt:lpstr>
      <vt:lpstr>Welcome!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HPES NMCI 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Hurley, V Brennan NAF USN CNIC WASHINGTON DC (USA)</dc:creator>
  <cp:lastModifiedBy>Hurley, V Brennan CIV USN CNIC WASHINGTON DC (USA)</cp:lastModifiedBy>
  <cp:revision>35</cp:revision>
  <dcterms:created xsi:type="dcterms:W3CDTF">2023-07-12T13:10:00Z</dcterms:created>
  <dcterms:modified xsi:type="dcterms:W3CDTF">2024-10-15T15:02:21Z</dcterms:modified>
</cp:coreProperties>
</file>