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59" r:id="rId7"/>
    <p:sldId id="265" r:id="rId8"/>
    <p:sldId id="266" r:id="rId9"/>
    <p:sldId id="264" r:id="rId10"/>
    <p:sldId id="26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21C7A8-F36D-4640-B2AA-D0AC8CC48D9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3EC9-084D-4B6F-86E4-B1C1F6F9729B}"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1C7A8-F36D-4640-B2AA-D0AC8CC48D9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1C7A8-F36D-4640-B2AA-D0AC8CC48D9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1C7A8-F36D-4640-B2AA-D0AC8CC48D9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1C7A8-F36D-4640-B2AA-D0AC8CC48D9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3EC9-084D-4B6F-86E4-B1C1F6F9729B}"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21C7A8-F36D-4640-B2AA-D0AC8CC48D9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1C7A8-F36D-4640-B2AA-D0AC8CC48D94}"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3EC9-084D-4B6F-86E4-B1C1F6F9729B}"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21C7A8-F36D-4640-B2AA-D0AC8CC48D94}"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1C7A8-F36D-4640-B2AA-D0AC8CC48D94}"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1C7A8-F36D-4640-B2AA-D0AC8CC48D9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3EC9-084D-4B6F-86E4-B1C1F6F9729B}"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1C7A8-F36D-4640-B2AA-D0AC8CC48D9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3EC9-084D-4B6F-86E4-B1C1F6F972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E21C7A8-F36D-4640-B2AA-D0AC8CC48D94}" type="datetimeFigureOut">
              <a:rPr lang="en-US" smtClean="0"/>
              <a:t>6/1/2020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F433EC9-084D-4B6F-86E4-B1C1F6F9729B}"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44575"/>
            <a:ext cx="7772400" cy="1470025"/>
          </a:xfrm>
        </p:spPr>
        <p:txBody>
          <a:bodyPr>
            <a:noAutofit/>
          </a:bodyPr>
          <a:lstStyle/>
          <a:p>
            <a:r>
              <a:rPr lang="en-US" sz="3600" dirty="0" smtClean="0"/>
              <a:t>SAP and FINANCIAL STATEMENTS 101</a:t>
            </a:r>
            <a:endParaRPr lang="en-US" sz="3600" dirty="0"/>
          </a:p>
        </p:txBody>
      </p:sp>
      <p:sp>
        <p:nvSpPr>
          <p:cNvPr id="3" name="Subtitle 2"/>
          <p:cNvSpPr>
            <a:spLocks noGrp="1"/>
          </p:cNvSpPr>
          <p:nvPr>
            <p:ph type="subTitle" idx="1"/>
          </p:nvPr>
        </p:nvSpPr>
        <p:spPr>
          <a:xfrm>
            <a:off x="1219200" y="3581400"/>
            <a:ext cx="6858000" cy="1752600"/>
          </a:xfrm>
        </p:spPr>
        <p:txBody>
          <a:bodyPr>
            <a:normAutofit fontScale="92500"/>
          </a:bodyPr>
          <a:lstStyle/>
          <a:p>
            <a:r>
              <a:rPr lang="en-US" dirty="0" smtClean="0"/>
              <a:t>Tammie Holland, CBC MWR Business Manager</a:t>
            </a:r>
          </a:p>
          <a:p>
            <a:r>
              <a:rPr lang="en-US" dirty="0" smtClean="0"/>
              <a:t>228-871-2296</a:t>
            </a:r>
          </a:p>
          <a:p>
            <a:r>
              <a:rPr lang="en-US" dirty="0" smtClean="0"/>
              <a:t>TAMMIE.HOLLAND@NAVY.MIL</a:t>
            </a:r>
            <a:endParaRPr lang="en-US" dirty="0"/>
          </a:p>
        </p:txBody>
      </p:sp>
    </p:spTree>
    <p:extLst>
      <p:ext uri="{BB962C8B-B14F-4D97-AF65-F5344CB8AC3E}">
        <p14:creationId xmlns:p14="http://schemas.microsoft.com/office/powerpoint/2010/main" val="114589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43902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Basic Facts</a:t>
            </a:r>
            <a:endParaRPr lang="en-US" dirty="0"/>
          </a:p>
        </p:txBody>
      </p:sp>
      <p:sp>
        <p:nvSpPr>
          <p:cNvPr id="3" name="Content Placeholder 2"/>
          <p:cNvSpPr>
            <a:spLocks noGrp="1"/>
          </p:cNvSpPr>
          <p:nvPr>
            <p:ph idx="1"/>
          </p:nvPr>
        </p:nvSpPr>
        <p:spPr>
          <a:xfrm>
            <a:off x="76200" y="1295400"/>
            <a:ext cx="8991600" cy="4830763"/>
          </a:xfrm>
        </p:spPr>
        <p:txBody>
          <a:bodyPr numCol="1">
            <a:noAutofit/>
          </a:bodyPr>
          <a:lstStyle/>
          <a:p>
            <a:r>
              <a:rPr lang="en-US" sz="1800" dirty="0" smtClean="0"/>
              <a:t>NAVY’s Fiscal Year is from </a:t>
            </a:r>
            <a:r>
              <a:rPr lang="en-US" sz="1800" dirty="0" smtClean="0"/>
              <a:t>1 October - 30 September</a:t>
            </a:r>
            <a:endParaRPr lang="en-US" sz="1800" dirty="0" smtClean="0"/>
          </a:p>
          <a:p>
            <a:r>
              <a:rPr lang="en-US" sz="1800" dirty="0" smtClean="0"/>
              <a:t>Financial transactions occur when there is $ exchanged</a:t>
            </a:r>
          </a:p>
          <a:p>
            <a:r>
              <a:rPr lang="en-US" sz="1800" dirty="0" smtClean="0"/>
              <a:t>There are three sources of $ used to perform financial transactions – NAF, APF and UFM</a:t>
            </a:r>
          </a:p>
          <a:p>
            <a:pPr lvl="1"/>
            <a:r>
              <a:rPr lang="en-US" sz="1800" dirty="0" smtClean="0"/>
              <a:t>NAF (Non Appropriated Funds - Monies received from sales of goods and services to DoD military, civilian personnel, and their family members by MWR, CYP, and NGIS operations and NOT subject to Congressional appropriation or authorization) </a:t>
            </a:r>
          </a:p>
          <a:p>
            <a:pPr lvl="1"/>
            <a:r>
              <a:rPr lang="en-US" sz="1800" dirty="0" smtClean="0"/>
              <a:t>APF (Appropriated Funds - Governed by the Appropriations Bill, which authorizes governmental spending for mandatory programs)</a:t>
            </a:r>
          </a:p>
          <a:p>
            <a:pPr lvl="1"/>
            <a:r>
              <a:rPr lang="en-US" sz="1800" dirty="0" smtClean="0"/>
              <a:t>UFM (Uniform Funding Management - practice designed to aid in the timely execution of Appropriated Funds (APF) in support of Department of the Navy (DON) MWR programs. The UFM practice does not change the level of authorized APF support; rather, it alters the billing process to allow for a more timely cash flow for MWR activities. )</a:t>
            </a:r>
          </a:p>
          <a:p>
            <a:r>
              <a:rPr lang="en-US" sz="1800" dirty="0" smtClean="0"/>
              <a:t>SAP/AIMS is the accounting database used to record MWR/CYP Financial transactions. (SAP- SYSTEMS, APPLICATIONS, PRODUCTS &amp; AIMS - ACCOUNTING INFORMATION MANAGEMENT SYSTEMS)</a:t>
            </a:r>
          </a:p>
          <a:p>
            <a:endParaRPr lang="en-US" sz="1800" dirty="0"/>
          </a:p>
        </p:txBody>
      </p:sp>
    </p:spTree>
    <p:extLst>
      <p:ext uri="{BB962C8B-B14F-4D97-AF65-F5344CB8AC3E}">
        <p14:creationId xmlns:p14="http://schemas.microsoft.com/office/powerpoint/2010/main" val="1368518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SAP/AIMS</a:t>
            </a:r>
            <a:endParaRPr lang="en-US" dirty="0"/>
          </a:p>
        </p:txBody>
      </p:sp>
      <p:sp>
        <p:nvSpPr>
          <p:cNvPr id="3" name="Content Placeholder 2"/>
          <p:cNvSpPr>
            <a:spLocks noGrp="1"/>
          </p:cNvSpPr>
          <p:nvPr>
            <p:ph idx="1"/>
          </p:nvPr>
        </p:nvSpPr>
        <p:spPr>
          <a:xfrm>
            <a:off x="76200" y="1570037"/>
            <a:ext cx="9067800" cy="4830763"/>
          </a:xfrm>
        </p:spPr>
        <p:txBody>
          <a:bodyPr>
            <a:noAutofit/>
          </a:bodyPr>
          <a:lstStyle/>
          <a:p>
            <a:pPr>
              <a:lnSpc>
                <a:spcPts val="1500"/>
              </a:lnSpc>
              <a:spcBef>
                <a:spcPts val="0"/>
              </a:spcBef>
            </a:pPr>
            <a:r>
              <a:rPr lang="en-US" sz="1600" dirty="0" smtClean="0">
                <a:solidFill>
                  <a:schemeClr val="accent1">
                    <a:lumMod val="50000"/>
                  </a:schemeClr>
                </a:solidFill>
              </a:rPr>
              <a:t>When a FINANCIAL TRANSACTIONS occurs, it is recorded in SAP/AIMS VIA ACCOUNTS.</a:t>
            </a:r>
          </a:p>
          <a:p>
            <a:pPr marL="0" indent="0">
              <a:lnSpc>
                <a:spcPts val="1500"/>
              </a:lnSpc>
              <a:spcBef>
                <a:spcPts val="0"/>
              </a:spcBef>
              <a:buNone/>
            </a:pPr>
            <a:endParaRPr lang="en-US" sz="1600" dirty="0" smtClean="0"/>
          </a:p>
          <a:p>
            <a:pPr>
              <a:lnSpc>
                <a:spcPts val="1500"/>
              </a:lnSpc>
              <a:spcBef>
                <a:spcPts val="0"/>
              </a:spcBef>
            </a:pPr>
            <a:r>
              <a:rPr lang="en-US" sz="1600" dirty="0" smtClean="0"/>
              <a:t>SAP/AIMS HAS MANY ACCOUNTs aka General Ledger Accounts WHICH ARE COLLECTIVELY CALLED “ THE CHART OF ACCOUNTS (COA)”. The AIMS Chart of Accounts is a standardized system used in Navy non-appropriated fund accounting to define and track both revenue and expenses. Because account numbers and descriptions may change from one budget year to another, be sure to obtain a current copy of the AIMS Chart of Accounts from the Business Office. </a:t>
            </a:r>
          </a:p>
          <a:p>
            <a:pPr>
              <a:lnSpc>
                <a:spcPts val="1500"/>
              </a:lnSpc>
              <a:spcBef>
                <a:spcPts val="0"/>
              </a:spcBef>
            </a:pPr>
            <a:endParaRPr lang="en-US" sz="1600" dirty="0" smtClean="0"/>
          </a:p>
          <a:p>
            <a:pPr>
              <a:lnSpc>
                <a:spcPts val="1500"/>
              </a:lnSpc>
              <a:spcBef>
                <a:spcPts val="0"/>
              </a:spcBef>
            </a:pPr>
            <a:r>
              <a:rPr lang="en-US" sz="1600" dirty="0">
                <a:solidFill>
                  <a:schemeClr val="accent1">
                    <a:lumMod val="50000"/>
                  </a:schemeClr>
                </a:solidFill>
              </a:rPr>
              <a:t>Each account </a:t>
            </a:r>
            <a:r>
              <a:rPr lang="en-US" sz="1600" dirty="0" smtClean="0">
                <a:solidFill>
                  <a:schemeClr val="accent1">
                    <a:lumMod val="50000"/>
                  </a:schemeClr>
                </a:solidFill>
              </a:rPr>
              <a:t>within the COA has six digits </a:t>
            </a:r>
            <a:r>
              <a:rPr lang="en-US" sz="1600" dirty="0">
                <a:solidFill>
                  <a:schemeClr val="accent1">
                    <a:lumMod val="50000"/>
                  </a:schemeClr>
                </a:solidFill>
              </a:rPr>
              <a:t>(i.e. XXXXXX)). The first three digits are often termed the "core" or "primary number" and </a:t>
            </a:r>
            <a:r>
              <a:rPr lang="en-US" sz="1600" dirty="0" smtClean="0">
                <a:solidFill>
                  <a:schemeClr val="accent1">
                    <a:lumMod val="50000"/>
                  </a:schemeClr>
                </a:solidFill>
              </a:rPr>
              <a:t>identify the </a:t>
            </a:r>
            <a:r>
              <a:rPr lang="en-US" sz="1600" dirty="0">
                <a:solidFill>
                  <a:schemeClr val="accent1">
                    <a:lumMod val="50000"/>
                  </a:schemeClr>
                </a:solidFill>
              </a:rPr>
              <a:t>account type (e.g., Asset, Liability, Expense, Income). The last three digits are used to further specify </a:t>
            </a:r>
            <a:r>
              <a:rPr lang="en-US" sz="1600" dirty="0" smtClean="0">
                <a:solidFill>
                  <a:schemeClr val="accent1">
                    <a:lumMod val="50000"/>
                  </a:schemeClr>
                </a:solidFill>
              </a:rPr>
              <a:t>the meaning </a:t>
            </a:r>
            <a:r>
              <a:rPr lang="en-US" sz="1600" dirty="0">
                <a:solidFill>
                  <a:schemeClr val="accent1">
                    <a:lumMod val="50000"/>
                  </a:schemeClr>
                </a:solidFill>
              </a:rPr>
              <a:t>of the transaction. </a:t>
            </a:r>
            <a:endParaRPr lang="en-US" sz="1600" dirty="0" smtClean="0">
              <a:solidFill>
                <a:schemeClr val="accent1">
                  <a:lumMod val="50000"/>
                </a:schemeClr>
              </a:solidFill>
            </a:endParaRPr>
          </a:p>
          <a:p>
            <a:pPr marL="0" indent="0">
              <a:lnSpc>
                <a:spcPts val="1500"/>
              </a:lnSpc>
              <a:spcBef>
                <a:spcPts val="0"/>
              </a:spcBef>
              <a:buNone/>
            </a:pPr>
            <a:endParaRPr lang="en-US" sz="1600" dirty="0" smtClean="0"/>
          </a:p>
          <a:p>
            <a:pPr marL="0" indent="0">
              <a:lnSpc>
                <a:spcPts val="1500"/>
              </a:lnSpc>
              <a:spcBef>
                <a:spcPts val="0"/>
              </a:spcBef>
              <a:buNone/>
            </a:pPr>
            <a:r>
              <a:rPr lang="en-US" sz="1600" dirty="0" smtClean="0">
                <a:solidFill>
                  <a:schemeClr val="accent1"/>
                </a:solidFill>
              </a:rPr>
              <a:t>For </a:t>
            </a:r>
            <a:r>
              <a:rPr lang="en-US" sz="1600" dirty="0">
                <a:solidFill>
                  <a:schemeClr val="accent1"/>
                </a:solidFill>
              </a:rPr>
              <a:t>example, an </a:t>
            </a:r>
            <a:r>
              <a:rPr lang="en-US" sz="1600" dirty="0" smtClean="0">
                <a:solidFill>
                  <a:schemeClr val="accent1"/>
                </a:solidFill>
              </a:rPr>
              <a:t>account </a:t>
            </a:r>
            <a:r>
              <a:rPr lang="en-US" sz="1600" dirty="0">
                <a:solidFill>
                  <a:schemeClr val="accent1"/>
                </a:solidFill>
              </a:rPr>
              <a:t>ending in ‘89’ is used for UFM purposes only</a:t>
            </a:r>
            <a:r>
              <a:rPr lang="en-US" sz="1600" dirty="0" smtClean="0">
                <a:solidFill>
                  <a:schemeClr val="accent1"/>
                </a:solidFill>
              </a:rPr>
              <a:t>.</a:t>
            </a:r>
          </a:p>
          <a:p>
            <a:pPr marL="0" indent="0">
              <a:lnSpc>
                <a:spcPts val="1500"/>
              </a:lnSpc>
              <a:spcBef>
                <a:spcPts val="0"/>
              </a:spcBef>
              <a:buNone/>
            </a:pPr>
            <a:endParaRPr lang="en-US" sz="1600" dirty="0" smtClean="0"/>
          </a:p>
          <a:p>
            <a:pPr>
              <a:lnSpc>
                <a:spcPts val="1500"/>
              </a:lnSpc>
              <a:spcBef>
                <a:spcPts val="0"/>
              </a:spcBef>
            </a:pPr>
            <a:r>
              <a:rPr lang="en-US" sz="1600" dirty="0" smtClean="0"/>
              <a:t>Since there are many programs in CYP/MWR, we use a five digit cost center to identify which activity experienced the financial transaction. </a:t>
            </a:r>
          </a:p>
          <a:p>
            <a:pPr marL="0" indent="0">
              <a:lnSpc>
                <a:spcPts val="1500"/>
              </a:lnSpc>
              <a:spcBef>
                <a:spcPts val="0"/>
              </a:spcBef>
              <a:buNone/>
            </a:pPr>
            <a:endParaRPr lang="en-US" sz="1600" dirty="0" smtClean="0"/>
          </a:p>
          <a:p>
            <a:pPr>
              <a:lnSpc>
                <a:spcPts val="1500"/>
              </a:lnSpc>
              <a:spcBef>
                <a:spcPts val="0"/>
              </a:spcBef>
            </a:pPr>
            <a:r>
              <a:rPr lang="en-US" sz="1600" dirty="0" smtClean="0"/>
              <a:t>Culmination of Financial Transactions result in a Financial Statement. </a:t>
            </a:r>
          </a:p>
          <a:p>
            <a:pPr marL="0" indent="0">
              <a:lnSpc>
                <a:spcPts val="1500"/>
              </a:lnSpc>
              <a:spcBef>
                <a:spcPts val="0"/>
              </a:spcBef>
              <a:buNone/>
            </a:pPr>
            <a:endParaRPr lang="en-US" sz="1800" dirty="0"/>
          </a:p>
        </p:txBody>
      </p:sp>
    </p:spTree>
    <p:extLst>
      <p:ext uri="{BB962C8B-B14F-4D97-AF65-F5344CB8AC3E}">
        <p14:creationId xmlns:p14="http://schemas.microsoft.com/office/powerpoint/2010/main" val="108678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FINANCIAL PURPOSE?</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lvl="1"/>
            <a:r>
              <a:rPr lang="en-US" dirty="0" smtClean="0"/>
              <a:t>To monitor monthly performance</a:t>
            </a:r>
          </a:p>
          <a:p>
            <a:pPr lvl="1"/>
            <a:r>
              <a:rPr lang="en-US" dirty="0"/>
              <a:t>W</a:t>
            </a:r>
            <a:r>
              <a:rPr lang="en-US" dirty="0" smtClean="0"/>
              <a:t>henever Operating Targets, Financial Plan input, or additional reviews are required.</a:t>
            </a:r>
          </a:p>
          <a:p>
            <a:pPr lvl="1"/>
            <a:r>
              <a:rPr lang="en-US" dirty="0" smtClean="0"/>
              <a:t>To brief program execution to the Commanding Officer on a monthly basis</a:t>
            </a:r>
          </a:p>
          <a:p>
            <a:pPr lvl="1"/>
            <a:r>
              <a:rPr lang="en-US" dirty="0" smtClean="0">
                <a:effectLst/>
                <a:ea typeface="Times New Roman"/>
              </a:rPr>
              <a:t>To obtain the information needed to ensure Program funding</a:t>
            </a:r>
          </a:p>
          <a:p>
            <a:pPr lvl="1"/>
            <a:r>
              <a:rPr lang="en-US" dirty="0" smtClean="0">
                <a:effectLst/>
                <a:ea typeface="Times New Roman"/>
              </a:rPr>
              <a:t>To obtain your Program’s UFM control figures</a:t>
            </a:r>
          </a:p>
          <a:p>
            <a:pPr lvl="1"/>
            <a:r>
              <a:rPr lang="en-US" dirty="0" smtClean="0">
                <a:effectLst/>
                <a:ea typeface="Times New Roman"/>
              </a:rPr>
              <a:t>Before authorizing/requesting expenditures</a:t>
            </a:r>
          </a:p>
          <a:p>
            <a:pPr lvl="1"/>
            <a:r>
              <a:rPr lang="en-US" dirty="0" smtClean="0">
                <a:ea typeface="Times New Roman"/>
              </a:rPr>
              <a:t>To m</a:t>
            </a:r>
            <a:r>
              <a:rPr lang="en-US" dirty="0" smtClean="0">
                <a:effectLst/>
                <a:ea typeface="Times New Roman"/>
              </a:rPr>
              <a:t>aintain a wish list of authorized expenses</a:t>
            </a:r>
          </a:p>
          <a:p>
            <a:pPr lvl="1"/>
            <a:endParaRPr lang="en-US" dirty="0" smtClean="0">
              <a:effectLst/>
              <a:latin typeface="Arial"/>
              <a:ea typeface="Times New Roman"/>
            </a:endParaRPr>
          </a:p>
          <a:p>
            <a:pPr lvl="1"/>
            <a:endParaRPr lang="en-US" dirty="0" smtClean="0">
              <a:effectLst/>
              <a:latin typeface="Arial"/>
              <a:ea typeface="Times New Roman"/>
            </a:endParaRPr>
          </a:p>
          <a:p>
            <a:pPr lvl="1"/>
            <a:endParaRPr lang="en-US" dirty="0" smtClean="0"/>
          </a:p>
          <a:p>
            <a:endParaRPr lang="en-US" dirty="0"/>
          </a:p>
        </p:txBody>
      </p:sp>
    </p:spTree>
    <p:extLst>
      <p:ext uri="{BB962C8B-B14F-4D97-AF65-F5344CB8AC3E}">
        <p14:creationId xmlns:p14="http://schemas.microsoft.com/office/powerpoint/2010/main" val="342926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46669" cy="1143000"/>
          </a:xfrm>
        </p:spPr>
        <p:txBody>
          <a:bodyPr>
            <a:normAutofit/>
          </a:bodyPr>
          <a:lstStyle/>
          <a:p>
            <a:pPr algn="l"/>
            <a:r>
              <a:rPr lang="en-US" dirty="0" smtClean="0"/>
              <a:t>SAP/AIMS APPLICATION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990600"/>
            <a:ext cx="5619750" cy="510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76200" y="1600200"/>
            <a:ext cx="2590800" cy="4801314"/>
          </a:xfrm>
          <a:prstGeom prst="rect">
            <a:avLst/>
          </a:prstGeom>
          <a:noFill/>
        </p:spPr>
        <p:txBody>
          <a:bodyPr wrap="square" rtlCol="0">
            <a:spAutoFit/>
          </a:bodyPr>
          <a:lstStyle/>
          <a:p>
            <a:r>
              <a:rPr lang="en-US" dirty="0" smtClean="0"/>
              <a:t>Logging In – USE PRODUCTION ERP</a:t>
            </a:r>
          </a:p>
          <a:p>
            <a:endParaRPr lang="en-US" dirty="0" smtClean="0"/>
          </a:p>
          <a:p>
            <a:r>
              <a:rPr lang="en-US" dirty="0" smtClean="0"/>
              <a:t>Select LOG ON &gt;Enter USERNAME AND PASSWORD </a:t>
            </a:r>
          </a:p>
          <a:p>
            <a:endParaRPr lang="en-US" dirty="0" smtClean="0"/>
          </a:p>
          <a:p>
            <a:r>
              <a:rPr lang="en-US" dirty="0" smtClean="0"/>
              <a:t>Case sensitive, so be careful</a:t>
            </a:r>
          </a:p>
          <a:p>
            <a:endParaRPr lang="en-US" dirty="0" smtClean="0"/>
          </a:p>
          <a:p>
            <a:r>
              <a:rPr lang="en-US" dirty="0" smtClean="0"/>
              <a:t>To obtain a user name and Password, see your local Business Manager</a:t>
            </a:r>
          </a:p>
          <a:p>
            <a:endParaRPr lang="en-US" dirty="0"/>
          </a:p>
          <a:p>
            <a:r>
              <a:rPr lang="en-US" dirty="0" smtClean="0"/>
              <a:t>*CITRIX access is needed for SAP</a:t>
            </a:r>
          </a:p>
          <a:p>
            <a:endParaRPr lang="en-US" dirty="0"/>
          </a:p>
        </p:txBody>
      </p:sp>
      <p:cxnSp>
        <p:nvCxnSpPr>
          <p:cNvPr id="5" name="Straight Arrow Connector 4"/>
          <p:cNvCxnSpPr/>
          <p:nvPr/>
        </p:nvCxnSpPr>
        <p:spPr>
          <a:xfrm>
            <a:off x="1828800" y="1790700"/>
            <a:ext cx="2971800" cy="38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79914"/>
            <a:ext cx="5029200" cy="4125686"/>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5232" flipV="1">
            <a:off x="1986521" y="3259170"/>
            <a:ext cx="2999496" cy="251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41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229600" cy="1066800"/>
          </a:xfrm>
        </p:spPr>
        <p:txBody>
          <a:bodyPr>
            <a:noAutofit/>
          </a:bodyPr>
          <a:lstStyle/>
          <a:p>
            <a:r>
              <a:rPr lang="en-US" sz="4000" dirty="0" smtClean="0"/>
              <a:t>ACCESSING THE FINANCIAL STATEMENTS</a:t>
            </a:r>
            <a:br>
              <a:rPr lang="en-US" sz="4000" dirty="0" smtClean="0"/>
            </a:br>
            <a:r>
              <a:rPr lang="en-US" sz="4000" dirty="0" smtClean="0"/>
              <a:t>(cost center reports)</a:t>
            </a:r>
            <a:br>
              <a:rPr lang="en-US" sz="4000" dirty="0" smtClean="0"/>
            </a:br>
            <a:endParaRPr lang="en-US" sz="4000" dirty="0"/>
          </a:p>
        </p:txBody>
      </p:sp>
      <p:sp>
        <p:nvSpPr>
          <p:cNvPr id="3" name="Content Placeholder 2"/>
          <p:cNvSpPr>
            <a:spLocks noGrp="1"/>
          </p:cNvSpPr>
          <p:nvPr>
            <p:ph idx="1"/>
          </p:nvPr>
        </p:nvSpPr>
        <p:spPr>
          <a:xfrm>
            <a:off x="76200" y="762000"/>
            <a:ext cx="3886200" cy="2819400"/>
          </a:xfrm>
        </p:spPr>
        <p:txBody>
          <a:bodyPr>
            <a:normAutofit/>
          </a:bodyPr>
          <a:lstStyle/>
          <a:p>
            <a:pPr marL="0" indent="0" algn="ctr">
              <a:buNone/>
            </a:pPr>
            <a:r>
              <a:rPr lang="en-US" sz="1600" dirty="0" smtClean="0"/>
              <a:t>1. Enter </a:t>
            </a:r>
            <a:r>
              <a:rPr lang="en-US" sz="1600" dirty="0"/>
              <a:t>the transaction </a:t>
            </a:r>
            <a:r>
              <a:rPr lang="en-US" sz="1600" dirty="0" smtClean="0"/>
              <a:t>code KSBB </a:t>
            </a:r>
            <a:r>
              <a:rPr lang="en-US" sz="1600" dirty="0"/>
              <a:t>in the Command Field. </a:t>
            </a:r>
            <a:endParaRPr lang="en-US" sz="1600" dirty="0" smtClean="0"/>
          </a:p>
          <a:p>
            <a:pPr marL="0" indent="0" algn="ctr">
              <a:buNone/>
            </a:pPr>
            <a:r>
              <a:rPr lang="en-US" sz="1600" dirty="0" smtClean="0"/>
              <a:t>Then </a:t>
            </a:r>
            <a:r>
              <a:rPr lang="en-US" sz="1600" dirty="0"/>
              <a:t>press enter or click on the “enter button” (green circle with </a:t>
            </a:r>
            <a:r>
              <a:rPr lang="en-US" sz="1600" dirty="0" smtClean="0"/>
              <a:t>a check </a:t>
            </a:r>
            <a:r>
              <a:rPr lang="en-US" sz="1600" dirty="0"/>
              <a:t>mark). This will take you to the hierarchy of the Cost Center Reports.</a:t>
            </a:r>
          </a:p>
          <a:p>
            <a:pPr marL="0" indent="0" algn="ctr">
              <a:buNone/>
            </a:pP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4191000" cy="3657600"/>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72000" y="990600"/>
            <a:ext cx="4495800" cy="2554545"/>
          </a:xfrm>
          <a:prstGeom prst="rect">
            <a:avLst/>
          </a:prstGeom>
          <a:noFill/>
        </p:spPr>
        <p:txBody>
          <a:bodyPr wrap="square" rtlCol="0">
            <a:spAutoFit/>
          </a:bodyPr>
          <a:lstStyle/>
          <a:p>
            <a:pPr algn="ctr"/>
            <a:r>
              <a:rPr lang="en-US" sz="1600" dirty="0" smtClean="0"/>
              <a:t>2. Typically, you will use the reports in the Cost Center Reports hierarchy entitled, </a:t>
            </a:r>
          </a:p>
          <a:p>
            <a:pPr algn="ctr"/>
            <a:r>
              <a:rPr lang="en-US" sz="1600" dirty="0" smtClean="0"/>
              <a:t>“Standard Month-end Reports.” </a:t>
            </a:r>
          </a:p>
          <a:p>
            <a:pPr algn="ctr"/>
            <a:r>
              <a:rPr lang="en-US" sz="1600" dirty="0" smtClean="0"/>
              <a:t> </a:t>
            </a:r>
          </a:p>
          <a:p>
            <a:pPr algn="ctr"/>
            <a:r>
              <a:rPr lang="en-US" sz="1600" dirty="0" smtClean="0"/>
              <a:t>Clicking the plus (+) symbol in any of the folder icons will expand the reports in that folder.</a:t>
            </a:r>
          </a:p>
          <a:p>
            <a:pPr algn="ctr"/>
            <a:r>
              <a:rPr lang="en-US" sz="1600" dirty="0" smtClean="0"/>
              <a:t> </a:t>
            </a:r>
          </a:p>
          <a:p>
            <a:pPr algn="ctr"/>
            <a:r>
              <a:rPr lang="en-US" sz="1600" dirty="0" smtClean="0"/>
              <a:t>Clicking the minus (-) symbol in any of the folder icons will collapse the reports into that folder.</a:t>
            </a:r>
          </a:p>
          <a:p>
            <a:pPr algn="ctr"/>
            <a:endParaRPr lang="en-US" sz="16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4495800" cy="3276600"/>
          </a:xfrm>
          <a:prstGeom prst="rect">
            <a:avLst/>
          </a:prstGeom>
          <a:noFill/>
          <a:ln w="9525">
            <a:solidFill>
              <a:schemeClr val="tx2"/>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6" name="Straight Arrow Connector 5"/>
          <p:cNvCxnSpPr/>
          <p:nvPr/>
        </p:nvCxnSpPr>
        <p:spPr>
          <a:xfrm>
            <a:off x="3124200" y="2438400"/>
            <a:ext cx="1600200" cy="2209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39640" y="4876800"/>
            <a:ext cx="1447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198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15400" cy="1600200"/>
          </a:xfrm>
        </p:spPr>
        <p:txBody>
          <a:bodyPr>
            <a:normAutofit/>
          </a:bodyPr>
          <a:lstStyle/>
          <a:p>
            <a:r>
              <a:rPr lang="en-US" dirty="0" smtClean="0"/>
              <a:t>Standard Month End Reports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84087" y="1143000"/>
            <a:ext cx="5407513"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0" y="1155442"/>
            <a:ext cx="3768634" cy="4770537"/>
          </a:xfrm>
          <a:prstGeom prst="rect">
            <a:avLst/>
          </a:prstGeom>
          <a:noFill/>
        </p:spPr>
        <p:txBody>
          <a:bodyPr wrap="square" rtlCol="0">
            <a:spAutoFit/>
          </a:bodyPr>
          <a:lstStyle/>
          <a:p>
            <a:pPr algn="ctr"/>
            <a:r>
              <a:rPr lang="en-US" sz="1600" dirty="0" smtClean="0"/>
              <a:t>3. Selecting the plus (+)  symbol on the folder titled  “Standard Month-end Reports”, yields a list of the most commonly used reports to perform financial analysis.  </a:t>
            </a:r>
          </a:p>
          <a:p>
            <a:pPr algn="ctr"/>
            <a:endParaRPr lang="en-US" sz="1600" dirty="0" smtClean="0"/>
          </a:p>
          <a:p>
            <a:pPr algn="ctr"/>
            <a:r>
              <a:rPr lang="en-US" sz="1600" dirty="0" smtClean="0"/>
              <a:t>4. The Budget Performance Activity – New </a:t>
            </a:r>
          </a:p>
          <a:p>
            <a:pPr algn="ctr"/>
            <a:r>
              <a:rPr lang="en-US" sz="1600" dirty="0" smtClean="0"/>
              <a:t>is a preferred tool. </a:t>
            </a:r>
          </a:p>
          <a:p>
            <a:pPr algn="ctr"/>
            <a:endParaRPr lang="en-US" sz="1600" dirty="0"/>
          </a:p>
          <a:p>
            <a:pPr algn="ctr"/>
            <a:r>
              <a:rPr lang="en-US" sz="1600" dirty="0" smtClean="0"/>
              <a:t>The Budget Performance Activity (BPA) report shows planned (budgeted) data with a traditional profit and loss (P&amp;L) statement. It is the only SAP/AIMS report that presents the performance of all accounts of a Cost Center in one report. </a:t>
            </a:r>
          </a:p>
          <a:p>
            <a:pPr algn="ctr"/>
            <a:endParaRPr lang="en-US" sz="1600" dirty="0" smtClean="0"/>
          </a:p>
          <a:p>
            <a:pPr algn="ctr"/>
            <a:r>
              <a:rPr lang="en-US" sz="1600" dirty="0" smtClean="0"/>
              <a:t>5. To select, double left click on desired report</a:t>
            </a:r>
          </a:p>
          <a:p>
            <a:pPr algn="ctr"/>
            <a:r>
              <a:rPr lang="en-US" sz="1600" dirty="0" smtClean="0"/>
              <a:t> </a:t>
            </a:r>
          </a:p>
        </p:txBody>
      </p:sp>
      <p:cxnSp>
        <p:nvCxnSpPr>
          <p:cNvPr id="6" name="Straight Arrow Connector 5"/>
          <p:cNvCxnSpPr/>
          <p:nvPr/>
        </p:nvCxnSpPr>
        <p:spPr>
          <a:xfrm>
            <a:off x="2743200" y="2895600"/>
            <a:ext cx="16002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385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0058400" cy="1143000"/>
          </a:xfrm>
        </p:spPr>
        <p:txBody>
          <a:bodyPr>
            <a:noAutofit/>
          </a:bodyPr>
          <a:lstStyle/>
          <a:p>
            <a:r>
              <a:rPr lang="en-US" sz="4000" dirty="0" smtClean="0"/>
              <a:t>Budget Performance Activity – New (BPA)</a:t>
            </a:r>
            <a:endParaRPr lang="en-US" sz="4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914400"/>
            <a:ext cx="5562130"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28600" y="1143000"/>
            <a:ext cx="2928258" cy="3970318"/>
          </a:xfrm>
          <a:prstGeom prst="rect">
            <a:avLst/>
          </a:prstGeom>
          <a:noFill/>
        </p:spPr>
        <p:txBody>
          <a:bodyPr wrap="square" rtlCol="0">
            <a:spAutoFit/>
          </a:bodyPr>
          <a:lstStyle/>
          <a:p>
            <a:pPr algn="ctr"/>
            <a:r>
              <a:rPr lang="en-US" dirty="0"/>
              <a:t>6</a:t>
            </a:r>
            <a:r>
              <a:rPr lang="en-US" dirty="0" smtClean="0"/>
              <a:t>. Enter Fiscal year </a:t>
            </a:r>
          </a:p>
          <a:p>
            <a:pPr algn="ctr"/>
            <a:endParaRPr lang="en-US" dirty="0" smtClean="0"/>
          </a:p>
          <a:p>
            <a:pPr algn="ctr"/>
            <a:r>
              <a:rPr lang="en-US" dirty="0" smtClean="0"/>
              <a:t>7. Enter Period (1-12)</a:t>
            </a:r>
          </a:p>
          <a:p>
            <a:pPr algn="ctr"/>
            <a:r>
              <a:rPr lang="en-US" dirty="0" smtClean="0"/>
              <a:t>Example: Sept = period 12 (fiscal </a:t>
            </a:r>
            <a:r>
              <a:rPr lang="en-US" dirty="0" err="1" smtClean="0"/>
              <a:t>yr</a:t>
            </a:r>
            <a:r>
              <a:rPr lang="en-US" dirty="0"/>
              <a:t> </a:t>
            </a:r>
            <a:r>
              <a:rPr lang="en-US" dirty="0" smtClean="0"/>
              <a:t>– 10/01-09/30)</a:t>
            </a:r>
          </a:p>
          <a:p>
            <a:pPr algn="ctr"/>
            <a:endParaRPr lang="en-US" dirty="0" smtClean="0"/>
          </a:p>
          <a:p>
            <a:pPr algn="ctr"/>
            <a:r>
              <a:rPr lang="en-US" dirty="0" smtClean="0"/>
              <a:t>8. Enter Cost Center Group –</a:t>
            </a:r>
          </a:p>
          <a:p>
            <a:pPr algn="ctr"/>
            <a:r>
              <a:rPr lang="en-US" dirty="0" smtClean="0"/>
              <a:t>(Grouping of similar activities)</a:t>
            </a:r>
          </a:p>
          <a:p>
            <a:pPr algn="ctr"/>
            <a:endParaRPr lang="en-US" dirty="0" smtClean="0"/>
          </a:p>
          <a:p>
            <a:pPr algn="ctr"/>
            <a:endParaRPr lang="en-US" smtClean="0"/>
          </a:p>
          <a:p>
            <a:pPr algn="ctr"/>
            <a:r>
              <a:rPr lang="en-US" smtClean="0"/>
              <a:t>9</a:t>
            </a:r>
            <a:r>
              <a:rPr lang="en-US" dirty="0" smtClean="0"/>
              <a:t>. Select Execute (Green Check Mark) to run the report and see the results</a:t>
            </a:r>
          </a:p>
        </p:txBody>
      </p:sp>
      <p:cxnSp>
        <p:nvCxnSpPr>
          <p:cNvPr id="6" name="Straight Arrow Connector 5"/>
          <p:cNvCxnSpPr/>
          <p:nvPr/>
        </p:nvCxnSpPr>
        <p:spPr>
          <a:xfrm>
            <a:off x="2667000" y="1447800"/>
            <a:ext cx="24384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2438400"/>
            <a:ext cx="22098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3258094"/>
            <a:ext cx="2209800" cy="9470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42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399871"/>
            <a:ext cx="8458200" cy="1200329"/>
          </a:xfrm>
          <a:prstGeom prst="rect">
            <a:avLst/>
          </a:prstGeom>
        </p:spPr>
        <p:txBody>
          <a:bodyPr wrap="square">
            <a:spAutoFit/>
          </a:bodyPr>
          <a:lstStyle/>
          <a:p>
            <a:pPr algn="ctr"/>
            <a:r>
              <a:rPr lang="en-US" dirty="0" smtClean="0"/>
              <a:t>Select a report under COST CENTER REPORTS </a:t>
            </a:r>
          </a:p>
          <a:p>
            <a:pPr algn="ctr"/>
            <a:r>
              <a:rPr lang="en-US" dirty="0" smtClean="0"/>
              <a:t>based on the type of financial information needed. </a:t>
            </a:r>
          </a:p>
          <a:p>
            <a:pPr algn="ctr"/>
            <a:r>
              <a:rPr lang="en-US" dirty="0" smtClean="0"/>
              <a:t>A new CYP, NGIS, or MWR Program Manager may wish to start reviewing and analyzing one or more of the reports for the previous closed-out month.</a:t>
            </a:r>
          </a:p>
        </p:txBody>
      </p:sp>
      <p:graphicFrame>
        <p:nvGraphicFramePr>
          <p:cNvPr id="7" name="Object 6"/>
          <p:cNvGraphicFramePr>
            <a:graphicFrameLocks noChangeAspect="1"/>
          </p:cNvGraphicFramePr>
          <p:nvPr>
            <p:extLst>
              <p:ext uri="{D42A27DB-BD31-4B8C-83A1-F6EECF244321}">
                <p14:modId xmlns:p14="http://schemas.microsoft.com/office/powerpoint/2010/main" val="47000578"/>
              </p:ext>
            </p:extLst>
          </p:nvPr>
        </p:nvGraphicFramePr>
        <p:xfrm>
          <a:off x="636588" y="1598613"/>
          <a:ext cx="7878762" cy="5697537"/>
        </p:xfrm>
        <a:graphic>
          <a:graphicData uri="http://schemas.openxmlformats.org/presentationml/2006/ole">
            <mc:AlternateContent xmlns:mc="http://schemas.openxmlformats.org/markup-compatibility/2006">
              <mc:Choice xmlns:v="urn:schemas-microsoft-com:vml" Requires="v">
                <p:oleObj spid="_x0000_s4116" name="Document" r:id="rId3" imgW="8047310" imgH="5838433" progId="Word.Document.12">
                  <p:embed/>
                </p:oleObj>
              </mc:Choice>
              <mc:Fallback>
                <p:oleObj name="Document" r:id="rId3" imgW="8047310" imgH="5838433" progId="Word.Document.12">
                  <p:embed/>
                  <p:pic>
                    <p:nvPicPr>
                      <p:cNvPr id="0" name=""/>
                      <p:cNvPicPr/>
                      <p:nvPr/>
                    </p:nvPicPr>
                    <p:blipFill>
                      <a:blip r:embed="rId4"/>
                      <a:stretch>
                        <a:fillRect/>
                      </a:stretch>
                    </p:blipFill>
                    <p:spPr>
                      <a:xfrm>
                        <a:off x="636588" y="1598613"/>
                        <a:ext cx="7878762" cy="5697537"/>
                      </a:xfrm>
                      <a:prstGeom prst="rect">
                        <a:avLst/>
                      </a:prstGeom>
                    </p:spPr>
                  </p:pic>
                </p:oleObj>
              </mc:Fallback>
            </mc:AlternateContent>
          </a:graphicData>
        </a:graphic>
      </p:graphicFrame>
    </p:spTree>
    <p:extLst>
      <p:ext uri="{BB962C8B-B14F-4D97-AF65-F5344CB8AC3E}">
        <p14:creationId xmlns:p14="http://schemas.microsoft.com/office/powerpoint/2010/main" val="1559957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291</TotalTime>
  <Words>842</Words>
  <Application>Microsoft Office PowerPoint</Application>
  <PresentationFormat>On-screen Show (4:3)</PresentationFormat>
  <Paragraphs>78</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Impact</vt:lpstr>
      <vt:lpstr>Times New Roman</vt:lpstr>
      <vt:lpstr>NewsPrint</vt:lpstr>
      <vt:lpstr>Document</vt:lpstr>
      <vt:lpstr>SAP and FINANCIAL STATEMENTS 101</vt:lpstr>
      <vt:lpstr>Basic Facts</vt:lpstr>
      <vt:lpstr>SAP/AIMS</vt:lpstr>
      <vt:lpstr>FINANCIAL PURPOSE?</vt:lpstr>
      <vt:lpstr>SAP/AIMS APPLICATION</vt:lpstr>
      <vt:lpstr>ACCESSING THE FINANCIAL STATEMENTS (cost center reports) </vt:lpstr>
      <vt:lpstr>Standard Month End Reports</vt:lpstr>
      <vt:lpstr>Budget Performance Activity – New (BPA)</vt:lpstr>
      <vt:lpstr>PowerPoint Presentation</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LIASON OFFICER</dc:title>
  <dc:creator>Holland, Tammie A CIV NCBC Gulfport, N92</dc:creator>
  <cp:lastModifiedBy>O'Peirce, Alicia A CIV CNIC HQ, N923</cp:lastModifiedBy>
  <cp:revision>25</cp:revision>
  <cp:lastPrinted>2017-05-02T19:27:38Z</cp:lastPrinted>
  <dcterms:created xsi:type="dcterms:W3CDTF">2017-05-02T14:56:55Z</dcterms:created>
  <dcterms:modified xsi:type="dcterms:W3CDTF">2020-06-01T20:21:07Z</dcterms:modified>
</cp:coreProperties>
</file>