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4688" r:id="rId6"/>
  </p:sldMasterIdLst>
  <p:notesMasterIdLst>
    <p:notesMasterId r:id="rId26"/>
  </p:notesMasterIdLst>
  <p:sldIdLst>
    <p:sldId id="315" r:id="rId7"/>
    <p:sldId id="431" r:id="rId8"/>
    <p:sldId id="406" r:id="rId9"/>
    <p:sldId id="426" r:id="rId10"/>
    <p:sldId id="438" r:id="rId11"/>
    <p:sldId id="434" r:id="rId12"/>
    <p:sldId id="436" r:id="rId13"/>
    <p:sldId id="429" r:id="rId14"/>
    <p:sldId id="424" r:id="rId15"/>
    <p:sldId id="432" r:id="rId16"/>
    <p:sldId id="435" r:id="rId17"/>
    <p:sldId id="433" r:id="rId18"/>
    <p:sldId id="437" r:id="rId19"/>
    <p:sldId id="439" r:id="rId20"/>
    <p:sldId id="440" r:id="rId21"/>
    <p:sldId id="441" r:id="rId22"/>
    <p:sldId id="442" r:id="rId23"/>
    <p:sldId id="443" r:id="rId24"/>
    <p:sldId id="423" r:id="rId25"/>
  </p:sldIdLst>
  <p:sldSz cx="9144000" cy="6858000" type="screen4x3"/>
  <p:notesSz cx="7010400" cy="9296400"/>
  <p:defaultTextStyle>
    <a:defPPr>
      <a:defRPr lang="en-US"/>
    </a:defPPr>
    <a:lvl1pPr algn="l" rtl="0" fontAlgn="base">
      <a:spcBef>
        <a:spcPct val="0"/>
      </a:spcBef>
      <a:spcAft>
        <a:spcPct val="0"/>
      </a:spcAft>
      <a:defRPr b="1" i="1" kern="1200">
        <a:solidFill>
          <a:schemeClr val="tx1"/>
        </a:solidFill>
        <a:latin typeface="Arial" charset="0"/>
        <a:ea typeface="+mn-ea"/>
        <a:cs typeface="Times New Roman" pitchFamily="18" charset="0"/>
      </a:defRPr>
    </a:lvl1pPr>
    <a:lvl2pPr marL="457200" algn="l" rtl="0" fontAlgn="base">
      <a:spcBef>
        <a:spcPct val="0"/>
      </a:spcBef>
      <a:spcAft>
        <a:spcPct val="0"/>
      </a:spcAft>
      <a:defRPr b="1" i="1" kern="1200">
        <a:solidFill>
          <a:schemeClr val="tx1"/>
        </a:solidFill>
        <a:latin typeface="Arial" charset="0"/>
        <a:ea typeface="+mn-ea"/>
        <a:cs typeface="Times New Roman" pitchFamily="18" charset="0"/>
      </a:defRPr>
    </a:lvl2pPr>
    <a:lvl3pPr marL="914400" algn="l" rtl="0" fontAlgn="base">
      <a:spcBef>
        <a:spcPct val="0"/>
      </a:spcBef>
      <a:spcAft>
        <a:spcPct val="0"/>
      </a:spcAft>
      <a:defRPr b="1" i="1" kern="1200">
        <a:solidFill>
          <a:schemeClr val="tx1"/>
        </a:solidFill>
        <a:latin typeface="Arial" charset="0"/>
        <a:ea typeface="+mn-ea"/>
        <a:cs typeface="Times New Roman" pitchFamily="18" charset="0"/>
      </a:defRPr>
    </a:lvl3pPr>
    <a:lvl4pPr marL="1371600" algn="l" rtl="0" fontAlgn="base">
      <a:spcBef>
        <a:spcPct val="0"/>
      </a:spcBef>
      <a:spcAft>
        <a:spcPct val="0"/>
      </a:spcAft>
      <a:defRPr b="1" i="1" kern="1200">
        <a:solidFill>
          <a:schemeClr val="tx1"/>
        </a:solidFill>
        <a:latin typeface="Arial" charset="0"/>
        <a:ea typeface="+mn-ea"/>
        <a:cs typeface="Times New Roman" pitchFamily="18" charset="0"/>
      </a:defRPr>
    </a:lvl4pPr>
    <a:lvl5pPr marL="1828800" algn="l" rtl="0" fontAlgn="base">
      <a:spcBef>
        <a:spcPct val="0"/>
      </a:spcBef>
      <a:spcAft>
        <a:spcPct val="0"/>
      </a:spcAft>
      <a:defRPr b="1" i="1" kern="1200">
        <a:solidFill>
          <a:schemeClr val="tx1"/>
        </a:solidFill>
        <a:latin typeface="Arial" charset="0"/>
        <a:ea typeface="+mn-ea"/>
        <a:cs typeface="Times New Roman" pitchFamily="18" charset="0"/>
      </a:defRPr>
    </a:lvl5pPr>
    <a:lvl6pPr marL="2286000" algn="l" defTabSz="914400" rtl="0" eaLnBrk="1" latinLnBrk="0" hangingPunct="1">
      <a:defRPr b="1" i="1" kern="1200">
        <a:solidFill>
          <a:schemeClr val="tx1"/>
        </a:solidFill>
        <a:latin typeface="Arial" charset="0"/>
        <a:ea typeface="+mn-ea"/>
        <a:cs typeface="Times New Roman" pitchFamily="18" charset="0"/>
      </a:defRPr>
    </a:lvl6pPr>
    <a:lvl7pPr marL="2743200" algn="l" defTabSz="914400" rtl="0" eaLnBrk="1" latinLnBrk="0" hangingPunct="1">
      <a:defRPr b="1" i="1" kern="1200">
        <a:solidFill>
          <a:schemeClr val="tx1"/>
        </a:solidFill>
        <a:latin typeface="Arial" charset="0"/>
        <a:ea typeface="+mn-ea"/>
        <a:cs typeface="Times New Roman" pitchFamily="18" charset="0"/>
      </a:defRPr>
    </a:lvl7pPr>
    <a:lvl8pPr marL="3200400" algn="l" defTabSz="914400" rtl="0" eaLnBrk="1" latinLnBrk="0" hangingPunct="1">
      <a:defRPr b="1" i="1" kern="1200">
        <a:solidFill>
          <a:schemeClr val="tx1"/>
        </a:solidFill>
        <a:latin typeface="Arial" charset="0"/>
        <a:ea typeface="+mn-ea"/>
        <a:cs typeface="Times New Roman" pitchFamily="18" charset="0"/>
      </a:defRPr>
    </a:lvl8pPr>
    <a:lvl9pPr marL="3657600" algn="l" defTabSz="914400" rtl="0" eaLnBrk="1" latinLnBrk="0" hangingPunct="1">
      <a:defRPr b="1" i="1"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CCECFF"/>
    <a:srgbClr val="CCFFFF"/>
    <a:srgbClr val="0000FF"/>
    <a:srgbClr val="66FFCC"/>
    <a:srgbClr val="FFFF99"/>
    <a:srgbClr val="0033CC"/>
    <a:srgbClr val="0066FF"/>
    <a:srgbClr val="0000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9664" autoAdjust="0"/>
  </p:normalViewPr>
  <p:slideViewPr>
    <p:cSldViewPr>
      <p:cViewPr>
        <p:scale>
          <a:sx n="72" d="100"/>
          <a:sy n="72" d="100"/>
        </p:scale>
        <p:origin x="-654" y="-3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324" y="15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889784-6B51-4093-AD84-3229B9260822}" type="doc">
      <dgm:prSet loTypeId="urn:microsoft.com/office/officeart/2005/8/layout/process4" loCatId="process" qsTypeId="urn:microsoft.com/office/officeart/2005/8/quickstyle/3d3" qsCatId="3D" csTypeId="urn:microsoft.com/office/officeart/2005/8/colors/colorful2" csCatId="colorful" phldr="1"/>
      <dgm:spPr/>
      <dgm:t>
        <a:bodyPr/>
        <a:lstStyle/>
        <a:p>
          <a:endParaRPr lang="en-US"/>
        </a:p>
      </dgm:t>
    </dgm:pt>
    <dgm:pt modelId="{C0633AF2-35C9-432A-AD91-080C7B88FED0}">
      <dgm:prSet phldrT="[Text]"/>
      <dgm:spPr/>
      <dgm:t>
        <a:bodyPr/>
        <a:lstStyle/>
        <a:p>
          <a:r>
            <a:rPr lang="en-US" b="1" dirty="0" smtClean="0">
              <a:solidFill>
                <a:schemeClr val="tx1"/>
              </a:solidFill>
            </a:rPr>
            <a:t>Internal Controls Requirements </a:t>
          </a:r>
          <a:endParaRPr lang="en-US" b="1" dirty="0">
            <a:solidFill>
              <a:schemeClr val="tx1"/>
            </a:solidFill>
          </a:endParaRPr>
        </a:p>
      </dgm:t>
    </dgm:pt>
    <dgm:pt modelId="{A6F28694-C5AD-47ED-A27A-1CD99885B5F2}" type="parTrans" cxnId="{5DE9856A-AFC1-4D25-97EA-5CD9F5A9CFBA}">
      <dgm:prSet/>
      <dgm:spPr/>
      <dgm:t>
        <a:bodyPr/>
        <a:lstStyle/>
        <a:p>
          <a:endParaRPr lang="en-US"/>
        </a:p>
      </dgm:t>
    </dgm:pt>
    <dgm:pt modelId="{8BD843F6-AFD8-49B8-BD39-C9D957A6F6FD}" type="sibTrans" cxnId="{5DE9856A-AFC1-4D25-97EA-5CD9F5A9CFBA}">
      <dgm:prSet/>
      <dgm:spPr/>
      <dgm:t>
        <a:bodyPr/>
        <a:lstStyle/>
        <a:p>
          <a:endParaRPr lang="en-US"/>
        </a:p>
      </dgm:t>
    </dgm:pt>
    <dgm:pt modelId="{04BAC807-DDA2-421D-A3A9-EE27E426BC09}">
      <dgm:prSet phldrT="[Text]"/>
      <dgm:spPr/>
      <dgm:t>
        <a:bodyPr/>
        <a:lstStyle/>
        <a:p>
          <a:r>
            <a:rPr lang="en-US" b="1" dirty="0" smtClean="0">
              <a:solidFill>
                <a:schemeClr val="tx1"/>
              </a:solidFill>
            </a:rPr>
            <a:t>Risk Assessment</a:t>
          </a:r>
          <a:endParaRPr lang="en-US" b="1" dirty="0">
            <a:solidFill>
              <a:schemeClr val="tx1"/>
            </a:solidFill>
          </a:endParaRPr>
        </a:p>
      </dgm:t>
    </dgm:pt>
    <dgm:pt modelId="{2A156913-6791-4A53-A4F0-007F91BA6A8B}" type="parTrans" cxnId="{8077A45C-409E-44C3-A91C-0E1014467EA2}">
      <dgm:prSet/>
      <dgm:spPr/>
      <dgm:t>
        <a:bodyPr/>
        <a:lstStyle/>
        <a:p>
          <a:endParaRPr lang="en-US"/>
        </a:p>
      </dgm:t>
    </dgm:pt>
    <dgm:pt modelId="{5265CC8E-A6E7-4DA4-917A-2AB9E8BA9ACA}" type="sibTrans" cxnId="{8077A45C-409E-44C3-A91C-0E1014467EA2}">
      <dgm:prSet/>
      <dgm:spPr/>
      <dgm:t>
        <a:bodyPr/>
        <a:lstStyle/>
        <a:p>
          <a:endParaRPr lang="en-US"/>
        </a:p>
      </dgm:t>
    </dgm:pt>
    <dgm:pt modelId="{D84EF20F-57A1-4348-828A-B8E5DB6CBE95}">
      <dgm:prSet phldrT="[Text]"/>
      <dgm:spPr/>
      <dgm:t>
        <a:bodyPr/>
        <a:lstStyle/>
        <a:p>
          <a:r>
            <a:rPr lang="en-US" b="1" dirty="0" smtClean="0">
              <a:solidFill>
                <a:schemeClr val="tx1"/>
              </a:solidFill>
            </a:rPr>
            <a:t>Risk Management</a:t>
          </a:r>
          <a:endParaRPr lang="en-US" b="1" dirty="0">
            <a:solidFill>
              <a:schemeClr val="tx1"/>
            </a:solidFill>
          </a:endParaRPr>
        </a:p>
      </dgm:t>
    </dgm:pt>
    <dgm:pt modelId="{11C99E14-5231-4571-A11A-B18EC199F8EC}" type="parTrans" cxnId="{BF4FA7EC-6A49-4455-BE5C-33C063C9A70C}">
      <dgm:prSet/>
      <dgm:spPr/>
      <dgm:t>
        <a:bodyPr/>
        <a:lstStyle/>
        <a:p>
          <a:endParaRPr lang="en-US"/>
        </a:p>
      </dgm:t>
    </dgm:pt>
    <dgm:pt modelId="{C2140BC0-AF5B-4913-8631-5071E3D718C2}" type="sibTrans" cxnId="{BF4FA7EC-6A49-4455-BE5C-33C063C9A70C}">
      <dgm:prSet/>
      <dgm:spPr/>
      <dgm:t>
        <a:bodyPr/>
        <a:lstStyle/>
        <a:p>
          <a:endParaRPr lang="en-US"/>
        </a:p>
      </dgm:t>
    </dgm:pt>
    <dgm:pt modelId="{1FBFD909-429E-4407-9EFA-8F85A5251701}">
      <dgm:prSet phldrT="[Text]"/>
      <dgm:spPr/>
      <dgm:t>
        <a:bodyPr/>
        <a:lstStyle/>
        <a:p>
          <a:r>
            <a:rPr lang="en-US" dirty="0" smtClean="0">
              <a:solidFill>
                <a:schemeClr val="tx1"/>
              </a:solidFill>
            </a:rPr>
            <a:t>Fiscal Oversight Reviews</a:t>
          </a:r>
          <a:endParaRPr lang="en-US" dirty="0">
            <a:solidFill>
              <a:schemeClr val="tx1"/>
            </a:solidFill>
          </a:endParaRPr>
        </a:p>
      </dgm:t>
    </dgm:pt>
    <dgm:pt modelId="{D68D39B4-ACAF-45BE-ABBE-B2C3BBAD11C9}" type="parTrans" cxnId="{89730A47-8E8E-45EB-B424-74A6C98EED07}">
      <dgm:prSet/>
      <dgm:spPr/>
      <dgm:t>
        <a:bodyPr/>
        <a:lstStyle/>
        <a:p>
          <a:endParaRPr lang="en-US"/>
        </a:p>
      </dgm:t>
    </dgm:pt>
    <dgm:pt modelId="{39B25872-DB96-46D6-AAB2-00997C8956CA}" type="sibTrans" cxnId="{89730A47-8E8E-45EB-B424-74A6C98EED07}">
      <dgm:prSet/>
      <dgm:spPr/>
      <dgm:t>
        <a:bodyPr/>
        <a:lstStyle/>
        <a:p>
          <a:endParaRPr lang="en-US"/>
        </a:p>
      </dgm:t>
    </dgm:pt>
    <dgm:pt modelId="{070D72A8-D310-4F80-9693-95EF1AD00852}">
      <dgm:prSet phldrT="[Text]"/>
      <dgm:spPr/>
      <dgm:t>
        <a:bodyPr/>
        <a:lstStyle/>
        <a:p>
          <a:r>
            <a:rPr lang="en-US" dirty="0" smtClean="0">
              <a:solidFill>
                <a:schemeClr val="tx1"/>
              </a:solidFill>
            </a:rPr>
            <a:t>IRO Reviews </a:t>
          </a:r>
          <a:endParaRPr lang="en-US" dirty="0">
            <a:solidFill>
              <a:schemeClr val="tx1"/>
            </a:solidFill>
          </a:endParaRPr>
        </a:p>
      </dgm:t>
    </dgm:pt>
    <dgm:pt modelId="{A8BF6A87-D8F8-4066-B409-9782B9EFCE8B}" type="parTrans" cxnId="{CB461BBB-9AAA-42D9-8ADF-96BE131A201D}">
      <dgm:prSet/>
      <dgm:spPr/>
      <dgm:t>
        <a:bodyPr/>
        <a:lstStyle/>
        <a:p>
          <a:endParaRPr lang="en-US"/>
        </a:p>
      </dgm:t>
    </dgm:pt>
    <dgm:pt modelId="{6B75FD24-EA81-42BF-BC04-B154E92F5412}" type="sibTrans" cxnId="{CB461BBB-9AAA-42D9-8ADF-96BE131A201D}">
      <dgm:prSet/>
      <dgm:spPr/>
      <dgm:t>
        <a:bodyPr/>
        <a:lstStyle/>
        <a:p>
          <a:endParaRPr lang="en-US"/>
        </a:p>
      </dgm:t>
    </dgm:pt>
    <dgm:pt modelId="{50A2EC57-C427-4DBF-8D30-1913569BF084}">
      <dgm:prSet phldrT="[Text]"/>
      <dgm:spPr/>
      <dgm:t>
        <a:bodyPr/>
        <a:lstStyle/>
        <a:p>
          <a:r>
            <a:rPr lang="en-US" dirty="0" smtClean="0">
              <a:solidFill>
                <a:schemeClr val="tx1"/>
              </a:solidFill>
            </a:rPr>
            <a:t>Corrective Action</a:t>
          </a:r>
          <a:endParaRPr lang="en-US" dirty="0">
            <a:solidFill>
              <a:schemeClr val="tx1"/>
            </a:solidFill>
          </a:endParaRPr>
        </a:p>
      </dgm:t>
    </dgm:pt>
    <dgm:pt modelId="{8C39F688-EA53-4E79-AF05-66DF593C2800}" type="parTrans" cxnId="{58E1DDAB-0B09-4735-9B3B-7EF4CB957159}">
      <dgm:prSet/>
      <dgm:spPr/>
      <dgm:t>
        <a:bodyPr/>
        <a:lstStyle/>
        <a:p>
          <a:endParaRPr lang="en-US"/>
        </a:p>
      </dgm:t>
    </dgm:pt>
    <dgm:pt modelId="{8EB4786E-61CA-4573-9391-B1B59B99B44A}" type="sibTrans" cxnId="{58E1DDAB-0B09-4735-9B3B-7EF4CB957159}">
      <dgm:prSet/>
      <dgm:spPr/>
      <dgm:t>
        <a:bodyPr/>
        <a:lstStyle/>
        <a:p>
          <a:endParaRPr lang="en-US"/>
        </a:p>
      </dgm:t>
    </dgm:pt>
    <dgm:pt modelId="{D731E733-9F39-4A38-B1F6-665D84F991C0}">
      <dgm:prSet phldrT="[Text]"/>
      <dgm:spPr/>
      <dgm:t>
        <a:bodyPr/>
        <a:lstStyle/>
        <a:p>
          <a:r>
            <a:rPr lang="en-US" dirty="0" smtClean="0"/>
            <a:t>Preventive and Detective Controls </a:t>
          </a:r>
          <a:endParaRPr lang="en-US" dirty="0"/>
        </a:p>
      </dgm:t>
    </dgm:pt>
    <dgm:pt modelId="{DC3DEFFB-BF56-4C3F-9A5F-6D3B6BDDA27C}" type="parTrans" cxnId="{AF27B772-3F68-49E8-BEAF-A00B04C6B397}">
      <dgm:prSet/>
      <dgm:spPr/>
      <dgm:t>
        <a:bodyPr/>
        <a:lstStyle/>
        <a:p>
          <a:endParaRPr lang="en-US"/>
        </a:p>
      </dgm:t>
    </dgm:pt>
    <dgm:pt modelId="{12FA64B9-3D8D-4435-907E-06F9212CE4E1}" type="sibTrans" cxnId="{AF27B772-3F68-49E8-BEAF-A00B04C6B397}">
      <dgm:prSet/>
      <dgm:spPr/>
      <dgm:t>
        <a:bodyPr/>
        <a:lstStyle/>
        <a:p>
          <a:endParaRPr lang="en-US"/>
        </a:p>
      </dgm:t>
    </dgm:pt>
    <dgm:pt modelId="{36AC73ED-57A3-47B6-997C-2C55B15C1579}" type="pres">
      <dgm:prSet presAssocID="{26889784-6B51-4093-AD84-3229B9260822}" presName="Name0" presStyleCnt="0">
        <dgm:presLayoutVars>
          <dgm:dir/>
          <dgm:animLvl val="lvl"/>
          <dgm:resizeHandles val="exact"/>
        </dgm:presLayoutVars>
      </dgm:prSet>
      <dgm:spPr/>
      <dgm:t>
        <a:bodyPr/>
        <a:lstStyle/>
        <a:p>
          <a:endParaRPr lang="en-US"/>
        </a:p>
      </dgm:t>
    </dgm:pt>
    <dgm:pt modelId="{3C9284A3-A04D-4E47-B5BA-987C407F22BC}" type="pres">
      <dgm:prSet presAssocID="{D731E733-9F39-4A38-B1F6-665D84F991C0}" presName="boxAndChildren" presStyleCnt="0"/>
      <dgm:spPr/>
    </dgm:pt>
    <dgm:pt modelId="{B11880BB-93B0-4A02-90DE-3F927281F06C}" type="pres">
      <dgm:prSet presAssocID="{D731E733-9F39-4A38-B1F6-665D84F991C0}" presName="parentTextBox" presStyleLbl="node1" presStyleIdx="0" presStyleCnt="7"/>
      <dgm:spPr/>
      <dgm:t>
        <a:bodyPr/>
        <a:lstStyle/>
        <a:p>
          <a:endParaRPr lang="en-US"/>
        </a:p>
      </dgm:t>
    </dgm:pt>
    <dgm:pt modelId="{1BE5BED0-51A6-499C-B25E-D6FF7F0BDCF4}" type="pres">
      <dgm:prSet presAssocID="{8EB4786E-61CA-4573-9391-B1B59B99B44A}" presName="sp" presStyleCnt="0"/>
      <dgm:spPr/>
    </dgm:pt>
    <dgm:pt modelId="{084E9531-14A8-42DE-ADC3-A6B4D087EEE3}" type="pres">
      <dgm:prSet presAssocID="{50A2EC57-C427-4DBF-8D30-1913569BF084}" presName="arrowAndChildren" presStyleCnt="0"/>
      <dgm:spPr/>
    </dgm:pt>
    <dgm:pt modelId="{BE6F3810-F70D-4079-8D9F-A402C362C794}" type="pres">
      <dgm:prSet presAssocID="{50A2EC57-C427-4DBF-8D30-1913569BF084}" presName="parentTextArrow" presStyleLbl="node1" presStyleIdx="1" presStyleCnt="7"/>
      <dgm:spPr/>
      <dgm:t>
        <a:bodyPr/>
        <a:lstStyle/>
        <a:p>
          <a:endParaRPr lang="en-US"/>
        </a:p>
      </dgm:t>
    </dgm:pt>
    <dgm:pt modelId="{A9995D13-AC5E-4278-BB73-5807BDBE6556}" type="pres">
      <dgm:prSet presAssocID="{6B75FD24-EA81-42BF-BC04-B154E92F5412}" presName="sp" presStyleCnt="0"/>
      <dgm:spPr/>
    </dgm:pt>
    <dgm:pt modelId="{8DFDAB09-28BD-46B0-8295-22E06DAC1A57}" type="pres">
      <dgm:prSet presAssocID="{070D72A8-D310-4F80-9693-95EF1AD00852}" presName="arrowAndChildren" presStyleCnt="0"/>
      <dgm:spPr/>
    </dgm:pt>
    <dgm:pt modelId="{81787689-1428-43B2-B48B-1B0294BC2254}" type="pres">
      <dgm:prSet presAssocID="{070D72A8-D310-4F80-9693-95EF1AD00852}" presName="parentTextArrow" presStyleLbl="node1" presStyleIdx="2" presStyleCnt="7"/>
      <dgm:spPr/>
      <dgm:t>
        <a:bodyPr/>
        <a:lstStyle/>
        <a:p>
          <a:endParaRPr lang="en-US"/>
        </a:p>
      </dgm:t>
    </dgm:pt>
    <dgm:pt modelId="{D9017626-16B6-44D4-9D47-24CB34CA588B}" type="pres">
      <dgm:prSet presAssocID="{39B25872-DB96-46D6-AAB2-00997C8956CA}" presName="sp" presStyleCnt="0"/>
      <dgm:spPr/>
    </dgm:pt>
    <dgm:pt modelId="{392A9079-EB92-423A-864E-6B7018FFA508}" type="pres">
      <dgm:prSet presAssocID="{1FBFD909-429E-4407-9EFA-8F85A5251701}" presName="arrowAndChildren" presStyleCnt="0"/>
      <dgm:spPr/>
    </dgm:pt>
    <dgm:pt modelId="{DB20AF92-8B11-4527-87D4-F067166FC137}" type="pres">
      <dgm:prSet presAssocID="{1FBFD909-429E-4407-9EFA-8F85A5251701}" presName="parentTextArrow" presStyleLbl="node1" presStyleIdx="3" presStyleCnt="7"/>
      <dgm:spPr/>
      <dgm:t>
        <a:bodyPr/>
        <a:lstStyle/>
        <a:p>
          <a:endParaRPr lang="en-US"/>
        </a:p>
      </dgm:t>
    </dgm:pt>
    <dgm:pt modelId="{E5EFC664-6D4B-4AAD-8196-8AD0B227E351}" type="pres">
      <dgm:prSet presAssocID="{C2140BC0-AF5B-4913-8631-5071E3D718C2}" presName="sp" presStyleCnt="0"/>
      <dgm:spPr/>
    </dgm:pt>
    <dgm:pt modelId="{EED4FE1E-90B0-4429-8EE2-3AA959D14286}" type="pres">
      <dgm:prSet presAssocID="{D84EF20F-57A1-4348-828A-B8E5DB6CBE95}" presName="arrowAndChildren" presStyleCnt="0"/>
      <dgm:spPr/>
    </dgm:pt>
    <dgm:pt modelId="{0D7221A2-1CAB-4BA4-A19A-81D1FEC8B32F}" type="pres">
      <dgm:prSet presAssocID="{D84EF20F-57A1-4348-828A-B8E5DB6CBE95}" presName="parentTextArrow" presStyleLbl="node1" presStyleIdx="4" presStyleCnt="7"/>
      <dgm:spPr/>
      <dgm:t>
        <a:bodyPr/>
        <a:lstStyle/>
        <a:p>
          <a:endParaRPr lang="en-US"/>
        </a:p>
      </dgm:t>
    </dgm:pt>
    <dgm:pt modelId="{AC062AAF-EED4-401D-B6CE-E5F79D9BE50C}" type="pres">
      <dgm:prSet presAssocID="{5265CC8E-A6E7-4DA4-917A-2AB9E8BA9ACA}" presName="sp" presStyleCnt="0"/>
      <dgm:spPr/>
    </dgm:pt>
    <dgm:pt modelId="{AD06A63F-1485-4CB4-93E8-927CA966DE90}" type="pres">
      <dgm:prSet presAssocID="{04BAC807-DDA2-421D-A3A9-EE27E426BC09}" presName="arrowAndChildren" presStyleCnt="0"/>
      <dgm:spPr/>
    </dgm:pt>
    <dgm:pt modelId="{D5CBED2F-C850-4679-9202-4DB4EF51F670}" type="pres">
      <dgm:prSet presAssocID="{04BAC807-DDA2-421D-A3A9-EE27E426BC09}" presName="parentTextArrow" presStyleLbl="node1" presStyleIdx="5" presStyleCnt="7"/>
      <dgm:spPr/>
      <dgm:t>
        <a:bodyPr/>
        <a:lstStyle/>
        <a:p>
          <a:endParaRPr lang="en-US"/>
        </a:p>
      </dgm:t>
    </dgm:pt>
    <dgm:pt modelId="{8D8116DE-7DBA-41F3-AF1A-093D04FA4603}" type="pres">
      <dgm:prSet presAssocID="{8BD843F6-AFD8-49B8-BD39-C9D957A6F6FD}" presName="sp" presStyleCnt="0"/>
      <dgm:spPr/>
    </dgm:pt>
    <dgm:pt modelId="{AC6EB148-0BDC-4B36-93E8-B2F7BE2DDB55}" type="pres">
      <dgm:prSet presAssocID="{C0633AF2-35C9-432A-AD91-080C7B88FED0}" presName="arrowAndChildren" presStyleCnt="0"/>
      <dgm:spPr/>
    </dgm:pt>
    <dgm:pt modelId="{58B24437-1806-4A5D-BEF5-75D93A9A568A}" type="pres">
      <dgm:prSet presAssocID="{C0633AF2-35C9-432A-AD91-080C7B88FED0}" presName="parentTextArrow" presStyleLbl="node1" presStyleIdx="6" presStyleCnt="7" custLinFactNeighborX="1087" custLinFactNeighborY="-10161"/>
      <dgm:spPr/>
      <dgm:t>
        <a:bodyPr/>
        <a:lstStyle/>
        <a:p>
          <a:endParaRPr lang="en-US"/>
        </a:p>
      </dgm:t>
    </dgm:pt>
  </dgm:ptLst>
  <dgm:cxnLst>
    <dgm:cxn modelId="{3831AE00-9372-4651-A557-2C05B5652F04}" type="presOf" srcId="{D731E733-9F39-4A38-B1F6-665D84F991C0}" destId="{B11880BB-93B0-4A02-90DE-3F927281F06C}" srcOrd="0" destOrd="0" presId="urn:microsoft.com/office/officeart/2005/8/layout/process4"/>
    <dgm:cxn modelId="{AF27B772-3F68-49E8-BEAF-A00B04C6B397}" srcId="{26889784-6B51-4093-AD84-3229B9260822}" destId="{D731E733-9F39-4A38-B1F6-665D84F991C0}" srcOrd="6" destOrd="0" parTransId="{DC3DEFFB-BF56-4C3F-9A5F-6D3B6BDDA27C}" sibTransId="{12FA64B9-3D8D-4435-907E-06F9212CE4E1}"/>
    <dgm:cxn modelId="{58E1DDAB-0B09-4735-9B3B-7EF4CB957159}" srcId="{26889784-6B51-4093-AD84-3229B9260822}" destId="{50A2EC57-C427-4DBF-8D30-1913569BF084}" srcOrd="5" destOrd="0" parTransId="{8C39F688-EA53-4E79-AF05-66DF593C2800}" sibTransId="{8EB4786E-61CA-4573-9391-B1B59B99B44A}"/>
    <dgm:cxn modelId="{89730A47-8E8E-45EB-B424-74A6C98EED07}" srcId="{26889784-6B51-4093-AD84-3229B9260822}" destId="{1FBFD909-429E-4407-9EFA-8F85A5251701}" srcOrd="3" destOrd="0" parTransId="{D68D39B4-ACAF-45BE-ABBE-B2C3BBAD11C9}" sibTransId="{39B25872-DB96-46D6-AAB2-00997C8956CA}"/>
    <dgm:cxn modelId="{8D18FE62-0414-43FD-9111-17828B2C9ED3}" type="presOf" srcId="{D84EF20F-57A1-4348-828A-B8E5DB6CBE95}" destId="{0D7221A2-1CAB-4BA4-A19A-81D1FEC8B32F}" srcOrd="0" destOrd="0" presId="urn:microsoft.com/office/officeart/2005/8/layout/process4"/>
    <dgm:cxn modelId="{BF4FA7EC-6A49-4455-BE5C-33C063C9A70C}" srcId="{26889784-6B51-4093-AD84-3229B9260822}" destId="{D84EF20F-57A1-4348-828A-B8E5DB6CBE95}" srcOrd="2" destOrd="0" parTransId="{11C99E14-5231-4571-A11A-B18EC199F8EC}" sibTransId="{C2140BC0-AF5B-4913-8631-5071E3D718C2}"/>
    <dgm:cxn modelId="{E43E3244-0EA5-43FF-9CEC-ED22CAEF98A2}" type="presOf" srcId="{C0633AF2-35C9-432A-AD91-080C7B88FED0}" destId="{58B24437-1806-4A5D-BEF5-75D93A9A568A}" srcOrd="0" destOrd="0" presId="urn:microsoft.com/office/officeart/2005/8/layout/process4"/>
    <dgm:cxn modelId="{02A35F0A-7DFA-4B1C-A0FA-F84749922402}" type="presOf" srcId="{070D72A8-D310-4F80-9693-95EF1AD00852}" destId="{81787689-1428-43B2-B48B-1B0294BC2254}" srcOrd="0" destOrd="0" presId="urn:microsoft.com/office/officeart/2005/8/layout/process4"/>
    <dgm:cxn modelId="{5DE9856A-AFC1-4D25-97EA-5CD9F5A9CFBA}" srcId="{26889784-6B51-4093-AD84-3229B9260822}" destId="{C0633AF2-35C9-432A-AD91-080C7B88FED0}" srcOrd="0" destOrd="0" parTransId="{A6F28694-C5AD-47ED-A27A-1CD99885B5F2}" sibTransId="{8BD843F6-AFD8-49B8-BD39-C9D957A6F6FD}"/>
    <dgm:cxn modelId="{486E7AC4-1F18-4DDC-9A03-95DCD63C2128}" type="presOf" srcId="{50A2EC57-C427-4DBF-8D30-1913569BF084}" destId="{BE6F3810-F70D-4079-8D9F-A402C362C794}" srcOrd="0" destOrd="0" presId="urn:microsoft.com/office/officeart/2005/8/layout/process4"/>
    <dgm:cxn modelId="{8077A45C-409E-44C3-A91C-0E1014467EA2}" srcId="{26889784-6B51-4093-AD84-3229B9260822}" destId="{04BAC807-DDA2-421D-A3A9-EE27E426BC09}" srcOrd="1" destOrd="0" parTransId="{2A156913-6791-4A53-A4F0-007F91BA6A8B}" sibTransId="{5265CC8E-A6E7-4DA4-917A-2AB9E8BA9ACA}"/>
    <dgm:cxn modelId="{CB461BBB-9AAA-42D9-8ADF-96BE131A201D}" srcId="{26889784-6B51-4093-AD84-3229B9260822}" destId="{070D72A8-D310-4F80-9693-95EF1AD00852}" srcOrd="4" destOrd="0" parTransId="{A8BF6A87-D8F8-4066-B409-9782B9EFCE8B}" sibTransId="{6B75FD24-EA81-42BF-BC04-B154E92F5412}"/>
    <dgm:cxn modelId="{A877B034-33B6-403A-9ED4-2B94AF6E62C2}" type="presOf" srcId="{1FBFD909-429E-4407-9EFA-8F85A5251701}" destId="{DB20AF92-8B11-4527-87D4-F067166FC137}" srcOrd="0" destOrd="0" presId="urn:microsoft.com/office/officeart/2005/8/layout/process4"/>
    <dgm:cxn modelId="{3E4EFBD0-A305-4B99-B326-C8BA1EEA2848}" type="presOf" srcId="{04BAC807-DDA2-421D-A3A9-EE27E426BC09}" destId="{D5CBED2F-C850-4679-9202-4DB4EF51F670}" srcOrd="0" destOrd="0" presId="urn:microsoft.com/office/officeart/2005/8/layout/process4"/>
    <dgm:cxn modelId="{FBAF471E-9F6B-4FBA-9F0C-EBA9C379320B}" type="presOf" srcId="{26889784-6B51-4093-AD84-3229B9260822}" destId="{36AC73ED-57A3-47B6-997C-2C55B15C1579}" srcOrd="0" destOrd="0" presId="urn:microsoft.com/office/officeart/2005/8/layout/process4"/>
    <dgm:cxn modelId="{986A660E-377E-4087-8F7B-F96CD52DF739}" type="presParOf" srcId="{36AC73ED-57A3-47B6-997C-2C55B15C1579}" destId="{3C9284A3-A04D-4E47-B5BA-987C407F22BC}" srcOrd="0" destOrd="0" presId="urn:microsoft.com/office/officeart/2005/8/layout/process4"/>
    <dgm:cxn modelId="{ACF7637E-EE30-4EDF-8C4E-845EC58EEA11}" type="presParOf" srcId="{3C9284A3-A04D-4E47-B5BA-987C407F22BC}" destId="{B11880BB-93B0-4A02-90DE-3F927281F06C}" srcOrd="0" destOrd="0" presId="urn:microsoft.com/office/officeart/2005/8/layout/process4"/>
    <dgm:cxn modelId="{6D6CBB96-9B4F-4EAF-AF19-4F23C5AA7564}" type="presParOf" srcId="{36AC73ED-57A3-47B6-997C-2C55B15C1579}" destId="{1BE5BED0-51A6-499C-B25E-D6FF7F0BDCF4}" srcOrd="1" destOrd="0" presId="urn:microsoft.com/office/officeart/2005/8/layout/process4"/>
    <dgm:cxn modelId="{D1B67516-51C5-4463-8206-4F0EC9B821F3}" type="presParOf" srcId="{36AC73ED-57A3-47B6-997C-2C55B15C1579}" destId="{084E9531-14A8-42DE-ADC3-A6B4D087EEE3}" srcOrd="2" destOrd="0" presId="urn:microsoft.com/office/officeart/2005/8/layout/process4"/>
    <dgm:cxn modelId="{391B9CCC-8004-4E21-BB88-BFFBF74B11A5}" type="presParOf" srcId="{084E9531-14A8-42DE-ADC3-A6B4D087EEE3}" destId="{BE6F3810-F70D-4079-8D9F-A402C362C794}" srcOrd="0" destOrd="0" presId="urn:microsoft.com/office/officeart/2005/8/layout/process4"/>
    <dgm:cxn modelId="{7F281DFE-7A16-4178-92EC-774A8D341359}" type="presParOf" srcId="{36AC73ED-57A3-47B6-997C-2C55B15C1579}" destId="{A9995D13-AC5E-4278-BB73-5807BDBE6556}" srcOrd="3" destOrd="0" presId="urn:microsoft.com/office/officeart/2005/8/layout/process4"/>
    <dgm:cxn modelId="{B9C37D3F-8C29-4B75-877D-1124FD804AA9}" type="presParOf" srcId="{36AC73ED-57A3-47B6-997C-2C55B15C1579}" destId="{8DFDAB09-28BD-46B0-8295-22E06DAC1A57}" srcOrd="4" destOrd="0" presId="urn:microsoft.com/office/officeart/2005/8/layout/process4"/>
    <dgm:cxn modelId="{E53A6ECA-5E9F-4E07-A5BE-4CA95D92C656}" type="presParOf" srcId="{8DFDAB09-28BD-46B0-8295-22E06DAC1A57}" destId="{81787689-1428-43B2-B48B-1B0294BC2254}" srcOrd="0" destOrd="0" presId="urn:microsoft.com/office/officeart/2005/8/layout/process4"/>
    <dgm:cxn modelId="{6CB6170E-5765-4D94-A86E-5E1E7790C28C}" type="presParOf" srcId="{36AC73ED-57A3-47B6-997C-2C55B15C1579}" destId="{D9017626-16B6-44D4-9D47-24CB34CA588B}" srcOrd="5" destOrd="0" presId="urn:microsoft.com/office/officeart/2005/8/layout/process4"/>
    <dgm:cxn modelId="{518A5CCF-1344-466A-A0FE-63DAB82448B9}" type="presParOf" srcId="{36AC73ED-57A3-47B6-997C-2C55B15C1579}" destId="{392A9079-EB92-423A-864E-6B7018FFA508}" srcOrd="6" destOrd="0" presId="urn:microsoft.com/office/officeart/2005/8/layout/process4"/>
    <dgm:cxn modelId="{096E1818-4361-455C-8461-A77FA015CB17}" type="presParOf" srcId="{392A9079-EB92-423A-864E-6B7018FFA508}" destId="{DB20AF92-8B11-4527-87D4-F067166FC137}" srcOrd="0" destOrd="0" presId="urn:microsoft.com/office/officeart/2005/8/layout/process4"/>
    <dgm:cxn modelId="{DD76B5CE-B670-4DAB-9EF6-C0EA01DB519E}" type="presParOf" srcId="{36AC73ED-57A3-47B6-997C-2C55B15C1579}" destId="{E5EFC664-6D4B-4AAD-8196-8AD0B227E351}" srcOrd="7" destOrd="0" presId="urn:microsoft.com/office/officeart/2005/8/layout/process4"/>
    <dgm:cxn modelId="{E60B9F04-6E32-4920-A703-96B9252FE0A4}" type="presParOf" srcId="{36AC73ED-57A3-47B6-997C-2C55B15C1579}" destId="{EED4FE1E-90B0-4429-8EE2-3AA959D14286}" srcOrd="8" destOrd="0" presId="urn:microsoft.com/office/officeart/2005/8/layout/process4"/>
    <dgm:cxn modelId="{AFF75757-CB56-4A89-A5E9-0B1089BC0CEA}" type="presParOf" srcId="{EED4FE1E-90B0-4429-8EE2-3AA959D14286}" destId="{0D7221A2-1CAB-4BA4-A19A-81D1FEC8B32F}" srcOrd="0" destOrd="0" presId="urn:microsoft.com/office/officeart/2005/8/layout/process4"/>
    <dgm:cxn modelId="{BAD1C360-E27B-429B-A011-CDF7B9E04780}" type="presParOf" srcId="{36AC73ED-57A3-47B6-997C-2C55B15C1579}" destId="{AC062AAF-EED4-401D-B6CE-E5F79D9BE50C}" srcOrd="9" destOrd="0" presId="urn:microsoft.com/office/officeart/2005/8/layout/process4"/>
    <dgm:cxn modelId="{30859B8E-6084-41D0-AA31-09F9BA8A7840}" type="presParOf" srcId="{36AC73ED-57A3-47B6-997C-2C55B15C1579}" destId="{AD06A63F-1485-4CB4-93E8-927CA966DE90}" srcOrd="10" destOrd="0" presId="urn:microsoft.com/office/officeart/2005/8/layout/process4"/>
    <dgm:cxn modelId="{60201FEF-F0BD-4488-93B9-18593BDEECA2}" type="presParOf" srcId="{AD06A63F-1485-4CB4-93E8-927CA966DE90}" destId="{D5CBED2F-C850-4679-9202-4DB4EF51F670}" srcOrd="0" destOrd="0" presId="urn:microsoft.com/office/officeart/2005/8/layout/process4"/>
    <dgm:cxn modelId="{69A687DA-AADF-432A-A8AC-FE4FB8023071}" type="presParOf" srcId="{36AC73ED-57A3-47B6-997C-2C55B15C1579}" destId="{8D8116DE-7DBA-41F3-AF1A-093D04FA4603}" srcOrd="11" destOrd="0" presId="urn:microsoft.com/office/officeart/2005/8/layout/process4"/>
    <dgm:cxn modelId="{3AF0BD87-F3FA-40ED-9461-0B16562A9E5A}" type="presParOf" srcId="{36AC73ED-57A3-47B6-997C-2C55B15C1579}" destId="{AC6EB148-0BDC-4B36-93E8-B2F7BE2DDB55}" srcOrd="12" destOrd="0" presId="urn:microsoft.com/office/officeart/2005/8/layout/process4"/>
    <dgm:cxn modelId="{C8DCE4EB-C609-44DE-913C-459F2BCE2C05}" type="presParOf" srcId="{AC6EB148-0BDC-4B36-93E8-B2F7BE2DDB55}" destId="{58B24437-1806-4A5D-BEF5-75D93A9A568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880BB-93B0-4A02-90DE-3F927281F06C}">
      <dsp:nvSpPr>
        <dsp:cNvPr id="0" name=""/>
        <dsp:cNvSpPr/>
      </dsp:nvSpPr>
      <dsp:spPr>
        <a:xfrm>
          <a:off x="0" y="4464321"/>
          <a:ext cx="7010400" cy="488528"/>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Preventive and Detective Controls </a:t>
          </a:r>
          <a:endParaRPr lang="en-US" sz="1700" kern="1200" dirty="0"/>
        </a:p>
      </dsp:txBody>
      <dsp:txXfrm>
        <a:off x="0" y="4464321"/>
        <a:ext cx="7010400" cy="488528"/>
      </dsp:txXfrm>
    </dsp:sp>
    <dsp:sp modelId="{BE6F3810-F70D-4079-8D9F-A402C362C794}">
      <dsp:nvSpPr>
        <dsp:cNvPr id="0" name=""/>
        <dsp:cNvSpPr/>
      </dsp:nvSpPr>
      <dsp:spPr>
        <a:xfrm rot="10800000">
          <a:off x="0" y="3720293"/>
          <a:ext cx="7010400" cy="751356"/>
        </a:xfrm>
        <a:prstGeom prst="upArrowCallout">
          <a:avLst/>
        </a:prstGeom>
        <a:solidFill>
          <a:schemeClr val="accent2">
            <a:hueOff val="-1200000"/>
            <a:satOff val="-16667"/>
            <a:lumOff val="1166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Corrective Action</a:t>
          </a:r>
          <a:endParaRPr lang="en-US" sz="1700" kern="1200" dirty="0">
            <a:solidFill>
              <a:schemeClr val="tx1"/>
            </a:solidFill>
          </a:endParaRPr>
        </a:p>
      </dsp:txBody>
      <dsp:txXfrm rot="10800000">
        <a:off x="0" y="3720293"/>
        <a:ext cx="7010400" cy="488209"/>
      </dsp:txXfrm>
    </dsp:sp>
    <dsp:sp modelId="{81787689-1428-43B2-B48B-1B0294BC2254}">
      <dsp:nvSpPr>
        <dsp:cNvPr id="0" name=""/>
        <dsp:cNvSpPr/>
      </dsp:nvSpPr>
      <dsp:spPr>
        <a:xfrm rot="10800000">
          <a:off x="0" y="2976264"/>
          <a:ext cx="7010400" cy="751356"/>
        </a:xfrm>
        <a:prstGeom prst="upArrowCallout">
          <a:avLst/>
        </a:prstGeom>
        <a:solidFill>
          <a:schemeClr val="accent2">
            <a:hueOff val="-2400000"/>
            <a:satOff val="-33333"/>
            <a:lumOff val="2333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IRO Reviews </a:t>
          </a:r>
          <a:endParaRPr lang="en-US" sz="1700" kern="1200" dirty="0">
            <a:solidFill>
              <a:schemeClr val="tx1"/>
            </a:solidFill>
          </a:endParaRPr>
        </a:p>
      </dsp:txBody>
      <dsp:txXfrm rot="10800000">
        <a:off x="0" y="2976264"/>
        <a:ext cx="7010400" cy="488209"/>
      </dsp:txXfrm>
    </dsp:sp>
    <dsp:sp modelId="{DB20AF92-8B11-4527-87D4-F067166FC137}">
      <dsp:nvSpPr>
        <dsp:cNvPr id="0" name=""/>
        <dsp:cNvSpPr/>
      </dsp:nvSpPr>
      <dsp:spPr>
        <a:xfrm rot="10800000">
          <a:off x="0" y="2232235"/>
          <a:ext cx="7010400" cy="751356"/>
        </a:xfrm>
        <a:prstGeom prst="upArrowCallout">
          <a:avLst/>
        </a:prstGeom>
        <a:solidFill>
          <a:schemeClr val="accent2">
            <a:hueOff val="-3600000"/>
            <a:satOff val="-50000"/>
            <a:lumOff val="3500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Fiscal Oversight Reviews</a:t>
          </a:r>
          <a:endParaRPr lang="en-US" sz="1700" kern="1200" dirty="0">
            <a:solidFill>
              <a:schemeClr val="tx1"/>
            </a:solidFill>
          </a:endParaRPr>
        </a:p>
      </dsp:txBody>
      <dsp:txXfrm rot="10800000">
        <a:off x="0" y="2232235"/>
        <a:ext cx="7010400" cy="488209"/>
      </dsp:txXfrm>
    </dsp:sp>
    <dsp:sp modelId="{0D7221A2-1CAB-4BA4-A19A-81D1FEC8B32F}">
      <dsp:nvSpPr>
        <dsp:cNvPr id="0" name=""/>
        <dsp:cNvSpPr/>
      </dsp:nvSpPr>
      <dsp:spPr>
        <a:xfrm rot="10800000">
          <a:off x="0" y="1488207"/>
          <a:ext cx="7010400" cy="751356"/>
        </a:xfrm>
        <a:prstGeom prst="upArrowCallout">
          <a:avLst/>
        </a:prstGeom>
        <a:solidFill>
          <a:schemeClr val="accent2">
            <a:hueOff val="-4800000"/>
            <a:satOff val="-66667"/>
            <a:lumOff val="4666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Risk Management</a:t>
          </a:r>
          <a:endParaRPr lang="en-US" sz="1700" b="1" kern="1200" dirty="0">
            <a:solidFill>
              <a:schemeClr val="tx1"/>
            </a:solidFill>
          </a:endParaRPr>
        </a:p>
      </dsp:txBody>
      <dsp:txXfrm rot="10800000">
        <a:off x="0" y="1488207"/>
        <a:ext cx="7010400" cy="488209"/>
      </dsp:txXfrm>
    </dsp:sp>
    <dsp:sp modelId="{D5CBED2F-C850-4679-9202-4DB4EF51F670}">
      <dsp:nvSpPr>
        <dsp:cNvPr id="0" name=""/>
        <dsp:cNvSpPr/>
      </dsp:nvSpPr>
      <dsp:spPr>
        <a:xfrm rot="10800000">
          <a:off x="0" y="744178"/>
          <a:ext cx="7010400" cy="751356"/>
        </a:xfrm>
        <a:prstGeom prst="upArrowCallout">
          <a:avLst/>
        </a:prstGeom>
        <a:solidFill>
          <a:schemeClr val="accent2">
            <a:hueOff val="-6000000"/>
            <a:satOff val="-83333"/>
            <a:lumOff val="5833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Risk Assessment</a:t>
          </a:r>
          <a:endParaRPr lang="en-US" sz="1700" b="1" kern="1200" dirty="0">
            <a:solidFill>
              <a:schemeClr val="tx1"/>
            </a:solidFill>
          </a:endParaRPr>
        </a:p>
      </dsp:txBody>
      <dsp:txXfrm rot="10800000">
        <a:off x="0" y="744178"/>
        <a:ext cx="7010400" cy="488209"/>
      </dsp:txXfrm>
    </dsp:sp>
    <dsp:sp modelId="{58B24437-1806-4A5D-BEF5-75D93A9A568A}">
      <dsp:nvSpPr>
        <dsp:cNvPr id="0" name=""/>
        <dsp:cNvSpPr/>
      </dsp:nvSpPr>
      <dsp:spPr>
        <a:xfrm rot="10800000">
          <a:off x="0" y="0"/>
          <a:ext cx="7010400" cy="751356"/>
        </a:xfrm>
        <a:prstGeom prst="upArrowCallout">
          <a:avLst/>
        </a:prstGeom>
        <a:solidFill>
          <a:schemeClr val="accent2">
            <a:hueOff val="-7200000"/>
            <a:satOff val="-100000"/>
            <a:lumOff val="7000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Internal Controls Requirements </a:t>
          </a:r>
          <a:endParaRPr lang="en-US" sz="1700" b="1" kern="1200" dirty="0">
            <a:solidFill>
              <a:schemeClr val="tx1"/>
            </a:solidFill>
          </a:endParaRPr>
        </a:p>
      </dsp:txBody>
      <dsp:txXfrm rot="10800000">
        <a:off x="0" y="0"/>
        <a:ext cx="7010400" cy="48820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a:latin typeface="Arial" pitchFamily="34" charset="0"/>
              </a:defRPr>
            </a:lvl1pPr>
          </a:lstStyle>
          <a:p>
            <a:pPr>
              <a:defRPr/>
            </a:pPr>
            <a:endParaRPr lang="en-US"/>
          </a:p>
        </p:txBody>
      </p:sp>
      <p:sp>
        <p:nvSpPr>
          <p:cNvPr id="27651"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i="0">
                <a:latin typeface="Arial" pitchFamily="34"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i="0">
                <a:latin typeface="Arial" pitchFamily="34" charset="0"/>
              </a:defRPr>
            </a:lvl1pPr>
          </a:lstStyle>
          <a:p>
            <a:pPr>
              <a:defRPr/>
            </a:pPr>
            <a:endParaRPr lang="en-US"/>
          </a:p>
        </p:txBody>
      </p:sp>
      <p:sp>
        <p:nvSpPr>
          <p:cNvPr id="27655"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i="0">
                <a:latin typeface="Arial" pitchFamily="34" charset="0"/>
              </a:defRPr>
            </a:lvl1pPr>
          </a:lstStyle>
          <a:p>
            <a:pPr>
              <a:defRPr/>
            </a:pPr>
            <a:fld id="{2F70966C-0E44-4CF3-B42E-FBB03AFB3F70}" type="slidenum">
              <a:rPr lang="en-US"/>
              <a:pPr>
                <a:defRPr/>
              </a:pPr>
              <a:t>‹#›</a:t>
            </a:fld>
            <a:endParaRPr lang="en-US" dirty="0"/>
          </a:p>
        </p:txBody>
      </p:sp>
    </p:spTree>
    <p:extLst>
      <p:ext uri="{BB962C8B-B14F-4D97-AF65-F5344CB8AC3E}">
        <p14:creationId xmlns:p14="http://schemas.microsoft.com/office/powerpoint/2010/main" val="32178782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7C9369C-3C37-4609-9FDD-1762C7F7A9E1}" type="slidenum">
              <a:rPr lang="en-US" smtClean="0">
                <a:latin typeface="Arial" charset="0"/>
              </a:rPr>
              <a:pPr/>
              <a:t>1</a:t>
            </a:fld>
            <a:endParaRPr lang="en-US" smtClean="0">
              <a:latin typeface="Arial" charset="0"/>
            </a:endParaRPr>
          </a:p>
        </p:txBody>
      </p:sp>
      <p:sp>
        <p:nvSpPr>
          <p:cNvPr id="21507" name="Rectangle 2"/>
          <p:cNvSpPr>
            <a:spLocks noGrp="1" noRot="1" noChangeAspect="1" noChangeArrowheads="1" noTextEdit="1"/>
          </p:cNvSpPr>
          <p:nvPr>
            <p:ph type="sldImg"/>
          </p:nvPr>
        </p:nvSpPr>
        <p:spPr>
          <a:xfrm>
            <a:off x="1181100" y="698500"/>
            <a:ext cx="4648200" cy="3486150"/>
          </a:xfrm>
          <a:ln/>
        </p:spPr>
      </p:sp>
      <p:sp>
        <p:nvSpPr>
          <p:cNvPr id="21508" name="Notes Placeholder 4"/>
          <p:cNvSpPr>
            <a:spLocks noGrp="1"/>
          </p:cNvSpPr>
          <p:nvPr>
            <p:ph type="body" sz="quarter" idx="10"/>
          </p:nvPr>
        </p:nvSpPr>
        <p:spPr>
          <a:noFill/>
          <a:ln/>
        </p:spPr>
        <p:txBody>
          <a:bodyPr/>
          <a:lstStyle/>
          <a:p>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525">
              <a:defRPr>
                <a:solidFill>
                  <a:schemeClr val="tx1"/>
                </a:solidFill>
                <a:latin typeface="Arial" charset="0"/>
              </a:defRPr>
            </a:lvl1pPr>
            <a:lvl2pPr marL="716130" indent="-275434" defTabSz="913525">
              <a:defRPr>
                <a:solidFill>
                  <a:schemeClr val="tx1"/>
                </a:solidFill>
                <a:latin typeface="Arial" charset="0"/>
              </a:defRPr>
            </a:lvl2pPr>
            <a:lvl3pPr marL="1101738" indent="-220348" defTabSz="913525">
              <a:defRPr>
                <a:solidFill>
                  <a:schemeClr val="tx1"/>
                </a:solidFill>
                <a:latin typeface="Arial" charset="0"/>
              </a:defRPr>
            </a:lvl3pPr>
            <a:lvl4pPr marL="1542433" indent="-220348" defTabSz="913525">
              <a:defRPr>
                <a:solidFill>
                  <a:schemeClr val="tx1"/>
                </a:solidFill>
                <a:latin typeface="Arial" charset="0"/>
              </a:defRPr>
            </a:lvl4pPr>
            <a:lvl5pPr marL="1983128" indent="-220348" defTabSz="913525">
              <a:defRPr>
                <a:solidFill>
                  <a:schemeClr val="tx1"/>
                </a:solidFill>
                <a:latin typeface="Arial" charset="0"/>
              </a:defRPr>
            </a:lvl5pPr>
            <a:lvl6pPr marL="2423823" indent="-220348" defTabSz="913525" eaLnBrk="0" fontAlgn="base" hangingPunct="0">
              <a:spcBef>
                <a:spcPct val="0"/>
              </a:spcBef>
              <a:spcAft>
                <a:spcPct val="0"/>
              </a:spcAft>
              <a:defRPr>
                <a:solidFill>
                  <a:schemeClr val="tx1"/>
                </a:solidFill>
                <a:latin typeface="Arial" charset="0"/>
              </a:defRPr>
            </a:lvl6pPr>
            <a:lvl7pPr marL="2864518" indent="-220348" defTabSz="913525" eaLnBrk="0" fontAlgn="base" hangingPunct="0">
              <a:spcBef>
                <a:spcPct val="0"/>
              </a:spcBef>
              <a:spcAft>
                <a:spcPct val="0"/>
              </a:spcAft>
              <a:defRPr>
                <a:solidFill>
                  <a:schemeClr val="tx1"/>
                </a:solidFill>
                <a:latin typeface="Arial" charset="0"/>
              </a:defRPr>
            </a:lvl7pPr>
            <a:lvl8pPr marL="3305213" indent="-220348" defTabSz="913525" eaLnBrk="0" fontAlgn="base" hangingPunct="0">
              <a:spcBef>
                <a:spcPct val="0"/>
              </a:spcBef>
              <a:spcAft>
                <a:spcPct val="0"/>
              </a:spcAft>
              <a:defRPr>
                <a:solidFill>
                  <a:schemeClr val="tx1"/>
                </a:solidFill>
                <a:latin typeface="Arial" charset="0"/>
              </a:defRPr>
            </a:lvl8pPr>
            <a:lvl9pPr marL="3745908" indent="-220348" defTabSz="913525" eaLnBrk="0" fontAlgn="base" hangingPunct="0">
              <a:spcBef>
                <a:spcPct val="0"/>
              </a:spcBef>
              <a:spcAft>
                <a:spcPct val="0"/>
              </a:spcAft>
              <a:defRPr>
                <a:solidFill>
                  <a:schemeClr val="tx1"/>
                </a:solidFill>
                <a:latin typeface="Arial" charset="0"/>
              </a:defRPr>
            </a:lvl9pPr>
          </a:lstStyle>
          <a:p>
            <a:fld id="{B6CC8C79-FBFE-4BBD-8789-94819314D092}" type="slidenum">
              <a:rPr lang="en-US" altLang="en-US"/>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1676400" y="2419350"/>
            <a:ext cx="6408738" cy="1924050"/>
          </a:xfrm>
          <a:prstGeom prst="rect">
            <a:avLst/>
          </a:prstGeom>
          <a:noFill/>
          <a:ln w="9525">
            <a:noFill/>
            <a:miter lim="800000"/>
            <a:headEnd/>
            <a:tailEnd/>
          </a:ln>
        </p:spPr>
      </p:pic>
      <p:sp>
        <p:nvSpPr>
          <p:cNvPr id="2" name="Title 1"/>
          <p:cNvSpPr>
            <a:spLocks noGrp="1"/>
          </p:cNvSpPr>
          <p:nvPr>
            <p:ph type="ctrTitle"/>
          </p:nvPr>
        </p:nvSpPr>
        <p:spPr>
          <a:xfrm>
            <a:off x="685800" y="9144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3434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697732C9-D509-4822-820E-866449950026}"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Pre-decisional- Not For Release</a:t>
            </a:r>
          </a:p>
        </p:txBody>
      </p:sp>
      <p:sp>
        <p:nvSpPr>
          <p:cNvPr id="5" name="Rectangle 6"/>
          <p:cNvSpPr>
            <a:spLocks noGrp="1" noChangeArrowheads="1"/>
          </p:cNvSpPr>
          <p:nvPr>
            <p:ph type="sldNum" sz="quarter" idx="11"/>
          </p:nvPr>
        </p:nvSpPr>
        <p:spPr>
          <a:ln/>
        </p:spPr>
        <p:txBody>
          <a:bodyPr/>
          <a:lstStyle>
            <a:lvl1pPr>
              <a:defRPr/>
            </a:lvl1pPr>
          </a:lstStyle>
          <a:p>
            <a:pPr>
              <a:defRPr/>
            </a:pPr>
            <a:fld id="{22A02AFE-D0FE-452A-B15A-B0EB4B042B4D}" type="slidenum">
              <a:rPr lang="en-US"/>
              <a:pPr>
                <a:defRPr/>
              </a:pPr>
              <a:t>‹#›</a:t>
            </a:fld>
            <a:endParaRPr lang="en-US" dirty="0"/>
          </a:p>
        </p:txBody>
      </p:sp>
      <p:sp>
        <p:nvSpPr>
          <p:cNvPr id="6" name="Rectangle 10"/>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28600"/>
            <a:ext cx="1962150" cy="6010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734050" cy="6010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Pre-decisional- Not For Release</a:t>
            </a:r>
          </a:p>
        </p:txBody>
      </p:sp>
      <p:sp>
        <p:nvSpPr>
          <p:cNvPr id="5" name="Rectangle 6"/>
          <p:cNvSpPr>
            <a:spLocks noGrp="1" noChangeArrowheads="1"/>
          </p:cNvSpPr>
          <p:nvPr>
            <p:ph type="sldNum" sz="quarter" idx="11"/>
          </p:nvPr>
        </p:nvSpPr>
        <p:spPr>
          <a:ln/>
        </p:spPr>
        <p:txBody>
          <a:bodyPr/>
          <a:lstStyle>
            <a:lvl1pPr>
              <a:defRPr/>
            </a:lvl1pPr>
          </a:lstStyle>
          <a:p>
            <a:pPr>
              <a:defRPr/>
            </a:pPr>
            <a:fld id="{7F63453C-C6DD-4FC0-99D0-327F74E76747}" type="slidenum">
              <a:rPr lang="en-US"/>
              <a:pPr>
                <a:defRPr/>
              </a:pPr>
              <a:t>‹#›</a:t>
            </a:fld>
            <a:endParaRPr lang="en-US" dirty="0"/>
          </a:p>
        </p:txBody>
      </p:sp>
      <p:sp>
        <p:nvSpPr>
          <p:cNvPr id="6" name="Rectangle 10"/>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228600"/>
            <a:ext cx="7848600" cy="6010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t>Pre-decisional- Not For Release</a:t>
            </a:r>
          </a:p>
        </p:txBody>
      </p:sp>
      <p:sp>
        <p:nvSpPr>
          <p:cNvPr id="4" name="Rectangle 6"/>
          <p:cNvSpPr>
            <a:spLocks noGrp="1" noChangeArrowheads="1"/>
          </p:cNvSpPr>
          <p:nvPr>
            <p:ph type="sldNum" sz="quarter" idx="11"/>
          </p:nvPr>
        </p:nvSpPr>
        <p:spPr>
          <a:ln/>
        </p:spPr>
        <p:txBody>
          <a:bodyPr/>
          <a:lstStyle>
            <a:lvl1pPr>
              <a:defRPr/>
            </a:lvl1pPr>
          </a:lstStyle>
          <a:p>
            <a:pPr>
              <a:defRPr/>
            </a:pPr>
            <a:fld id="{6CCA54DE-CD4E-4501-81C6-BE54DBC1F83A}" type="slidenum">
              <a:rPr lang="en-US"/>
              <a:pPr>
                <a:defRPr/>
              </a:pPr>
              <a:t>‹#›</a:t>
            </a:fld>
            <a:endParaRPr lang="en-US" dirty="0"/>
          </a:p>
        </p:txBody>
      </p:sp>
      <p:sp>
        <p:nvSpPr>
          <p:cNvPr id="5" name="Rectangle 10"/>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990600" y="228600"/>
            <a:ext cx="7391400" cy="487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447800"/>
            <a:ext cx="7848600" cy="4791075"/>
          </a:xfrm>
        </p:spPr>
        <p:txBody>
          <a:bodyPr/>
          <a:lstStyle/>
          <a:p>
            <a:pPr lvl="0"/>
            <a:endParaRPr lang="en-US" noProof="0" dirty="0" smtClean="0"/>
          </a:p>
        </p:txBody>
      </p:sp>
      <p:sp>
        <p:nvSpPr>
          <p:cNvPr id="5"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A4EDD9D9-2B98-444D-AC60-78876F05A0EB}"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1676400" y="2419350"/>
            <a:ext cx="6408738" cy="1924050"/>
          </a:xfrm>
          <a:prstGeom prst="rect">
            <a:avLst/>
          </a:prstGeom>
          <a:noFill/>
          <a:ln w="9525">
            <a:noFill/>
            <a:miter lim="800000"/>
            <a:headEnd/>
            <a:tailEnd/>
          </a:ln>
        </p:spPr>
      </p:pic>
      <p:sp>
        <p:nvSpPr>
          <p:cNvPr id="2" name="Title 1"/>
          <p:cNvSpPr>
            <a:spLocks noGrp="1"/>
          </p:cNvSpPr>
          <p:nvPr>
            <p:ph type="ctrTitle"/>
          </p:nvPr>
        </p:nvSpPr>
        <p:spPr>
          <a:xfrm>
            <a:off x="685800" y="9144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3434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697732C9-D509-4822-820E-866449950026}" type="slidenum">
              <a:rPr lang="en-US">
                <a:solidFill>
                  <a:srgbClr val="000000"/>
                </a:solidFill>
              </a:rPr>
              <a:pPr>
                <a:defRPr/>
              </a:pPr>
              <a:t>‹#›</a:t>
            </a:fld>
            <a:endParaRPr lang="en-US" dirty="0">
              <a:solidFill>
                <a:srgbClr val="000000"/>
              </a:solidFill>
            </a:endParaRPr>
          </a:p>
        </p:txBody>
      </p:sp>
      <p:sp>
        <p:nvSpPr>
          <p:cNvPr id="7"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988634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030737C3-897B-4819-92EC-D1DA4C0BC54C}" type="slidenum">
              <a:rPr lang="en-US">
                <a:solidFill>
                  <a:srgbClr val="000000"/>
                </a:solidFill>
              </a:rPr>
              <a:pPr>
                <a:defRPr/>
              </a:pPr>
              <a:t>‹#›</a:t>
            </a:fld>
            <a:endParaRPr lang="en-US" dirty="0">
              <a:solidFill>
                <a:srgbClr val="000000"/>
              </a:solidFill>
            </a:endParaRPr>
          </a:p>
        </p:txBody>
      </p:sp>
      <p:sp>
        <p:nvSpPr>
          <p:cNvPr id="7"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355332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1676400" y="1047750"/>
            <a:ext cx="6408738" cy="192405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C1FC8959-3423-449F-993F-A8945FDEEC1F}" type="slidenum">
              <a:rPr lang="en-US">
                <a:solidFill>
                  <a:srgbClr val="000000"/>
                </a:solidFill>
              </a:rPr>
              <a:pPr>
                <a:defRPr/>
              </a:pPr>
              <a:t>‹#›</a:t>
            </a:fld>
            <a:endParaRPr lang="en-US" dirty="0">
              <a:solidFill>
                <a:srgbClr val="000000"/>
              </a:solidFill>
            </a:endParaRPr>
          </a:p>
        </p:txBody>
      </p:sp>
      <p:sp>
        <p:nvSpPr>
          <p:cNvPr id="7"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440047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A0FB8705-0CD1-4479-9317-0F56BDCF9EB0}" type="slidenum">
              <a:rPr lang="en-US">
                <a:solidFill>
                  <a:srgbClr val="000000"/>
                </a:solidFill>
              </a:rPr>
              <a:pPr>
                <a:defRPr/>
              </a:pPr>
              <a:t>‹#›</a:t>
            </a:fld>
            <a:endParaRPr lang="en-US" dirty="0">
              <a:solidFill>
                <a:srgbClr val="000000"/>
              </a:solidFill>
            </a:endParaRPr>
          </a:p>
        </p:txBody>
      </p:sp>
      <p:sp>
        <p:nvSpPr>
          <p:cNvPr id="8"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785282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9" name="Rectangle 6"/>
          <p:cNvSpPr>
            <a:spLocks noGrp="1" noChangeArrowheads="1"/>
          </p:cNvSpPr>
          <p:nvPr>
            <p:ph type="sldNum" sz="quarter" idx="11"/>
          </p:nvPr>
        </p:nvSpPr>
        <p:spPr/>
        <p:txBody>
          <a:bodyPr/>
          <a:lstStyle>
            <a:lvl1pPr>
              <a:defRPr/>
            </a:lvl1pPr>
          </a:lstStyle>
          <a:p>
            <a:pPr>
              <a:defRPr/>
            </a:pPr>
            <a:fld id="{18E02BC1-A8FB-4FC8-ADAD-CAEB4A0F57D7}" type="slidenum">
              <a:rPr lang="en-US">
                <a:solidFill>
                  <a:srgbClr val="000000"/>
                </a:solidFill>
              </a:rPr>
              <a:pPr>
                <a:defRPr/>
              </a:pPr>
              <a:t>‹#›</a:t>
            </a:fld>
            <a:endParaRPr lang="en-US" dirty="0">
              <a:solidFill>
                <a:srgbClr val="000000"/>
              </a:solidFill>
            </a:endParaRPr>
          </a:p>
        </p:txBody>
      </p:sp>
      <p:sp>
        <p:nvSpPr>
          <p:cNvPr id="10"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880999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5" name="Rectangle 6"/>
          <p:cNvSpPr>
            <a:spLocks noGrp="1" noChangeArrowheads="1"/>
          </p:cNvSpPr>
          <p:nvPr>
            <p:ph type="sldNum" sz="quarter" idx="11"/>
          </p:nvPr>
        </p:nvSpPr>
        <p:spPr/>
        <p:txBody>
          <a:bodyPr/>
          <a:lstStyle>
            <a:lvl1pPr>
              <a:defRPr/>
            </a:lvl1pPr>
          </a:lstStyle>
          <a:p>
            <a:pPr>
              <a:defRPr/>
            </a:pPr>
            <a:fld id="{A92A33C7-7DBF-4973-8CD5-77F92E65886B}" type="slidenum">
              <a:rPr lang="en-US">
                <a:solidFill>
                  <a:srgbClr val="000000"/>
                </a:solidFill>
              </a:rPr>
              <a:pPr>
                <a:defRPr/>
              </a:pPr>
              <a:t>‹#›</a:t>
            </a:fld>
            <a:endParaRPr lang="en-US" dirty="0">
              <a:solidFill>
                <a:srgbClr val="000000"/>
              </a:solidFill>
            </a:endParaRPr>
          </a:p>
        </p:txBody>
      </p:sp>
      <p:sp>
        <p:nvSpPr>
          <p:cNvPr id="6"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904101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030737C3-897B-4819-92EC-D1DA4C0BC54C}"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3"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4" name="Rectangle 6"/>
          <p:cNvSpPr>
            <a:spLocks noGrp="1" noChangeArrowheads="1"/>
          </p:cNvSpPr>
          <p:nvPr>
            <p:ph type="sldNum" sz="quarter" idx="11"/>
          </p:nvPr>
        </p:nvSpPr>
        <p:spPr/>
        <p:txBody>
          <a:bodyPr/>
          <a:lstStyle>
            <a:lvl1pPr>
              <a:defRPr/>
            </a:lvl1pPr>
          </a:lstStyle>
          <a:p>
            <a:pPr>
              <a:defRPr/>
            </a:pPr>
            <a:fld id="{7A9DEBD1-EFC8-4D70-B5B9-2BAC656C0F54}" type="slidenum">
              <a:rPr lang="en-US">
                <a:solidFill>
                  <a:srgbClr val="000000"/>
                </a:solidFill>
              </a:rPr>
              <a:pPr>
                <a:defRPr/>
              </a:pPr>
              <a:t>‹#›</a:t>
            </a:fld>
            <a:endParaRPr lang="en-US" dirty="0">
              <a:solidFill>
                <a:srgbClr val="000000"/>
              </a:solidFill>
            </a:endParaRPr>
          </a:p>
        </p:txBody>
      </p:sp>
      <p:sp>
        <p:nvSpPr>
          <p:cNvPr id="5"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133293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2478F705-7CF7-4322-9F07-0D8BBD449A60}" type="slidenum">
              <a:rPr lang="en-US">
                <a:solidFill>
                  <a:srgbClr val="000000"/>
                </a:solidFill>
              </a:rPr>
              <a:pPr>
                <a:defRPr/>
              </a:pPr>
              <a:t>‹#›</a:t>
            </a:fld>
            <a:endParaRPr lang="en-US" dirty="0">
              <a:solidFill>
                <a:srgbClr val="000000"/>
              </a:solidFill>
            </a:endParaRPr>
          </a:p>
        </p:txBody>
      </p:sp>
      <p:sp>
        <p:nvSpPr>
          <p:cNvPr id="8"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823993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DE64330E-F6EB-4A64-A07E-51C3C59FB325}" type="slidenum">
              <a:rPr lang="en-US">
                <a:solidFill>
                  <a:srgbClr val="000000"/>
                </a:solidFill>
              </a:rPr>
              <a:pPr>
                <a:defRPr/>
              </a:pPr>
              <a:t>‹#›</a:t>
            </a:fld>
            <a:endParaRPr lang="en-US" dirty="0">
              <a:solidFill>
                <a:srgbClr val="000000"/>
              </a:solidFill>
            </a:endParaRPr>
          </a:p>
        </p:txBody>
      </p:sp>
      <p:sp>
        <p:nvSpPr>
          <p:cNvPr id="8"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7105337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Pre-decisional- Not For Release</a:t>
            </a:r>
          </a:p>
        </p:txBody>
      </p:sp>
      <p:sp>
        <p:nvSpPr>
          <p:cNvPr id="5" name="Rectangle 6"/>
          <p:cNvSpPr>
            <a:spLocks noGrp="1" noChangeArrowheads="1"/>
          </p:cNvSpPr>
          <p:nvPr>
            <p:ph type="sldNum" sz="quarter" idx="11"/>
          </p:nvPr>
        </p:nvSpPr>
        <p:spPr>
          <a:ln/>
        </p:spPr>
        <p:txBody>
          <a:bodyPr/>
          <a:lstStyle>
            <a:lvl1pPr>
              <a:defRPr/>
            </a:lvl1pPr>
          </a:lstStyle>
          <a:p>
            <a:pPr>
              <a:defRPr/>
            </a:pPr>
            <a:fld id="{22A02AFE-D0FE-452A-B15A-B0EB4B042B4D}" type="slidenum">
              <a:rPr lang="en-US">
                <a:solidFill>
                  <a:srgbClr val="000000"/>
                </a:solidFill>
              </a:rPr>
              <a:pPr>
                <a:defRPr/>
              </a:pPr>
              <a:t>‹#›</a:t>
            </a:fld>
            <a:endParaRPr lang="en-US" dirty="0">
              <a:solidFill>
                <a:srgbClr val="000000"/>
              </a:solidFill>
            </a:endParaRPr>
          </a:p>
        </p:txBody>
      </p:sp>
      <p:sp>
        <p:nvSpPr>
          <p:cNvPr id="6" name="Rectangle 10"/>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5465812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28600"/>
            <a:ext cx="1962150" cy="6010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734050" cy="6010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Pre-decisional- Not For Release</a:t>
            </a:r>
          </a:p>
        </p:txBody>
      </p:sp>
      <p:sp>
        <p:nvSpPr>
          <p:cNvPr id="5" name="Rectangle 6"/>
          <p:cNvSpPr>
            <a:spLocks noGrp="1" noChangeArrowheads="1"/>
          </p:cNvSpPr>
          <p:nvPr>
            <p:ph type="sldNum" sz="quarter" idx="11"/>
          </p:nvPr>
        </p:nvSpPr>
        <p:spPr>
          <a:ln/>
        </p:spPr>
        <p:txBody>
          <a:bodyPr/>
          <a:lstStyle>
            <a:lvl1pPr>
              <a:defRPr/>
            </a:lvl1pPr>
          </a:lstStyle>
          <a:p>
            <a:pPr>
              <a:defRPr/>
            </a:pPr>
            <a:fld id="{7F63453C-C6DD-4FC0-99D0-327F74E76747}" type="slidenum">
              <a:rPr lang="en-US">
                <a:solidFill>
                  <a:srgbClr val="000000"/>
                </a:solidFill>
              </a:rPr>
              <a:pPr>
                <a:defRPr/>
              </a:pPr>
              <a:t>‹#›</a:t>
            </a:fld>
            <a:endParaRPr lang="en-US" dirty="0">
              <a:solidFill>
                <a:srgbClr val="000000"/>
              </a:solidFill>
            </a:endParaRPr>
          </a:p>
        </p:txBody>
      </p:sp>
      <p:sp>
        <p:nvSpPr>
          <p:cNvPr id="6" name="Rectangle 10"/>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522799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228600"/>
            <a:ext cx="7848600" cy="6010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solidFill>
                  <a:srgbClr val="000000"/>
                </a:solidFill>
              </a:rPr>
              <a:t>Pre-decisional- Not For Release</a:t>
            </a:r>
          </a:p>
        </p:txBody>
      </p:sp>
      <p:sp>
        <p:nvSpPr>
          <p:cNvPr id="4" name="Rectangle 6"/>
          <p:cNvSpPr>
            <a:spLocks noGrp="1" noChangeArrowheads="1"/>
          </p:cNvSpPr>
          <p:nvPr>
            <p:ph type="sldNum" sz="quarter" idx="11"/>
          </p:nvPr>
        </p:nvSpPr>
        <p:spPr>
          <a:ln/>
        </p:spPr>
        <p:txBody>
          <a:bodyPr/>
          <a:lstStyle>
            <a:lvl1pPr>
              <a:defRPr/>
            </a:lvl1pPr>
          </a:lstStyle>
          <a:p>
            <a:pPr>
              <a:defRPr/>
            </a:pPr>
            <a:fld id="{6CCA54DE-CD4E-4501-81C6-BE54DBC1F83A}" type="slidenum">
              <a:rPr lang="en-US">
                <a:solidFill>
                  <a:srgbClr val="000000"/>
                </a:solidFill>
              </a:rPr>
              <a:pPr>
                <a:defRPr/>
              </a:pPr>
              <a:t>‹#›</a:t>
            </a:fld>
            <a:endParaRPr lang="en-US" dirty="0">
              <a:solidFill>
                <a:srgbClr val="000000"/>
              </a:solidFill>
            </a:endParaRPr>
          </a:p>
        </p:txBody>
      </p:sp>
      <p:sp>
        <p:nvSpPr>
          <p:cNvPr id="5" name="Rectangle 10"/>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253863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990600" y="228600"/>
            <a:ext cx="7391400" cy="487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447800"/>
            <a:ext cx="7848600" cy="4791075"/>
          </a:xfrm>
        </p:spPr>
        <p:txBody>
          <a:bodyPr/>
          <a:lstStyle/>
          <a:p>
            <a:pPr lvl="0"/>
            <a:endParaRPr lang="en-US" noProof="0" dirty="0" smtClean="0"/>
          </a:p>
        </p:txBody>
      </p:sp>
      <p:sp>
        <p:nvSpPr>
          <p:cNvPr id="5" name="Rectangle 2"/>
          <p:cNvSpPr>
            <a:spLocks noGrp="1" noChangeArrowheads="1"/>
          </p:cNvSpPr>
          <p:nvPr>
            <p:ph type="ftr" sz="quarter" idx="10"/>
          </p:nvPr>
        </p:nvSpPr>
        <p:spPr/>
        <p:txBody>
          <a:bodyPr/>
          <a:lstStyle>
            <a:lvl1pPr>
              <a:defRPr/>
            </a:lvl1pPr>
          </a:lstStyle>
          <a:p>
            <a:pPr>
              <a:defRPr/>
            </a:pPr>
            <a:r>
              <a:rPr lang="en-US">
                <a:solidFill>
                  <a:srgbClr val="000000"/>
                </a:solidFill>
              </a:rPr>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A4EDD9D9-2B98-444D-AC60-78876F05A0EB}" type="slidenum">
              <a:rPr lang="en-US">
                <a:solidFill>
                  <a:srgbClr val="000000"/>
                </a:solidFill>
              </a:rPr>
              <a:pPr>
                <a:defRPr/>
              </a:pPr>
              <a:t>‹#›</a:t>
            </a:fld>
            <a:endParaRPr lang="en-US" dirty="0">
              <a:solidFill>
                <a:srgbClr val="000000"/>
              </a:solidFill>
            </a:endParaRPr>
          </a:p>
        </p:txBody>
      </p:sp>
      <p:sp>
        <p:nvSpPr>
          <p:cNvPr id="7" name="Rectangle 10"/>
          <p:cNvSpPr>
            <a:spLocks noGrp="1" noChangeArrowheads="1"/>
          </p:cNvSpPr>
          <p:nvPr>
            <p:ph type="dt" sz="half" idx="12"/>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16442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1676400" y="1047750"/>
            <a:ext cx="6408738" cy="192405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6" name="Rectangle 6"/>
          <p:cNvSpPr>
            <a:spLocks noGrp="1" noChangeArrowheads="1"/>
          </p:cNvSpPr>
          <p:nvPr>
            <p:ph type="sldNum" sz="quarter" idx="11"/>
          </p:nvPr>
        </p:nvSpPr>
        <p:spPr/>
        <p:txBody>
          <a:bodyPr/>
          <a:lstStyle>
            <a:lvl1pPr>
              <a:defRPr/>
            </a:lvl1pPr>
          </a:lstStyle>
          <a:p>
            <a:pPr>
              <a:defRPr/>
            </a:pPr>
            <a:fld id="{C1FC8959-3423-449F-993F-A8945FDEEC1F}"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A0FB8705-0CD1-4479-9317-0F56BDCF9EB0}"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9" name="Rectangle 6"/>
          <p:cNvSpPr>
            <a:spLocks noGrp="1" noChangeArrowheads="1"/>
          </p:cNvSpPr>
          <p:nvPr>
            <p:ph type="sldNum" sz="quarter" idx="11"/>
          </p:nvPr>
        </p:nvSpPr>
        <p:spPr/>
        <p:txBody>
          <a:bodyPr/>
          <a:lstStyle>
            <a:lvl1pPr>
              <a:defRPr/>
            </a:lvl1pPr>
          </a:lstStyle>
          <a:p>
            <a:pPr>
              <a:defRPr/>
            </a:pPr>
            <a:fld id="{18E02BC1-A8FB-4FC8-ADAD-CAEB4A0F57D7}" type="slidenum">
              <a:rPr lang="en-US"/>
              <a:pPr>
                <a:defRPr/>
              </a:pPr>
              <a:t>‹#›</a:t>
            </a:fld>
            <a:endParaRPr lang="en-US" dirty="0"/>
          </a:p>
        </p:txBody>
      </p:sp>
      <p:sp>
        <p:nvSpPr>
          <p:cNvPr id="10"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5" name="Rectangle 6"/>
          <p:cNvSpPr>
            <a:spLocks noGrp="1" noChangeArrowheads="1"/>
          </p:cNvSpPr>
          <p:nvPr>
            <p:ph type="sldNum" sz="quarter" idx="11"/>
          </p:nvPr>
        </p:nvSpPr>
        <p:spPr/>
        <p:txBody>
          <a:bodyPr/>
          <a:lstStyle>
            <a:lvl1pPr>
              <a:defRPr/>
            </a:lvl1pPr>
          </a:lstStyle>
          <a:p>
            <a:pPr>
              <a:defRPr/>
            </a:pPr>
            <a:fld id="{A92A33C7-7DBF-4973-8CD5-77F92E65886B}" type="slidenum">
              <a:rPr lang="en-US"/>
              <a:pPr>
                <a:defRPr/>
              </a:pPr>
              <a:t>‹#›</a:t>
            </a:fld>
            <a:endParaRPr lang="en-US" dirty="0"/>
          </a:p>
        </p:txBody>
      </p:sp>
      <p:sp>
        <p:nvSpPr>
          <p:cNvPr id="6"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3"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4" name="Rectangle 6"/>
          <p:cNvSpPr>
            <a:spLocks noGrp="1" noChangeArrowheads="1"/>
          </p:cNvSpPr>
          <p:nvPr>
            <p:ph type="sldNum" sz="quarter" idx="11"/>
          </p:nvPr>
        </p:nvSpPr>
        <p:spPr/>
        <p:txBody>
          <a:bodyPr/>
          <a:lstStyle>
            <a:lvl1pPr>
              <a:defRPr/>
            </a:lvl1pPr>
          </a:lstStyle>
          <a:p>
            <a:pPr>
              <a:defRPr/>
            </a:pPr>
            <a:fld id="{7A9DEBD1-EFC8-4D70-B5B9-2BAC656C0F54}" type="slidenum">
              <a:rPr lang="en-US"/>
              <a:pPr>
                <a:defRPr/>
              </a:pPr>
              <a:t>‹#›</a:t>
            </a:fld>
            <a:endParaRPr lang="en-US" dirty="0"/>
          </a:p>
        </p:txBody>
      </p:sp>
      <p:sp>
        <p:nvSpPr>
          <p:cNvPr id="5"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2478F705-7CF7-4322-9F07-0D8BBD449A60}"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
          <p:cNvSpPr>
            <a:spLocks noGrp="1" noChangeArrowheads="1"/>
          </p:cNvSpPr>
          <p:nvPr>
            <p:ph type="ftr" sz="quarter" idx="10"/>
          </p:nvPr>
        </p:nvSpPr>
        <p:spPr/>
        <p:txBody>
          <a:bodyPr/>
          <a:lstStyle>
            <a:lvl1pPr>
              <a:defRPr/>
            </a:lvl1pPr>
          </a:lstStyle>
          <a:p>
            <a:pPr>
              <a:defRPr/>
            </a:pPr>
            <a:r>
              <a:rPr lang="en-US"/>
              <a:t>Pre-decisional- Not For Release</a:t>
            </a:r>
          </a:p>
        </p:txBody>
      </p:sp>
      <p:sp>
        <p:nvSpPr>
          <p:cNvPr id="7" name="Rectangle 6"/>
          <p:cNvSpPr>
            <a:spLocks noGrp="1" noChangeArrowheads="1"/>
          </p:cNvSpPr>
          <p:nvPr>
            <p:ph type="sldNum" sz="quarter" idx="11"/>
          </p:nvPr>
        </p:nvSpPr>
        <p:spPr/>
        <p:txBody>
          <a:bodyPr/>
          <a:lstStyle>
            <a:lvl1pPr>
              <a:defRPr/>
            </a:lvl1pPr>
          </a:lstStyle>
          <a:p>
            <a:pPr>
              <a:defRPr/>
            </a:pPr>
            <a:fld id="{DE64330E-F6EB-4A64-A07E-51C3C59FB325}"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ftr" sz="quarter" idx="3"/>
          </p:nvPr>
        </p:nvSpPr>
        <p:spPr bwMode="auto">
          <a:xfrm>
            <a:off x="2590800" y="6477000"/>
            <a:ext cx="4800600" cy="304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b="0" i="0">
                <a:latin typeface="Times New Roman" pitchFamily="18" charset="0"/>
              </a:defRPr>
            </a:lvl1pPr>
          </a:lstStyle>
          <a:p>
            <a:pPr>
              <a:defRPr/>
            </a:pPr>
            <a:r>
              <a:rPr lang="en-US"/>
              <a:t>Pre-decisional- Not For Release</a:t>
            </a:r>
          </a:p>
        </p:txBody>
      </p:sp>
      <p:sp>
        <p:nvSpPr>
          <p:cNvPr id="2051" name="Rectangle 3"/>
          <p:cNvSpPr>
            <a:spLocks noGrp="1" noChangeArrowheads="1"/>
          </p:cNvSpPr>
          <p:nvPr>
            <p:ph type="body" idx="1"/>
          </p:nvPr>
        </p:nvSpPr>
        <p:spPr bwMode="auto">
          <a:xfrm>
            <a:off x="685800" y="1447800"/>
            <a:ext cx="7848600" cy="4791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56324" name="Rectangle 4"/>
          <p:cNvSpPr>
            <a:spLocks noGrp="1" noChangeArrowheads="1"/>
          </p:cNvSpPr>
          <p:nvPr>
            <p:ph type="title"/>
          </p:nvPr>
        </p:nvSpPr>
        <p:spPr bwMode="auto">
          <a:xfrm>
            <a:off x="990600" y="228600"/>
            <a:ext cx="7391400" cy="487363"/>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smtClean="0"/>
              <a:t>Click to edit Master title style</a:t>
            </a:r>
          </a:p>
        </p:txBody>
      </p:sp>
      <p:sp>
        <p:nvSpPr>
          <p:cNvPr id="56326" name="Rectangle 6"/>
          <p:cNvSpPr>
            <a:spLocks noGrp="1" noChangeArrowheads="1"/>
          </p:cNvSpPr>
          <p:nvPr>
            <p:ph type="sldNum" sz="quarter" idx="4"/>
          </p:nvPr>
        </p:nvSpPr>
        <p:spPr bwMode="auto">
          <a:xfrm>
            <a:off x="8775700" y="6527800"/>
            <a:ext cx="304800"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i="0">
                <a:latin typeface="Arial" pitchFamily="34" charset="0"/>
              </a:defRPr>
            </a:lvl1pPr>
          </a:lstStyle>
          <a:p>
            <a:pPr>
              <a:defRPr/>
            </a:pPr>
            <a:fld id="{54058A34-FE79-40EA-A047-F78AF11BF611}" type="slidenum">
              <a:rPr lang="en-US"/>
              <a:pPr>
                <a:defRPr/>
              </a:pPr>
              <a:t>‹#›</a:t>
            </a:fld>
            <a:endParaRPr lang="en-US" dirty="0"/>
          </a:p>
        </p:txBody>
      </p:sp>
      <p:grpSp>
        <p:nvGrpSpPr>
          <p:cNvPr id="2054" name="Group 7"/>
          <p:cNvGrpSpPr>
            <a:grpSpLocks/>
          </p:cNvGrpSpPr>
          <p:nvPr/>
        </p:nvGrpSpPr>
        <p:grpSpPr bwMode="auto">
          <a:xfrm>
            <a:off x="1168400" y="950913"/>
            <a:ext cx="7754938" cy="76200"/>
            <a:chOff x="736" y="599"/>
            <a:chExt cx="4885" cy="48"/>
          </a:xfrm>
        </p:grpSpPr>
        <p:sp>
          <p:nvSpPr>
            <p:cNvPr id="1037"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p>
          </p:txBody>
        </p:sp>
        <p:sp>
          <p:nvSpPr>
            <p:cNvPr id="1038" name="Line 9"/>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p>
          </p:txBody>
        </p:sp>
      </p:grpSp>
      <p:sp>
        <p:nvSpPr>
          <p:cNvPr id="56330" name="Rectangle 10"/>
          <p:cNvSpPr>
            <a:spLocks noGrp="1" noChangeArrowheads="1"/>
          </p:cNvSpPr>
          <p:nvPr>
            <p:ph type="dt" sz="half" idx="2"/>
          </p:nvPr>
        </p:nvSpPr>
        <p:spPr bwMode="auto">
          <a:xfrm>
            <a:off x="50800" y="6526213"/>
            <a:ext cx="21336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a:latin typeface="Arial" pitchFamily="34" charset="0"/>
                <a:cs typeface="+mn-cs"/>
              </a:defRPr>
            </a:lvl1pPr>
          </a:lstStyle>
          <a:p>
            <a:pPr>
              <a:defRPr/>
            </a:pPr>
            <a:endParaRPr lang="en-US"/>
          </a:p>
        </p:txBody>
      </p:sp>
      <p:grpSp>
        <p:nvGrpSpPr>
          <p:cNvPr id="2056" name="Group 11"/>
          <p:cNvGrpSpPr>
            <a:grpSpLocks/>
          </p:cNvGrpSpPr>
          <p:nvPr/>
        </p:nvGrpSpPr>
        <p:grpSpPr bwMode="auto">
          <a:xfrm>
            <a:off x="292100" y="6413500"/>
            <a:ext cx="8763000" cy="76200"/>
            <a:chOff x="736" y="599"/>
            <a:chExt cx="4885" cy="48"/>
          </a:xfrm>
        </p:grpSpPr>
        <p:sp>
          <p:nvSpPr>
            <p:cNvPr id="1035" name="Line 12"/>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p>
          </p:txBody>
        </p:sp>
        <p:sp>
          <p:nvSpPr>
            <p:cNvPr id="1036" name="Line 13"/>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p>
          </p:txBody>
        </p:sp>
      </p:grpSp>
    </p:spTree>
  </p:cSld>
  <p:clrMap bg1="lt1" tx1="dk1" bg2="lt2" tx2="dk2" accent1="accent1" accent2="accent2" accent3="accent3" accent4="accent4" accent5="accent5" accent6="accent6" hlink="hlink" folHlink="folHlink"/>
  <p:sldLayoutIdLst>
    <p:sldLayoutId id="2147484666" r:id="rId1"/>
    <p:sldLayoutId id="2147484667" r:id="rId2"/>
    <p:sldLayoutId id="2147484668" r:id="rId3"/>
    <p:sldLayoutId id="2147484669" r:id="rId4"/>
    <p:sldLayoutId id="2147484670" r:id="rId5"/>
    <p:sldLayoutId id="2147484671" r:id="rId6"/>
    <p:sldLayoutId id="2147484672" r:id="rId7"/>
    <p:sldLayoutId id="2147484673" r:id="rId8"/>
    <p:sldLayoutId id="2147484674" r:id="rId9"/>
    <p:sldLayoutId id="2147484663" r:id="rId10"/>
    <p:sldLayoutId id="2147484664" r:id="rId11"/>
    <p:sldLayoutId id="2147484665" r:id="rId12"/>
    <p:sldLayoutId id="2147484675" r:id="rId13"/>
  </p:sldLayoutIdLst>
  <p:hf sldNum="0" hdr="0" ftr="0" dt="0"/>
  <p:txStyles>
    <p:titleStyle>
      <a:lvl1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9pPr>
    </p:titleStyle>
    <p:bodyStyle>
      <a:lvl1pPr marL="228600" indent="-228600" algn="l" rtl="0" eaLnBrk="0" fontAlgn="base" hangingPunct="0">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0" fontAlgn="base" hangingPunct="0">
        <a:spcBef>
          <a:spcPct val="25000"/>
        </a:spcBef>
        <a:spcAft>
          <a:spcPct val="25000"/>
        </a:spcAft>
        <a:buClr>
          <a:schemeClr val="tx1"/>
        </a:buClr>
        <a:buChar char="–"/>
        <a:defRPr sz="2000" b="1" i="1">
          <a:solidFill>
            <a:srgbClr val="000066"/>
          </a:solidFill>
          <a:latin typeface="+mn-lt"/>
          <a:cs typeface="+mn-cs"/>
        </a:defRPr>
      </a:lvl2pPr>
      <a:lvl3pPr marL="914400" indent="-114300" algn="l" rtl="0" eaLnBrk="0" fontAlgn="base" hangingPunct="0">
        <a:spcBef>
          <a:spcPct val="25000"/>
        </a:spcBef>
        <a:spcAft>
          <a:spcPct val="25000"/>
        </a:spcAft>
        <a:buClr>
          <a:schemeClr val="tx1"/>
        </a:buClr>
        <a:buChar char="•"/>
        <a:defRPr sz="16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ftr" sz="quarter" idx="3"/>
          </p:nvPr>
        </p:nvSpPr>
        <p:spPr bwMode="auto">
          <a:xfrm>
            <a:off x="2590800" y="6477000"/>
            <a:ext cx="4800600" cy="304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b="0" i="0">
                <a:latin typeface="Times New Roman" pitchFamily="18" charset="0"/>
              </a:defRPr>
            </a:lvl1pPr>
          </a:lstStyle>
          <a:p>
            <a:pPr>
              <a:defRPr/>
            </a:pPr>
            <a:r>
              <a:rPr lang="en-US">
                <a:solidFill>
                  <a:srgbClr val="000000"/>
                </a:solidFill>
              </a:rPr>
              <a:t>Pre-decisional- Not For Release</a:t>
            </a:r>
          </a:p>
        </p:txBody>
      </p:sp>
      <p:sp>
        <p:nvSpPr>
          <p:cNvPr id="2051" name="Rectangle 3"/>
          <p:cNvSpPr>
            <a:spLocks noGrp="1" noChangeArrowheads="1"/>
          </p:cNvSpPr>
          <p:nvPr>
            <p:ph type="body" idx="1"/>
          </p:nvPr>
        </p:nvSpPr>
        <p:spPr bwMode="auto">
          <a:xfrm>
            <a:off x="685800" y="1447800"/>
            <a:ext cx="7848600" cy="4791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56324" name="Rectangle 4"/>
          <p:cNvSpPr>
            <a:spLocks noGrp="1" noChangeArrowheads="1"/>
          </p:cNvSpPr>
          <p:nvPr>
            <p:ph type="title"/>
          </p:nvPr>
        </p:nvSpPr>
        <p:spPr bwMode="auto">
          <a:xfrm>
            <a:off x="990600" y="228600"/>
            <a:ext cx="7391400" cy="487363"/>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smtClean="0"/>
              <a:t>Click to edit Master title style</a:t>
            </a:r>
          </a:p>
        </p:txBody>
      </p:sp>
      <p:sp>
        <p:nvSpPr>
          <p:cNvPr id="56326" name="Rectangle 6"/>
          <p:cNvSpPr>
            <a:spLocks noGrp="1" noChangeArrowheads="1"/>
          </p:cNvSpPr>
          <p:nvPr>
            <p:ph type="sldNum" sz="quarter" idx="4"/>
          </p:nvPr>
        </p:nvSpPr>
        <p:spPr bwMode="auto">
          <a:xfrm>
            <a:off x="8775700" y="6527800"/>
            <a:ext cx="304800"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i="0">
                <a:latin typeface="Arial" pitchFamily="34" charset="0"/>
              </a:defRPr>
            </a:lvl1pPr>
          </a:lstStyle>
          <a:p>
            <a:pPr>
              <a:defRPr/>
            </a:pPr>
            <a:fld id="{54058A34-FE79-40EA-A047-F78AF11BF611}" type="slidenum">
              <a:rPr lang="en-US">
                <a:solidFill>
                  <a:srgbClr val="000000"/>
                </a:solidFill>
              </a:rPr>
              <a:pPr>
                <a:defRPr/>
              </a:pPr>
              <a:t>‹#›</a:t>
            </a:fld>
            <a:endParaRPr lang="en-US" dirty="0">
              <a:solidFill>
                <a:srgbClr val="000000"/>
              </a:solidFill>
            </a:endParaRPr>
          </a:p>
        </p:txBody>
      </p:sp>
      <p:grpSp>
        <p:nvGrpSpPr>
          <p:cNvPr id="2054" name="Group 7"/>
          <p:cNvGrpSpPr>
            <a:grpSpLocks/>
          </p:cNvGrpSpPr>
          <p:nvPr/>
        </p:nvGrpSpPr>
        <p:grpSpPr bwMode="auto">
          <a:xfrm>
            <a:off x="1168400" y="950913"/>
            <a:ext cx="7754938" cy="76200"/>
            <a:chOff x="736" y="599"/>
            <a:chExt cx="4885" cy="48"/>
          </a:xfrm>
        </p:grpSpPr>
        <p:sp>
          <p:nvSpPr>
            <p:cNvPr id="1037"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solidFill>
                  <a:srgbClr val="000000"/>
                </a:solidFill>
              </a:endParaRPr>
            </a:p>
          </p:txBody>
        </p:sp>
        <p:sp>
          <p:nvSpPr>
            <p:cNvPr id="1038" name="Line 9"/>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solidFill>
                  <a:srgbClr val="000000"/>
                </a:solidFill>
              </a:endParaRPr>
            </a:p>
          </p:txBody>
        </p:sp>
      </p:grpSp>
      <p:sp>
        <p:nvSpPr>
          <p:cNvPr id="56330" name="Rectangle 10"/>
          <p:cNvSpPr>
            <a:spLocks noGrp="1" noChangeArrowheads="1"/>
          </p:cNvSpPr>
          <p:nvPr>
            <p:ph type="dt" sz="half" idx="2"/>
          </p:nvPr>
        </p:nvSpPr>
        <p:spPr bwMode="auto">
          <a:xfrm>
            <a:off x="50800" y="6526213"/>
            <a:ext cx="21336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a:latin typeface="Arial" pitchFamily="34" charset="0"/>
                <a:cs typeface="+mn-cs"/>
              </a:defRPr>
            </a:lvl1pPr>
          </a:lstStyle>
          <a:p>
            <a:pPr>
              <a:defRPr/>
            </a:pPr>
            <a:endParaRPr lang="en-US">
              <a:solidFill>
                <a:srgbClr val="000000"/>
              </a:solidFill>
            </a:endParaRPr>
          </a:p>
        </p:txBody>
      </p:sp>
      <p:grpSp>
        <p:nvGrpSpPr>
          <p:cNvPr id="2056" name="Group 11"/>
          <p:cNvGrpSpPr>
            <a:grpSpLocks/>
          </p:cNvGrpSpPr>
          <p:nvPr/>
        </p:nvGrpSpPr>
        <p:grpSpPr bwMode="auto">
          <a:xfrm>
            <a:off x="292100" y="6413500"/>
            <a:ext cx="8763000" cy="76200"/>
            <a:chOff x="736" y="599"/>
            <a:chExt cx="4885" cy="48"/>
          </a:xfrm>
        </p:grpSpPr>
        <p:sp>
          <p:nvSpPr>
            <p:cNvPr id="1035" name="Line 12"/>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solidFill>
                  <a:srgbClr val="000000"/>
                </a:solidFill>
              </a:endParaRPr>
            </a:p>
          </p:txBody>
        </p:sp>
        <p:sp>
          <p:nvSpPr>
            <p:cNvPr id="1036" name="Line 13"/>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solidFill>
                  <a:srgbClr val="000000"/>
                </a:solidFill>
              </a:endParaRPr>
            </a:p>
          </p:txBody>
        </p:sp>
      </p:grpSp>
    </p:spTree>
    <p:extLst>
      <p:ext uri="{BB962C8B-B14F-4D97-AF65-F5344CB8AC3E}">
        <p14:creationId xmlns:p14="http://schemas.microsoft.com/office/powerpoint/2010/main" val="2674841164"/>
      </p:ext>
    </p:extLst>
  </p:cSld>
  <p:clrMap bg1="lt1" tx1="dk1" bg2="lt2" tx2="dk2" accent1="accent1" accent2="accent2" accent3="accent3" accent4="accent4" accent5="accent5" accent6="accent6" hlink="hlink" folHlink="folHlink"/>
  <p:sldLayoutIdLst>
    <p:sldLayoutId id="2147484689" r:id="rId1"/>
    <p:sldLayoutId id="2147484690" r:id="rId2"/>
    <p:sldLayoutId id="2147484691" r:id="rId3"/>
    <p:sldLayoutId id="2147484692" r:id="rId4"/>
    <p:sldLayoutId id="2147484693" r:id="rId5"/>
    <p:sldLayoutId id="2147484694" r:id="rId6"/>
    <p:sldLayoutId id="2147484695" r:id="rId7"/>
    <p:sldLayoutId id="2147484696" r:id="rId8"/>
    <p:sldLayoutId id="2147484697" r:id="rId9"/>
    <p:sldLayoutId id="2147484698" r:id="rId10"/>
    <p:sldLayoutId id="2147484699" r:id="rId11"/>
    <p:sldLayoutId id="2147484700" r:id="rId12"/>
    <p:sldLayoutId id="2147484701" r:id="rId13"/>
  </p:sldLayoutIdLst>
  <p:hf sldNum="0" hdr="0" ftr="0" dt="0"/>
  <p:txStyles>
    <p:titleStyle>
      <a:lvl1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9pPr>
    </p:titleStyle>
    <p:bodyStyle>
      <a:lvl1pPr marL="228600" indent="-228600" algn="l" rtl="0" eaLnBrk="0" fontAlgn="base" hangingPunct="0">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0" fontAlgn="base" hangingPunct="0">
        <a:spcBef>
          <a:spcPct val="25000"/>
        </a:spcBef>
        <a:spcAft>
          <a:spcPct val="25000"/>
        </a:spcAft>
        <a:buClr>
          <a:schemeClr val="tx1"/>
        </a:buClr>
        <a:buChar char="–"/>
        <a:defRPr sz="2000" b="1" i="1">
          <a:solidFill>
            <a:srgbClr val="000066"/>
          </a:solidFill>
          <a:latin typeface="+mn-lt"/>
          <a:cs typeface="+mn-cs"/>
        </a:defRPr>
      </a:lvl2pPr>
      <a:lvl3pPr marL="914400" indent="-114300" algn="l" rtl="0" eaLnBrk="0" fontAlgn="base" hangingPunct="0">
        <a:spcBef>
          <a:spcPct val="25000"/>
        </a:spcBef>
        <a:spcAft>
          <a:spcPct val="25000"/>
        </a:spcAft>
        <a:buClr>
          <a:schemeClr val="tx1"/>
        </a:buClr>
        <a:buChar char="•"/>
        <a:defRPr sz="16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txBox="1">
            <a:spLocks noGrp="1"/>
          </p:cNvSpPr>
          <p:nvPr/>
        </p:nvSpPr>
        <p:spPr bwMode="auto">
          <a:xfrm>
            <a:off x="8775700" y="6527800"/>
            <a:ext cx="304800" cy="304800"/>
          </a:xfrm>
          <a:prstGeom prst="rect">
            <a:avLst/>
          </a:prstGeom>
          <a:solidFill>
            <a:schemeClr val="bg1"/>
          </a:solidFill>
          <a:ln w="9525">
            <a:noFill/>
            <a:miter lim="800000"/>
            <a:headEnd/>
            <a:tailEnd/>
          </a:ln>
        </p:spPr>
        <p:txBody>
          <a:bodyPr wrap="none" lIns="92075" tIns="46038" rIns="92075" bIns="46038" anchor="ctr"/>
          <a:lstStyle/>
          <a:p>
            <a:pPr algn="r" eaLnBrk="0" hangingPunct="0"/>
            <a:fld id="{E15A2059-F2ED-440B-A025-357482A2B1FF}" type="slidenum">
              <a:rPr lang="en-US" sz="1200" b="0" i="0"/>
              <a:pPr algn="r" eaLnBrk="0" hangingPunct="0"/>
              <a:t>1</a:t>
            </a:fld>
            <a:endParaRPr lang="en-US" sz="1200" b="0" i="0"/>
          </a:p>
        </p:txBody>
      </p:sp>
      <p:sp>
        <p:nvSpPr>
          <p:cNvPr id="13316" name="Text Box 41"/>
          <p:cNvSpPr txBox="1">
            <a:spLocks noChangeArrowheads="1"/>
          </p:cNvSpPr>
          <p:nvPr/>
        </p:nvSpPr>
        <p:spPr bwMode="auto">
          <a:xfrm>
            <a:off x="6373813" y="6553200"/>
            <a:ext cx="942975" cy="215900"/>
          </a:xfrm>
          <a:prstGeom prst="rect">
            <a:avLst/>
          </a:prstGeom>
          <a:noFill/>
          <a:ln w="19050">
            <a:noFill/>
            <a:miter lim="800000"/>
            <a:headEnd/>
            <a:tailEnd/>
          </a:ln>
        </p:spPr>
        <p:txBody>
          <a:bodyPr wrap="none">
            <a:spAutoFit/>
          </a:bodyPr>
          <a:lstStyle/>
          <a:p>
            <a:pPr algn="ctr" eaLnBrk="0" hangingPunct="0"/>
            <a:r>
              <a:rPr lang="en-US" sz="800"/>
              <a:t>UNCLASSIFIED</a:t>
            </a:r>
          </a:p>
        </p:txBody>
      </p:sp>
      <p:pic>
        <p:nvPicPr>
          <p:cNvPr id="13317" name="Picture 7" descr="CNIC_TRIDENT.jpg"/>
          <p:cNvPicPr>
            <a:picLocks noChangeAspect="1"/>
          </p:cNvPicPr>
          <p:nvPr/>
        </p:nvPicPr>
        <p:blipFill>
          <a:blip r:embed="rId3" cstate="print"/>
          <a:srcRect/>
          <a:stretch>
            <a:fillRect/>
          </a:stretch>
        </p:blipFill>
        <p:spPr bwMode="auto">
          <a:xfrm>
            <a:off x="1828800" y="1676400"/>
            <a:ext cx="5486400" cy="1687513"/>
          </a:xfrm>
          <a:prstGeom prst="rect">
            <a:avLst/>
          </a:prstGeom>
          <a:noFill/>
          <a:ln w="9525">
            <a:noFill/>
            <a:miter lim="800000"/>
            <a:headEnd/>
            <a:tailEnd/>
          </a:ln>
        </p:spPr>
      </p:pic>
      <p:sp>
        <p:nvSpPr>
          <p:cNvPr id="13318" name="Rectangle 7"/>
          <p:cNvSpPr>
            <a:spLocks noChangeArrowheads="1"/>
          </p:cNvSpPr>
          <p:nvPr/>
        </p:nvSpPr>
        <p:spPr bwMode="auto">
          <a:xfrm>
            <a:off x="0" y="228600"/>
            <a:ext cx="2057400" cy="609600"/>
          </a:xfrm>
          <a:prstGeom prst="rect">
            <a:avLst/>
          </a:prstGeom>
          <a:solidFill>
            <a:schemeClr val="bg1"/>
          </a:solidFill>
          <a:ln w="19050" algn="ctr">
            <a:noFill/>
            <a:round/>
            <a:headEnd/>
            <a:tailEnd type="triangle" w="med" len="med"/>
          </a:ln>
        </p:spPr>
        <p:txBody>
          <a:bodyPr/>
          <a:lstStyle/>
          <a:p>
            <a:pPr algn="ctr" eaLnBrk="0" hangingPunct="0"/>
            <a:endParaRPr lang="en-US"/>
          </a:p>
        </p:txBody>
      </p:sp>
      <p:pic>
        <p:nvPicPr>
          <p:cNvPr id="13319" name="Picture 12" descr="Snagit1.png"/>
          <p:cNvPicPr>
            <a:picLocks noChangeAspect="1"/>
          </p:cNvPicPr>
          <p:nvPr/>
        </p:nvPicPr>
        <p:blipFill>
          <a:blip r:embed="rId4" cstate="print"/>
          <a:srcRect/>
          <a:stretch>
            <a:fillRect/>
          </a:stretch>
        </p:blipFill>
        <p:spPr bwMode="auto">
          <a:xfrm>
            <a:off x="0" y="214313"/>
            <a:ext cx="1827213" cy="547687"/>
          </a:xfrm>
          <a:prstGeom prst="rect">
            <a:avLst/>
          </a:prstGeom>
          <a:noFill/>
          <a:ln w="9525">
            <a:noFill/>
            <a:miter lim="800000"/>
            <a:headEnd/>
            <a:tailEnd/>
          </a:ln>
        </p:spPr>
      </p:pic>
      <p:sp>
        <p:nvSpPr>
          <p:cNvPr id="12297" name="TextBox 10"/>
          <p:cNvSpPr txBox="1">
            <a:spLocks noChangeArrowheads="1"/>
          </p:cNvSpPr>
          <p:nvPr/>
        </p:nvSpPr>
        <p:spPr bwMode="auto">
          <a:xfrm>
            <a:off x="762000" y="3276600"/>
            <a:ext cx="7543800" cy="1938992"/>
          </a:xfrm>
          <a:prstGeom prst="rect">
            <a:avLst/>
          </a:prstGeom>
          <a:noFill/>
          <a:ln w="9525">
            <a:noFill/>
            <a:miter lim="800000"/>
            <a:headEnd/>
            <a:tailEnd/>
          </a:ln>
        </p:spPr>
        <p:txBody>
          <a:bodyPr wrap="square">
            <a:spAutoFit/>
          </a:bodyPr>
          <a:lstStyle/>
          <a:p>
            <a:pPr algn="ctr">
              <a:defRPr/>
            </a:pPr>
            <a:r>
              <a:rPr lang="en-US" sz="3200" i="0" dirty="0" smtClean="0">
                <a:solidFill>
                  <a:srgbClr val="000066"/>
                </a:solidFill>
              </a:rPr>
              <a:t>Food Service Ashore Solutions</a:t>
            </a:r>
          </a:p>
          <a:p>
            <a:pPr algn="ctr">
              <a:defRPr/>
            </a:pPr>
            <a:r>
              <a:rPr lang="en-US" sz="3200" i="0" dirty="0" smtClean="0">
                <a:solidFill>
                  <a:srgbClr val="000066"/>
                </a:solidFill>
              </a:rPr>
              <a:t>Fiscal Oversight  </a:t>
            </a:r>
          </a:p>
          <a:p>
            <a:pPr algn="ctr">
              <a:defRPr/>
            </a:pPr>
            <a:r>
              <a:rPr lang="en-US" sz="3200" i="0" dirty="0" smtClean="0">
                <a:solidFill>
                  <a:srgbClr val="000066"/>
                </a:solidFill>
              </a:rPr>
              <a:t>June 16, 2016</a:t>
            </a:r>
          </a:p>
          <a:p>
            <a:pPr algn="ctr">
              <a:defRPr/>
            </a:pPr>
            <a:endParaRPr lang="en-US" sz="2400" dirty="0" smtClean="0">
              <a:solidFill>
                <a:srgbClr val="000066"/>
              </a:solidFill>
              <a:effectLst>
                <a:outerShdw blurRad="38100" dist="38100" dir="2700000" algn="tl">
                  <a:srgbClr val="000000">
                    <a:alpha val="43137"/>
                  </a:srgbClr>
                </a:outerShdw>
              </a:effectLst>
            </a:endParaRPr>
          </a:p>
        </p:txBody>
      </p:sp>
      <p:sp>
        <p:nvSpPr>
          <p:cNvPr id="8" name="TextBox 7"/>
          <p:cNvSpPr txBox="1"/>
          <p:nvPr/>
        </p:nvSpPr>
        <p:spPr>
          <a:xfrm>
            <a:off x="5638800" y="5181600"/>
            <a:ext cx="3231917" cy="1477328"/>
          </a:xfrm>
          <a:prstGeom prst="rect">
            <a:avLst/>
          </a:prstGeom>
          <a:noFill/>
        </p:spPr>
        <p:txBody>
          <a:bodyPr wrap="square" rtlCol="0">
            <a:spAutoFit/>
          </a:bodyPr>
          <a:lstStyle/>
          <a:p>
            <a:pPr algn="ctr"/>
            <a:r>
              <a:rPr lang="en-US" i="0" dirty="0" smtClean="0"/>
              <a:t>Dierk Jaeger</a:t>
            </a:r>
          </a:p>
          <a:p>
            <a:pPr algn="ctr"/>
            <a:r>
              <a:rPr lang="en-US" i="0" dirty="0" smtClean="0"/>
              <a:t>N9G2</a:t>
            </a:r>
          </a:p>
          <a:p>
            <a:pPr algn="ctr"/>
            <a:r>
              <a:rPr lang="en-US" i="0" dirty="0" smtClean="0"/>
              <a:t>Fiscal Oversight</a:t>
            </a:r>
          </a:p>
          <a:p>
            <a:pPr algn="ctr"/>
            <a:r>
              <a:rPr lang="en-US" i="0" dirty="0" smtClean="0"/>
              <a:t>Program Analyst </a:t>
            </a:r>
          </a:p>
          <a:p>
            <a:endParaRPr lang="en-US" i="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391400" cy="492443"/>
          </a:xfrm>
        </p:spPr>
        <p:txBody>
          <a:bodyPr/>
          <a:lstStyle/>
          <a:p>
            <a:r>
              <a:rPr lang="en-US" i="0" dirty="0" smtClean="0"/>
              <a:t>Fraud Triangle / Fraud Diamond </a:t>
            </a:r>
            <a:endParaRPr lang="en-US" i="0" dirty="0"/>
          </a:p>
        </p:txBody>
      </p:sp>
      <p:sp>
        <p:nvSpPr>
          <p:cNvPr id="3" name="Content Placeholder 2"/>
          <p:cNvSpPr>
            <a:spLocks noGrp="1"/>
          </p:cNvSpPr>
          <p:nvPr>
            <p:ph idx="1"/>
          </p:nvPr>
        </p:nvSpPr>
        <p:spPr>
          <a:xfrm>
            <a:off x="685800" y="1143000"/>
            <a:ext cx="7848600" cy="5181600"/>
          </a:xfrm>
        </p:spPr>
        <p:txBody>
          <a:bodyPr/>
          <a:lstStyle/>
          <a:p>
            <a:r>
              <a:rPr lang="en-US" sz="2000" i="0" dirty="0" smtClean="0"/>
              <a:t>Donald </a:t>
            </a:r>
            <a:r>
              <a:rPr lang="en-US" sz="2000" i="0" dirty="0" err="1" smtClean="0"/>
              <a:t>Cressey</a:t>
            </a:r>
            <a:r>
              <a:rPr lang="en-US" sz="2000" i="0" dirty="0" smtClean="0"/>
              <a:t> was the main contributor for the Fraud Triangle in 1951. He stated in his writings that for embezzlement or losses to occur, there must be:</a:t>
            </a:r>
          </a:p>
          <a:p>
            <a:pPr lvl="1">
              <a:spcBef>
                <a:spcPts val="0"/>
              </a:spcBef>
              <a:spcAft>
                <a:spcPts val="0"/>
              </a:spcAft>
            </a:pPr>
            <a:r>
              <a:rPr lang="en-US" sz="1600" i="0" dirty="0" smtClean="0"/>
              <a:t>A non-sharable problem (perceived pressure) </a:t>
            </a:r>
          </a:p>
          <a:p>
            <a:pPr lvl="1">
              <a:spcBef>
                <a:spcPts val="0"/>
              </a:spcBef>
              <a:spcAft>
                <a:spcPts val="0"/>
              </a:spcAft>
            </a:pPr>
            <a:r>
              <a:rPr lang="en-US" sz="1600" i="0" dirty="0" smtClean="0"/>
              <a:t>An opportunity for trust violation (perceived opportunity)</a:t>
            </a:r>
          </a:p>
          <a:p>
            <a:pPr lvl="1">
              <a:spcBef>
                <a:spcPts val="0"/>
              </a:spcBef>
              <a:spcAft>
                <a:spcPts val="0"/>
              </a:spcAft>
            </a:pPr>
            <a:r>
              <a:rPr lang="en-US" sz="1600" i="0" dirty="0" smtClean="0"/>
              <a:t>Rationalizations that define the behavior as appropriate in a given situation (rationalization) </a:t>
            </a:r>
          </a:p>
          <a:p>
            <a:r>
              <a:rPr lang="en-US" sz="1800" i="0" dirty="0" smtClean="0"/>
              <a:t>He wrote that none of these elements alone would be sufficient to result in embezzlement, instead all three must be present. </a:t>
            </a:r>
          </a:p>
          <a:p>
            <a:r>
              <a:rPr lang="en-US" sz="2000" i="0" dirty="0" smtClean="0"/>
              <a:t> The Fraud Diamond was introduced in the CPA Journal of Accountancy and added an additional trait </a:t>
            </a:r>
          </a:p>
          <a:p>
            <a:pPr lvl="1"/>
            <a:r>
              <a:rPr lang="en-US" i="0" dirty="0" smtClean="0"/>
              <a:t>Capability:</a:t>
            </a:r>
          </a:p>
          <a:p>
            <a:pPr lvl="2">
              <a:spcBef>
                <a:spcPts val="0"/>
              </a:spcBef>
              <a:spcAft>
                <a:spcPts val="0"/>
              </a:spcAft>
            </a:pPr>
            <a:r>
              <a:rPr lang="en-US" i="0" dirty="0" smtClean="0"/>
              <a:t>Someone in charge </a:t>
            </a:r>
          </a:p>
          <a:p>
            <a:pPr lvl="2">
              <a:spcBef>
                <a:spcPts val="0"/>
              </a:spcBef>
              <a:spcAft>
                <a:spcPts val="0"/>
              </a:spcAft>
            </a:pPr>
            <a:r>
              <a:rPr lang="en-US" i="0" dirty="0" smtClean="0"/>
              <a:t>one who knows the weaknesses</a:t>
            </a:r>
          </a:p>
          <a:p>
            <a:pPr lvl="2">
              <a:spcBef>
                <a:spcPts val="0"/>
              </a:spcBef>
              <a:spcAft>
                <a:spcPts val="0"/>
              </a:spcAft>
            </a:pPr>
            <a:r>
              <a:rPr lang="en-US" i="0" dirty="0" smtClean="0"/>
              <a:t>Confident and thinks they can talk themselves out of the situation</a:t>
            </a:r>
            <a:endParaRPr lang="en-US" i="0"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190263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916057" y="228600"/>
            <a:ext cx="7391400" cy="492443"/>
          </a:xfrm>
        </p:spPr>
        <p:txBody>
          <a:bodyPr/>
          <a:lstStyle/>
          <a:p>
            <a:pPr algn="l"/>
            <a:r>
              <a:rPr lang="en-US" altLang="en-US" dirty="0" smtClean="0"/>
              <a:t>                   </a:t>
            </a:r>
            <a:r>
              <a:rPr lang="en-US" altLang="en-US" i="0" dirty="0" smtClean="0"/>
              <a:t>Fraud Triangle</a:t>
            </a:r>
          </a:p>
        </p:txBody>
      </p:sp>
      <p:sp>
        <p:nvSpPr>
          <p:cNvPr id="21506" name="Rectangle 5"/>
          <p:cNvSpPr>
            <a:spLocks noChangeArrowheads="1"/>
          </p:cNvSpPr>
          <p:nvPr/>
        </p:nvSpPr>
        <p:spPr bwMode="auto">
          <a:xfrm>
            <a:off x="457200" y="1600200"/>
            <a:ext cx="7162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eaLnBrk="1" hangingPunct="1">
              <a:buFont typeface="Wingdings" pitchFamily="2" charset="2"/>
              <a:buNone/>
            </a:pPr>
            <a:endParaRPr lang="en-US" altLang="en-US"/>
          </a:p>
        </p:txBody>
      </p:sp>
      <p:sp>
        <p:nvSpPr>
          <p:cNvPr id="21508" name="Text Box 8"/>
          <p:cNvSpPr txBox="1">
            <a:spLocks noChangeArrowheads="1"/>
          </p:cNvSpPr>
          <p:nvPr/>
        </p:nvSpPr>
        <p:spPr bwMode="auto">
          <a:xfrm>
            <a:off x="546652" y="1919287"/>
            <a:ext cx="693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lgn="ctr">
              <a:spcBef>
                <a:spcPct val="50000"/>
              </a:spcBef>
              <a:buClrTx/>
              <a:buFontTx/>
              <a:buNone/>
            </a:pPr>
            <a:r>
              <a:rPr lang="en-US" altLang="en-US" sz="1800" b="1" dirty="0">
                <a:solidFill>
                  <a:schemeClr val="tx1"/>
                </a:solidFill>
                <a:latin typeface="Arial" charset="0"/>
              </a:rPr>
              <a:t>Opportunity</a:t>
            </a:r>
          </a:p>
        </p:txBody>
      </p:sp>
      <p:sp>
        <p:nvSpPr>
          <p:cNvPr id="21509" name="Rectangle 9"/>
          <p:cNvSpPr>
            <a:spLocks noChangeArrowheads="1"/>
          </p:cNvSpPr>
          <p:nvPr/>
        </p:nvSpPr>
        <p:spPr bwMode="auto">
          <a:xfrm>
            <a:off x="1403902" y="2286000"/>
            <a:ext cx="6076950"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spcBef>
                <a:spcPct val="0"/>
              </a:spcBef>
              <a:buClrTx/>
              <a:buFontTx/>
              <a:buNone/>
            </a:pPr>
            <a:r>
              <a:rPr lang="en-US" altLang="en-US" sz="1800" dirty="0">
                <a:solidFill>
                  <a:schemeClr val="tx1"/>
                </a:solidFill>
                <a:latin typeface="Arial" charset="0"/>
              </a:rPr>
              <a:t> </a:t>
            </a:r>
            <a:r>
              <a:rPr lang="en-US" altLang="en-US" sz="1600" dirty="0" smtClean="0">
                <a:solidFill>
                  <a:schemeClr val="tx1"/>
                </a:solidFill>
                <a:latin typeface="Arial" charset="0"/>
              </a:rPr>
              <a:t>- A </a:t>
            </a:r>
            <a:r>
              <a:rPr lang="en-US" altLang="en-US" sz="1600" dirty="0">
                <a:solidFill>
                  <a:schemeClr val="tx1"/>
                </a:solidFill>
                <a:latin typeface="Arial" charset="0"/>
              </a:rPr>
              <a:t>perceived or actual opportunity to commit </a:t>
            </a:r>
            <a:r>
              <a:rPr lang="en-US" altLang="en-US" sz="1600" dirty="0" smtClean="0">
                <a:solidFill>
                  <a:schemeClr val="tx1"/>
                </a:solidFill>
                <a:latin typeface="Arial" charset="0"/>
              </a:rPr>
              <a:t>fraud </a:t>
            </a:r>
          </a:p>
          <a:p>
            <a:pPr lvl="1">
              <a:spcBef>
                <a:spcPct val="0"/>
              </a:spcBef>
              <a:buClrTx/>
              <a:buFontTx/>
              <a:buNone/>
            </a:pPr>
            <a:r>
              <a:rPr lang="en-US" altLang="en-US" sz="1400" dirty="0" smtClean="0">
                <a:solidFill>
                  <a:schemeClr val="tx1"/>
                </a:solidFill>
                <a:latin typeface="Arial" charset="0"/>
              </a:rPr>
              <a:t>Poor internal controls </a:t>
            </a:r>
            <a:endParaRPr lang="en-US" altLang="en-US" sz="1400" dirty="0">
              <a:solidFill>
                <a:schemeClr val="tx1"/>
              </a:solidFill>
              <a:latin typeface="Arial" charset="0"/>
            </a:endParaRPr>
          </a:p>
          <a:p>
            <a:pPr>
              <a:spcBef>
                <a:spcPct val="0"/>
              </a:spcBef>
              <a:buClrTx/>
              <a:buFontTx/>
              <a:buNone/>
            </a:pPr>
            <a:r>
              <a:rPr lang="en-US" altLang="en-US" sz="1600" dirty="0" smtClean="0">
                <a:solidFill>
                  <a:schemeClr val="tx1"/>
                </a:solidFill>
                <a:latin typeface="Arial" charset="0"/>
              </a:rPr>
              <a:t> - A </a:t>
            </a:r>
            <a:r>
              <a:rPr lang="en-US" altLang="en-US" sz="1600" dirty="0">
                <a:solidFill>
                  <a:schemeClr val="tx1"/>
                </a:solidFill>
                <a:latin typeface="Arial" charset="0"/>
              </a:rPr>
              <a:t>belief that no one will </a:t>
            </a:r>
            <a:r>
              <a:rPr lang="en-US" altLang="en-US" sz="1600" dirty="0" smtClean="0">
                <a:solidFill>
                  <a:schemeClr val="tx1"/>
                </a:solidFill>
                <a:latin typeface="Arial" charset="0"/>
              </a:rPr>
              <a:t>notice</a:t>
            </a:r>
          </a:p>
          <a:p>
            <a:pPr lvl="1">
              <a:spcBef>
                <a:spcPct val="0"/>
              </a:spcBef>
              <a:buClrTx/>
              <a:buFontTx/>
              <a:buNone/>
            </a:pPr>
            <a:r>
              <a:rPr lang="en-US" altLang="en-US" sz="1400" dirty="0" smtClean="0">
                <a:solidFill>
                  <a:schemeClr val="tx1"/>
                </a:solidFill>
                <a:latin typeface="Arial" charset="0"/>
              </a:rPr>
              <a:t>Lack of oversight </a:t>
            </a:r>
            <a:endParaRPr lang="en-US" altLang="en-US" sz="1400" dirty="0">
              <a:solidFill>
                <a:schemeClr val="tx1"/>
              </a:solidFill>
              <a:latin typeface="Arial" charset="0"/>
            </a:endParaRPr>
          </a:p>
        </p:txBody>
      </p:sp>
      <p:sp>
        <p:nvSpPr>
          <p:cNvPr id="21510" name="Text Box 10"/>
          <p:cNvSpPr txBox="1">
            <a:spLocks noChangeArrowheads="1"/>
          </p:cNvSpPr>
          <p:nvPr/>
        </p:nvSpPr>
        <p:spPr bwMode="auto">
          <a:xfrm>
            <a:off x="-599661" y="4693443"/>
            <a:ext cx="419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lgn="ctr">
              <a:spcBef>
                <a:spcPct val="50000"/>
              </a:spcBef>
              <a:buClrTx/>
              <a:buFontTx/>
              <a:buNone/>
            </a:pPr>
            <a:r>
              <a:rPr lang="en-US" altLang="en-US" sz="1800" b="1" dirty="0">
                <a:solidFill>
                  <a:schemeClr val="tx1"/>
                </a:solidFill>
                <a:latin typeface="Arial" charset="0"/>
              </a:rPr>
              <a:t>Pressure</a:t>
            </a:r>
          </a:p>
        </p:txBody>
      </p:sp>
      <p:sp>
        <p:nvSpPr>
          <p:cNvPr id="21511" name="Rectangle 11"/>
          <p:cNvSpPr>
            <a:spLocks noChangeArrowheads="1"/>
          </p:cNvSpPr>
          <p:nvPr/>
        </p:nvSpPr>
        <p:spPr bwMode="auto">
          <a:xfrm>
            <a:off x="457201" y="5044281"/>
            <a:ext cx="41052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spcBef>
                <a:spcPct val="0"/>
              </a:spcBef>
              <a:buClrTx/>
              <a:buNone/>
            </a:pPr>
            <a:r>
              <a:rPr lang="en-US" altLang="en-US" sz="1600" dirty="0" smtClean="0">
                <a:solidFill>
                  <a:schemeClr val="tx1"/>
                </a:solidFill>
                <a:latin typeface="Arial" charset="0"/>
              </a:rPr>
              <a:t>- Personal debt</a:t>
            </a:r>
          </a:p>
          <a:p>
            <a:pPr>
              <a:spcBef>
                <a:spcPct val="0"/>
              </a:spcBef>
              <a:buClrTx/>
              <a:buNone/>
            </a:pPr>
            <a:r>
              <a:rPr lang="en-US" altLang="en-US" sz="1600" dirty="0" smtClean="0">
                <a:solidFill>
                  <a:schemeClr val="tx1"/>
                </a:solidFill>
                <a:latin typeface="Arial" charset="0"/>
              </a:rPr>
              <a:t>- Meet expectations</a:t>
            </a:r>
            <a:endParaRPr lang="en-US" altLang="en-US" sz="1600" dirty="0">
              <a:solidFill>
                <a:schemeClr val="tx1"/>
              </a:solidFill>
              <a:latin typeface="Arial" charset="0"/>
            </a:endParaRPr>
          </a:p>
          <a:p>
            <a:pPr>
              <a:spcBef>
                <a:spcPct val="0"/>
              </a:spcBef>
              <a:buClrTx/>
              <a:buFontTx/>
              <a:buNone/>
            </a:pPr>
            <a:r>
              <a:rPr lang="en-US" altLang="en-US" sz="1600" dirty="0" smtClean="0">
                <a:solidFill>
                  <a:schemeClr val="tx1"/>
                </a:solidFill>
                <a:latin typeface="Arial" charset="0"/>
              </a:rPr>
              <a:t>- </a:t>
            </a:r>
            <a:r>
              <a:rPr lang="en-US" altLang="en-US" sz="1600" dirty="0">
                <a:solidFill>
                  <a:schemeClr val="tx1"/>
                </a:solidFill>
                <a:latin typeface="Arial" charset="0"/>
              </a:rPr>
              <a:t>Costly addictions such </a:t>
            </a:r>
            <a:r>
              <a:rPr lang="en-US" altLang="en-US" sz="1600" dirty="0" smtClean="0">
                <a:solidFill>
                  <a:schemeClr val="tx1"/>
                </a:solidFill>
                <a:latin typeface="Arial" charset="0"/>
              </a:rPr>
              <a:t>as gambling</a:t>
            </a:r>
            <a:endParaRPr lang="en-US" altLang="en-US" sz="1600" dirty="0">
              <a:solidFill>
                <a:schemeClr val="tx1"/>
              </a:solidFill>
              <a:latin typeface="Arial" charset="0"/>
            </a:endParaRPr>
          </a:p>
          <a:p>
            <a:pPr>
              <a:spcBef>
                <a:spcPct val="0"/>
              </a:spcBef>
              <a:buClrTx/>
              <a:buFontTx/>
              <a:buNone/>
            </a:pPr>
            <a:r>
              <a:rPr lang="en-US" altLang="en-US" sz="1600" dirty="0" smtClean="0">
                <a:solidFill>
                  <a:schemeClr val="tx1"/>
                </a:solidFill>
                <a:latin typeface="Arial" charset="0"/>
              </a:rPr>
              <a:t>- </a:t>
            </a:r>
            <a:r>
              <a:rPr lang="en-US" altLang="en-US" sz="1600" dirty="0">
                <a:solidFill>
                  <a:schemeClr val="tx1"/>
                </a:solidFill>
                <a:latin typeface="Arial" charset="0"/>
              </a:rPr>
              <a:t>Unforeseen expenses</a:t>
            </a:r>
          </a:p>
        </p:txBody>
      </p:sp>
      <p:sp>
        <p:nvSpPr>
          <p:cNvPr id="21512" name="Text Box 12"/>
          <p:cNvSpPr txBox="1">
            <a:spLocks noChangeArrowheads="1"/>
          </p:cNvSpPr>
          <p:nvPr/>
        </p:nvSpPr>
        <p:spPr bwMode="auto">
          <a:xfrm>
            <a:off x="3495261" y="4677568"/>
            <a:ext cx="510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lgn="ctr">
              <a:spcBef>
                <a:spcPct val="50000"/>
              </a:spcBef>
              <a:buClrTx/>
              <a:buFontTx/>
              <a:buNone/>
            </a:pPr>
            <a:r>
              <a:rPr lang="en-US" altLang="en-US" sz="1800" b="1" dirty="0">
                <a:solidFill>
                  <a:schemeClr val="tx1"/>
                </a:solidFill>
                <a:latin typeface="Arial" charset="0"/>
              </a:rPr>
              <a:t>Rationalization</a:t>
            </a:r>
          </a:p>
        </p:txBody>
      </p:sp>
      <p:sp>
        <p:nvSpPr>
          <p:cNvPr id="21513" name="Rectangle 13"/>
          <p:cNvSpPr>
            <a:spLocks noChangeArrowheads="1"/>
          </p:cNvSpPr>
          <p:nvPr/>
        </p:nvSpPr>
        <p:spPr bwMode="auto">
          <a:xfrm>
            <a:off x="5029199" y="5060156"/>
            <a:ext cx="367830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800000"/>
              </a:buClr>
              <a:buFont typeface="Wingdings" pitchFamily="2" charset="2"/>
              <a:buChar char="p"/>
              <a:defRPr sz="2800">
                <a:solidFill>
                  <a:srgbClr val="292929"/>
                </a:solidFill>
                <a:latin typeface="Calibri" pitchFamily="34" charset="0"/>
              </a:defRPr>
            </a:lvl1pPr>
            <a:lvl2pPr marL="742950" indent="-285750">
              <a:spcBef>
                <a:spcPct val="20000"/>
              </a:spcBef>
              <a:buClr>
                <a:srgbClr val="800000"/>
              </a:buClr>
              <a:buFont typeface="Wingdings" pitchFamily="2" charset="2"/>
              <a:buChar char="n"/>
              <a:defRPr sz="2400">
                <a:solidFill>
                  <a:srgbClr val="292929"/>
                </a:solidFill>
                <a:latin typeface="Calibri" pitchFamily="34" charset="0"/>
              </a:defRPr>
            </a:lvl2pPr>
            <a:lvl3pPr marL="1143000" indent="-228600">
              <a:spcBef>
                <a:spcPct val="20000"/>
              </a:spcBef>
              <a:buClr>
                <a:srgbClr val="800000"/>
              </a:buClr>
              <a:buFont typeface="Wingdings" pitchFamily="2" charset="2"/>
              <a:buChar char="p"/>
              <a:defRPr sz="2000">
                <a:solidFill>
                  <a:srgbClr val="292929"/>
                </a:solidFill>
                <a:latin typeface="Calibri" pitchFamily="34" charset="0"/>
              </a:defRPr>
            </a:lvl3pPr>
            <a:lvl4pPr marL="1600200" indent="-228600">
              <a:spcBef>
                <a:spcPct val="20000"/>
              </a:spcBef>
              <a:buClr>
                <a:srgbClr val="800000"/>
              </a:buClr>
              <a:buFont typeface="Wingdings" pitchFamily="2" charset="2"/>
              <a:buChar char="§"/>
              <a:defRPr>
                <a:solidFill>
                  <a:srgbClr val="292929"/>
                </a:solidFill>
                <a:latin typeface="Calibri" pitchFamily="34" charset="0"/>
              </a:defRPr>
            </a:lvl4pPr>
            <a:lvl5pPr marL="2057400" indent="-228600">
              <a:spcBef>
                <a:spcPct val="20000"/>
              </a:spcBef>
              <a:buClr>
                <a:srgbClr val="800000"/>
              </a:buClr>
              <a:buFont typeface="Wingdings" pitchFamily="2" charset="2"/>
              <a:buChar char="§"/>
              <a:defRPr>
                <a:solidFill>
                  <a:srgbClr val="292929"/>
                </a:solidFill>
                <a:latin typeface="Calibri" pitchFamily="34" charset="0"/>
              </a:defRPr>
            </a:lvl5pPr>
            <a:lvl6pPr marL="25146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6pPr>
            <a:lvl7pPr marL="29718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7pPr>
            <a:lvl8pPr marL="34290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8pPr>
            <a:lvl9pPr marL="3886200" indent="-228600" eaLnBrk="0" fontAlgn="base" hangingPunct="0">
              <a:spcBef>
                <a:spcPct val="20000"/>
              </a:spcBef>
              <a:spcAft>
                <a:spcPct val="0"/>
              </a:spcAft>
              <a:buClr>
                <a:srgbClr val="800000"/>
              </a:buClr>
              <a:buFont typeface="Wingdings" pitchFamily="2" charset="2"/>
              <a:buChar char="§"/>
              <a:defRPr>
                <a:solidFill>
                  <a:srgbClr val="292929"/>
                </a:solidFill>
                <a:latin typeface="Calibri" pitchFamily="34" charset="0"/>
              </a:defRPr>
            </a:lvl9pPr>
          </a:lstStyle>
          <a:p>
            <a:pPr>
              <a:spcBef>
                <a:spcPct val="0"/>
              </a:spcBef>
              <a:buClrTx/>
              <a:buFontTx/>
              <a:buNone/>
            </a:pPr>
            <a:r>
              <a:rPr lang="en-US" altLang="en-US" sz="1600" dirty="0" smtClean="0">
                <a:solidFill>
                  <a:schemeClr val="tx1"/>
                </a:solidFill>
                <a:latin typeface="Arial" charset="0"/>
              </a:rPr>
              <a:t>- I’ll </a:t>
            </a:r>
            <a:r>
              <a:rPr lang="en-US" altLang="en-US" sz="1600" dirty="0">
                <a:solidFill>
                  <a:schemeClr val="tx1"/>
                </a:solidFill>
                <a:latin typeface="Arial" charset="0"/>
              </a:rPr>
              <a:t>pay it </a:t>
            </a:r>
            <a:r>
              <a:rPr lang="en-US" altLang="en-US" sz="1600" dirty="0" smtClean="0">
                <a:solidFill>
                  <a:schemeClr val="tx1"/>
                </a:solidFill>
                <a:latin typeface="Arial" charset="0"/>
              </a:rPr>
              <a:t>back</a:t>
            </a:r>
          </a:p>
          <a:p>
            <a:pPr>
              <a:spcBef>
                <a:spcPct val="0"/>
              </a:spcBef>
              <a:buClrTx/>
              <a:buFontTx/>
              <a:buNone/>
            </a:pPr>
            <a:r>
              <a:rPr lang="en-US" altLang="en-US" sz="1600" dirty="0" smtClean="0">
                <a:solidFill>
                  <a:schemeClr val="tx1"/>
                </a:solidFill>
                <a:latin typeface="Arial" charset="0"/>
              </a:rPr>
              <a:t>- Other people are doing it</a:t>
            </a:r>
          </a:p>
          <a:p>
            <a:pPr>
              <a:spcBef>
                <a:spcPct val="0"/>
              </a:spcBef>
              <a:buClrTx/>
              <a:buFontTx/>
              <a:buNone/>
            </a:pPr>
            <a:r>
              <a:rPr lang="en-US" altLang="en-US" sz="1600" dirty="0" smtClean="0">
                <a:solidFill>
                  <a:schemeClr val="tx1"/>
                </a:solidFill>
                <a:latin typeface="Arial" charset="0"/>
              </a:rPr>
              <a:t>- They </a:t>
            </a:r>
            <a:r>
              <a:rPr lang="en-US" altLang="en-US" sz="1600" dirty="0">
                <a:solidFill>
                  <a:schemeClr val="tx1"/>
                </a:solidFill>
                <a:latin typeface="Arial" charset="0"/>
              </a:rPr>
              <a:t>don’t pay me </a:t>
            </a:r>
            <a:r>
              <a:rPr lang="en-US" altLang="en-US" sz="1600" dirty="0" smtClean="0">
                <a:solidFill>
                  <a:schemeClr val="tx1"/>
                </a:solidFill>
                <a:latin typeface="Arial" charset="0"/>
              </a:rPr>
              <a:t>enough</a:t>
            </a:r>
          </a:p>
          <a:p>
            <a:pPr>
              <a:spcBef>
                <a:spcPct val="0"/>
              </a:spcBef>
              <a:buClrTx/>
              <a:buFontTx/>
              <a:buNone/>
            </a:pPr>
            <a:r>
              <a:rPr lang="en-US" altLang="en-US" sz="1600" dirty="0" smtClean="0">
                <a:solidFill>
                  <a:schemeClr val="tx1"/>
                </a:solidFill>
                <a:latin typeface="Arial" charset="0"/>
              </a:rPr>
              <a:t>- Low Compensation </a:t>
            </a:r>
            <a:endParaRPr lang="en-US" altLang="en-US" sz="1600" dirty="0">
              <a:solidFill>
                <a:schemeClr val="tx1"/>
              </a:solidFill>
              <a:latin typeface="Arial" charset="0"/>
            </a:endParaRPr>
          </a:p>
        </p:txBody>
      </p:sp>
      <p:sp>
        <p:nvSpPr>
          <p:cNvPr id="21514" name="AutoShape 14"/>
          <p:cNvSpPr>
            <a:spLocks noChangeArrowheads="1"/>
          </p:cNvSpPr>
          <p:nvPr/>
        </p:nvSpPr>
        <p:spPr bwMode="auto">
          <a:xfrm>
            <a:off x="3086100" y="3245643"/>
            <a:ext cx="1828800" cy="1447800"/>
          </a:xfrm>
          <a:prstGeom prst="triangle">
            <a:avLst>
              <a:gd name="adj" fmla="val 50000"/>
            </a:avLst>
          </a:prstGeom>
          <a:solidFill>
            <a:srgbClr val="FFC000"/>
          </a:solidFill>
          <a:ln>
            <a:noFill/>
          </a:ln>
          <a:effectLst>
            <a:outerShdw dist="193857" dir="1896450" algn="ctr" rotWithShape="0">
              <a:schemeClr val="tx1"/>
            </a:outerShdw>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 name="TextBox 3"/>
          <p:cNvSpPr txBox="1"/>
          <p:nvPr/>
        </p:nvSpPr>
        <p:spPr>
          <a:xfrm>
            <a:off x="457200" y="1125811"/>
            <a:ext cx="8210550" cy="707886"/>
          </a:xfrm>
          <a:prstGeom prst="rect">
            <a:avLst/>
          </a:prstGeom>
          <a:solidFill>
            <a:srgbClr val="00B0F0"/>
          </a:solidFill>
        </p:spPr>
        <p:txBody>
          <a:bodyPr wrap="square" rtlCol="0" anchor="ctr">
            <a:spAutoFit/>
          </a:bodyPr>
          <a:lstStyle/>
          <a:p>
            <a:pPr algn="ctr"/>
            <a:r>
              <a:rPr lang="en-US" sz="4000" dirty="0" smtClean="0"/>
              <a:t>Motivation for Fraud </a:t>
            </a:r>
            <a:endParaRPr lang="en-US" sz="4000" dirty="0"/>
          </a:p>
        </p:txBody>
      </p:sp>
    </p:spTree>
    <p:extLst>
      <p:ext uri="{BB962C8B-B14F-4D97-AF65-F5344CB8AC3E}">
        <p14:creationId xmlns:p14="http://schemas.microsoft.com/office/powerpoint/2010/main" val="216929076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Controls </a:t>
            </a:r>
            <a:endParaRPr lang="en-US" dirty="0"/>
          </a:p>
        </p:txBody>
      </p:sp>
      <p:sp>
        <p:nvSpPr>
          <p:cNvPr id="5" name="Isosceles Triangle 4"/>
          <p:cNvSpPr/>
          <p:nvPr/>
        </p:nvSpPr>
        <p:spPr bwMode="auto">
          <a:xfrm>
            <a:off x="3834782" y="1143000"/>
            <a:ext cx="1600332" cy="1434548"/>
          </a:xfrm>
          <a:prstGeom prst="triangle">
            <a:avLst/>
          </a:prstGeom>
          <a:solidFill>
            <a:srgbClr val="FF9966"/>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Threat</a:t>
            </a:r>
          </a:p>
        </p:txBody>
      </p:sp>
      <p:sp>
        <p:nvSpPr>
          <p:cNvPr id="6" name="Rounded Rectangle 5"/>
          <p:cNvSpPr/>
          <p:nvPr/>
        </p:nvSpPr>
        <p:spPr bwMode="auto">
          <a:xfrm>
            <a:off x="3657600" y="3372678"/>
            <a:ext cx="1692965" cy="914400"/>
          </a:xfrm>
          <a:prstGeom prst="roundRect">
            <a:avLst/>
          </a:prstGeom>
          <a:solidFill>
            <a:srgbClr val="FF00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Financial </a:t>
            </a:r>
            <a:r>
              <a:rPr lang="en-US" dirty="0" smtClean="0">
                <a:latin typeface="Arial" pitchFamily="34" charset="0"/>
              </a:rPr>
              <a:t>or</a:t>
            </a:r>
            <a:r>
              <a:rPr kumimoji="0" lang="en-US" sz="1800" b="1" i="1" u="none" strike="noStrike" cap="none" normalizeH="0" baseline="0" dirty="0" smtClean="0">
                <a:ln>
                  <a:noFill/>
                </a:ln>
                <a:solidFill>
                  <a:schemeClr val="tx1"/>
                </a:solidFill>
                <a:effectLst/>
                <a:latin typeface="Arial" pitchFamily="34" charset="0"/>
                <a:cs typeface="Times New Roman" pitchFamily="18" charset="0"/>
              </a:rPr>
              <a:t> Asset  Losses </a:t>
            </a:r>
          </a:p>
        </p:txBody>
      </p:sp>
      <p:sp>
        <p:nvSpPr>
          <p:cNvPr id="7" name="Oval 6"/>
          <p:cNvSpPr/>
          <p:nvPr/>
        </p:nvSpPr>
        <p:spPr bwMode="auto">
          <a:xfrm>
            <a:off x="838200" y="2458278"/>
            <a:ext cx="1480930" cy="914400"/>
          </a:xfrm>
          <a:prstGeom prst="ellipse">
            <a:avLst/>
          </a:prstGeom>
          <a:solidFill>
            <a:schemeClr val="accent2">
              <a:lumMod val="40000"/>
              <a:lumOff val="6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Deterrent Control </a:t>
            </a:r>
          </a:p>
        </p:txBody>
      </p:sp>
      <p:sp>
        <p:nvSpPr>
          <p:cNvPr id="8" name="Oval 7"/>
          <p:cNvSpPr/>
          <p:nvPr/>
        </p:nvSpPr>
        <p:spPr bwMode="auto">
          <a:xfrm>
            <a:off x="442291" y="3939209"/>
            <a:ext cx="1524000" cy="914400"/>
          </a:xfrm>
          <a:prstGeom prst="ellipse">
            <a:avLst/>
          </a:prstGeom>
          <a:solidFill>
            <a:schemeClr val="accent2">
              <a:lumMod val="40000"/>
              <a:lumOff val="6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Detective Control </a:t>
            </a:r>
          </a:p>
        </p:txBody>
      </p:sp>
      <p:sp>
        <p:nvSpPr>
          <p:cNvPr id="9" name="Oval 8"/>
          <p:cNvSpPr/>
          <p:nvPr/>
        </p:nvSpPr>
        <p:spPr bwMode="auto">
          <a:xfrm>
            <a:off x="2261771" y="5176363"/>
            <a:ext cx="1600200" cy="914400"/>
          </a:xfrm>
          <a:prstGeom prst="ellipse">
            <a:avLst/>
          </a:prstGeom>
          <a:solidFill>
            <a:schemeClr val="accent2">
              <a:lumMod val="40000"/>
              <a:lumOff val="6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Preventive Control </a:t>
            </a:r>
          </a:p>
        </p:txBody>
      </p:sp>
      <p:sp>
        <p:nvSpPr>
          <p:cNvPr id="10" name="Oval 9"/>
          <p:cNvSpPr/>
          <p:nvPr/>
        </p:nvSpPr>
        <p:spPr bwMode="auto">
          <a:xfrm>
            <a:off x="6553200" y="2458278"/>
            <a:ext cx="1812235" cy="914400"/>
          </a:xfrm>
          <a:prstGeom prst="ellipse">
            <a:avLst/>
          </a:prstGeom>
          <a:solidFill>
            <a:schemeClr val="accent2">
              <a:lumMod val="20000"/>
              <a:lumOff val="8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Corrective Control</a:t>
            </a:r>
          </a:p>
        </p:txBody>
      </p:sp>
      <p:sp>
        <p:nvSpPr>
          <p:cNvPr id="11" name="Oval 10"/>
          <p:cNvSpPr/>
          <p:nvPr/>
        </p:nvSpPr>
        <p:spPr bwMode="auto">
          <a:xfrm>
            <a:off x="6553200" y="3813854"/>
            <a:ext cx="1782419" cy="914400"/>
          </a:xfrm>
          <a:prstGeom prst="ellipse">
            <a:avLst/>
          </a:prstGeom>
          <a:solidFill>
            <a:schemeClr val="accent2">
              <a:lumMod val="20000"/>
              <a:lumOff val="8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Vulnerability</a:t>
            </a:r>
          </a:p>
        </p:txBody>
      </p:sp>
      <p:sp>
        <p:nvSpPr>
          <p:cNvPr id="12" name="Oval 11"/>
          <p:cNvSpPr/>
          <p:nvPr/>
        </p:nvSpPr>
        <p:spPr bwMode="auto">
          <a:xfrm>
            <a:off x="5422623" y="5167652"/>
            <a:ext cx="1744316" cy="914400"/>
          </a:xfrm>
          <a:prstGeom prst="ellipse">
            <a:avLst/>
          </a:prstGeom>
          <a:solidFill>
            <a:schemeClr val="accent2">
              <a:lumMod val="20000"/>
              <a:lumOff val="8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1" u="none" strike="noStrike" cap="none" normalizeH="0" baseline="0" dirty="0" smtClean="0">
                <a:ln>
                  <a:noFill/>
                </a:ln>
                <a:solidFill>
                  <a:schemeClr val="tx1"/>
                </a:solidFill>
                <a:effectLst/>
                <a:latin typeface="Arial" pitchFamily="34" charset="0"/>
                <a:cs typeface="Times New Roman" pitchFamily="18" charset="0"/>
              </a:rPr>
              <a:t>Impact </a:t>
            </a:r>
          </a:p>
        </p:txBody>
      </p:sp>
      <p:cxnSp>
        <p:nvCxnSpPr>
          <p:cNvPr id="14" name="Straight Arrow Connector 13"/>
          <p:cNvCxnSpPr/>
          <p:nvPr/>
        </p:nvCxnSpPr>
        <p:spPr bwMode="auto">
          <a:xfrm>
            <a:off x="4634948" y="2577548"/>
            <a:ext cx="0" cy="795130"/>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16" name="Straight Arrow Connector 15"/>
          <p:cNvCxnSpPr>
            <a:stCxn id="7" idx="6"/>
          </p:cNvCxnSpPr>
          <p:nvPr/>
        </p:nvCxnSpPr>
        <p:spPr bwMode="auto">
          <a:xfrm>
            <a:off x="2319130" y="2915478"/>
            <a:ext cx="1338470" cy="818322"/>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22" name="Straight Arrow Connector 21"/>
          <p:cNvCxnSpPr>
            <a:stCxn id="8" idx="6"/>
          </p:cNvCxnSpPr>
          <p:nvPr/>
        </p:nvCxnSpPr>
        <p:spPr bwMode="auto">
          <a:xfrm flipV="1">
            <a:off x="1966291" y="3962400"/>
            <a:ext cx="1674744" cy="434009"/>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24" name="Straight Arrow Connector 23"/>
          <p:cNvCxnSpPr>
            <a:stCxn id="8" idx="4"/>
            <a:endCxn id="9" idx="1"/>
          </p:cNvCxnSpPr>
          <p:nvPr/>
        </p:nvCxnSpPr>
        <p:spPr bwMode="auto">
          <a:xfrm>
            <a:off x="1204291" y="4853609"/>
            <a:ext cx="1291824" cy="456665"/>
          </a:xfrm>
          <a:prstGeom prst="straightConnector1">
            <a:avLst/>
          </a:prstGeom>
          <a:solidFill>
            <a:srgbClr val="009900"/>
          </a:solidFill>
          <a:ln w="19050" cap="flat" cmpd="sng" algn="ctr">
            <a:solidFill>
              <a:schemeClr val="tx1"/>
            </a:solidFill>
            <a:prstDash val="solid"/>
            <a:round/>
            <a:headEnd type="none" w="med" len="med"/>
            <a:tailEnd type="arrow"/>
          </a:ln>
          <a:effectLst/>
        </p:spPr>
      </p:cxnSp>
      <p:sp>
        <p:nvSpPr>
          <p:cNvPr id="33" name="TextBox 32"/>
          <p:cNvSpPr txBox="1"/>
          <p:nvPr/>
        </p:nvSpPr>
        <p:spPr>
          <a:xfrm rot="18018730">
            <a:off x="3542049" y="1587999"/>
            <a:ext cx="1066800" cy="276999"/>
          </a:xfrm>
          <a:prstGeom prst="rect">
            <a:avLst/>
          </a:prstGeom>
          <a:noFill/>
        </p:spPr>
        <p:txBody>
          <a:bodyPr wrap="square" rtlCol="0">
            <a:spAutoFit/>
          </a:bodyPr>
          <a:lstStyle/>
          <a:p>
            <a:r>
              <a:rPr lang="en-US" sz="1200" dirty="0" smtClean="0"/>
              <a:t>Opportunity</a:t>
            </a:r>
            <a:endParaRPr lang="en-US" sz="1200" dirty="0"/>
          </a:p>
        </p:txBody>
      </p:sp>
      <p:sp>
        <p:nvSpPr>
          <p:cNvPr id="34" name="TextBox 33"/>
          <p:cNvSpPr txBox="1"/>
          <p:nvPr/>
        </p:nvSpPr>
        <p:spPr>
          <a:xfrm rot="3666790">
            <a:off x="4454512" y="1587998"/>
            <a:ext cx="1417981" cy="276999"/>
          </a:xfrm>
          <a:prstGeom prst="rect">
            <a:avLst/>
          </a:prstGeom>
          <a:noFill/>
        </p:spPr>
        <p:txBody>
          <a:bodyPr wrap="square" rtlCol="0">
            <a:spAutoFit/>
          </a:bodyPr>
          <a:lstStyle/>
          <a:p>
            <a:r>
              <a:rPr lang="en-US" sz="1200" dirty="0" smtClean="0"/>
              <a:t>Rationalization</a:t>
            </a:r>
            <a:endParaRPr lang="en-US" sz="1200" dirty="0"/>
          </a:p>
        </p:txBody>
      </p:sp>
      <p:sp>
        <p:nvSpPr>
          <p:cNvPr id="35" name="TextBox 34"/>
          <p:cNvSpPr txBox="1"/>
          <p:nvPr/>
        </p:nvSpPr>
        <p:spPr>
          <a:xfrm>
            <a:off x="3686671" y="2577547"/>
            <a:ext cx="1956418" cy="276999"/>
          </a:xfrm>
          <a:prstGeom prst="rect">
            <a:avLst/>
          </a:prstGeom>
          <a:noFill/>
        </p:spPr>
        <p:txBody>
          <a:bodyPr wrap="square" rtlCol="0">
            <a:spAutoFit/>
          </a:bodyPr>
          <a:lstStyle/>
          <a:p>
            <a:r>
              <a:rPr lang="en-US" sz="1200" dirty="0" smtClean="0"/>
              <a:t>Pressure or Incentive</a:t>
            </a:r>
            <a:endParaRPr lang="en-US" sz="1200" dirty="0"/>
          </a:p>
        </p:txBody>
      </p:sp>
      <p:sp>
        <p:nvSpPr>
          <p:cNvPr id="36" name="TextBox 35"/>
          <p:cNvSpPr txBox="1"/>
          <p:nvPr/>
        </p:nvSpPr>
        <p:spPr>
          <a:xfrm rot="1925054">
            <a:off x="2282168" y="3067873"/>
            <a:ext cx="1338470" cy="461665"/>
          </a:xfrm>
          <a:prstGeom prst="rect">
            <a:avLst/>
          </a:prstGeom>
          <a:noFill/>
        </p:spPr>
        <p:txBody>
          <a:bodyPr wrap="square" rtlCol="0">
            <a:spAutoFit/>
          </a:bodyPr>
          <a:lstStyle/>
          <a:p>
            <a:r>
              <a:rPr lang="en-US" sz="1200" dirty="0" smtClean="0"/>
              <a:t>Reduces Likelihood of </a:t>
            </a:r>
            <a:endParaRPr lang="en-US" sz="1200" dirty="0"/>
          </a:p>
        </p:txBody>
      </p:sp>
      <p:sp>
        <p:nvSpPr>
          <p:cNvPr id="37" name="TextBox 36"/>
          <p:cNvSpPr txBox="1"/>
          <p:nvPr/>
        </p:nvSpPr>
        <p:spPr>
          <a:xfrm rot="20707800">
            <a:off x="1982972" y="3953753"/>
            <a:ext cx="1126435" cy="276999"/>
          </a:xfrm>
          <a:prstGeom prst="rect">
            <a:avLst/>
          </a:prstGeom>
          <a:noFill/>
        </p:spPr>
        <p:txBody>
          <a:bodyPr wrap="square" rtlCol="0">
            <a:spAutoFit/>
          </a:bodyPr>
          <a:lstStyle/>
          <a:p>
            <a:r>
              <a:rPr lang="en-US" sz="1200" dirty="0" smtClean="0"/>
              <a:t>Discovers</a:t>
            </a:r>
            <a:endParaRPr lang="en-US" sz="1200" dirty="0"/>
          </a:p>
        </p:txBody>
      </p:sp>
      <p:sp>
        <p:nvSpPr>
          <p:cNvPr id="41" name="TextBox 40"/>
          <p:cNvSpPr txBox="1"/>
          <p:nvPr/>
        </p:nvSpPr>
        <p:spPr>
          <a:xfrm rot="1137693">
            <a:off x="1422088" y="4868945"/>
            <a:ext cx="1057722" cy="276999"/>
          </a:xfrm>
          <a:prstGeom prst="rect">
            <a:avLst/>
          </a:prstGeom>
          <a:noFill/>
        </p:spPr>
        <p:txBody>
          <a:bodyPr wrap="square" rtlCol="0">
            <a:spAutoFit/>
          </a:bodyPr>
          <a:lstStyle/>
          <a:p>
            <a:r>
              <a:rPr lang="en-US" sz="1200" dirty="0" smtClean="0"/>
              <a:t>Triggers</a:t>
            </a:r>
            <a:endParaRPr lang="en-US" sz="1200" dirty="0"/>
          </a:p>
        </p:txBody>
      </p:sp>
      <p:cxnSp>
        <p:nvCxnSpPr>
          <p:cNvPr id="43" name="Straight Arrow Connector 42"/>
          <p:cNvCxnSpPr>
            <a:stCxn id="9" idx="7"/>
            <a:endCxn id="11" idx="2"/>
          </p:cNvCxnSpPr>
          <p:nvPr/>
        </p:nvCxnSpPr>
        <p:spPr bwMode="auto">
          <a:xfrm flipV="1">
            <a:off x="3627627" y="4271054"/>
            <a:ext cx="2925573" cy="1039220"/>
          </a:xfrm>
          <a:prstGeom prst="straightConnector1">
            <a:avLst/>
          </a:prstGeom>
          <a:solidFill>
            <a:srgbClr val="009900"/>
          </a:solidFill>
          <a:ln w="19050" cap="flat" cmpd="sng" algn="ctr">
            <a:solidFill>
              <a:schemeClr val="tx1"/>
            </a:solidFill>
            <a:prstDash val="solid"/>
            <a:round/>
            <a:headEnd type="none" w="med" len="med"/>
            <a:tailEnd type="arrow"/>
          </a:ln>
          <a:effectLst/>
        </p:spPr>
      </p:cxnSp>
      <p:sp>
        <p:nvSpPr>
          <p:cNvPr id="44" name="TextBox 43"/>
          <p:cNvSpPr txBox="1"/>
          <p:nvPr/>
        </p:nvSpPr>
        <p:spPr>
          <a:xfrm rot="20620106">
            <a:off x="4311007" y="4646436"/>
            <a:ext cx="829151" cy="285015"/>
          </a:xfrm>
          <a:prstGeom prst="rect">
            <a:avLst/>
          </a:prstGeom>
          <a:noFill/>
        </p:spPr>
        <p:txBody>
          <a:bodyPr wrap="square" rtlCol="0">
            <a:spAutoFit/>
          </a:bodyPr>
          <a:lstStyle/>
          <a:p>
            <a:r>
              <a:rPr lang="en-US" sz="1200" dirty="0" smtClean="0"/>
              <a:t>Protects</a:t>
            </a:r>
            <a:endParaRPr lang="en-US" sz="1200" dirty="0"/>
          </a:p>
        </p:txBody>
      </p:sp>
      <p:cxnSp>
        <p:nvCxnSpPr>
          <p:cNvPr id="48" name="Straight Arrow Connector 47"/>
          <p:cNvCxnSpPr>
            <a:stCxn id="9" idx="6"/>
            <a:endCxn id="12" idx="2"/>
          </p:cNvCxnSpPr>
          <p:nvPr/>
        </p:nvCxnSpPr>
        <p:spPr bwMode="auto">
          <a:xfrm flipV="1">
            <a:off x="3861971" y="5624852"/>
            <a:ext cx="1560652" cy="8711"/>
          </a:xfrm>
          <a:prstGeom prst="straightConnector1">
            <a:avLst/>
          </a:prstGeom>
          <a:solidFill>
            <a:srgbClr val="009900"/>
          </a:solidFill>
          <a:ln w="19050" cap="flat" cmpd="sng" algn="ctr">
            <a:solidFill>
              <a:schemeClr val="tx1"/>
            </a:solidFill>
            <a:prstDash val="solid"/>
            <a:round/>
            <a:headEnd type="none" w="med" len="med"/>
            <a:tailEnd type="arrow"/>
          </a:ln>
          <a:effectLst/>
        </p:spPr>
      </p:cxnSp>
      <p:sp>
        <p:nvSpPr>
          <p:cNvPr id="49" name="TextBox 48"/>
          <p:cNvSpPr txBox="1"/>
          <p:nvPr/>
        </p:nvSpPr>
        <p:spPr>
          <a:xfrm rot="21155473">
            <a:off x="4075449" y="5310274"/>
            <a:ext cx="1088053" cy="276999"/>
          </a:xfrm>
          <a:prstGeom prst="rect">
            <a:avLst/>
          </a:prstGeom>
          <a:noFill/>
        </p:spPr>
        <p:txBody>
          <a:bodyPr wrap="square" rtlCol="0">
            <a:spAutoFit/>
          </a:bodyPr>
          <a:lstStyle/>
          <a:p>
            <a:r>
              <a:rPr lang="en-US" sz="1200" dirty="0" smtClean="0"/>
              <a:t>Reduces</a:t>
            </a:r>
            <a:endParaRPr lang="en-US" sz="1200" dirty="0"/>
          </a:p>
        </p:txBody>
      </p:sp>
      <p:cxnSp>
        <p:nvCxnSpPr>
          <p:cNvPr id="51" name="Straight Arrow Connector 50"/>
          <p:cNvCxnSpPr>
            <a:stCxn id="6" idx="3"/>
            <a:endCxn id="11" idx="1"/>
          </p:cNvCxnSpPr>
          <p:nvPr/>
        </p:nvCxnSpPr>
        <p:spPr bwMode="auto">
          <a:xfrm>
            <a:off x="5350565" y="3829878"/>
            <a:ext cx="1463664" cy="117887"/>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60" name="Straight Arrow Connector 59"/>
          <p:cNvCxnSpPr>
            <a:stCxn id="11" idx="4"/>
            <a:endCxn id="12" idx="7"/>
          </p:cNvCxnSpPr>
          <p:nvPr/>
        </p:nvCxnSpPr>
        <p:spPr bwMode="auto">
          <a:xfrm flipH="1">
            <a:off x="6911490" y="4728254"/>
            <a:ext cx="532920" cy="573309"/>
          </a:xfrm>
          <a:prstGeom prst="straightConnector1">
            <a:avLst/>
          </a:prstGeom>
          <a:solidFill>
            <a:srgbClr val="009900"/>
          </a:solidFill>
          <a:ln w="19050" cap="flat" cmpd="sng" algn="ctr">
            <a:solidFill>
              <a:schemeClr val="tx1"/>
            </a:solidFill>
            <a:prstDash val="solid"/>
            <a:round/>
            <a:headEnd type="none" w="med" len="med"/>
            <a:tailEnd type="arrow"/>
          </a:ln>
          <a:effectLst/>
        </p:spPr>
      </p:cxnSp>
      <p:sp>
        <p:nvSpPr>
          <p:cNvPr id="61" name="TextBox 60"/>
          <p:cNvSpPr txBox="1"/>
          <p:nvPr/>
        </p:nvSpPr>
        <p:spPr>
          <a:xfrm rot="18646443">
            <a:off x="6774583" y="4811445"/>
            <a:ext cx="784709" cy="461665"/>
          </a:xfrm>
          <a:prstGeom prst="rect">
            <a:avLst/>
          </a:prstGeom>
          <a:noFill/>
        </p:spPr>
        <p:txBody>
          <a:bodyPr wrap="square" rtlCol="0">
            <a:spAutoFit/>
          </a:bodyPr>
          <a:lstStyle/>
          <a:p>
            <a:pPr algn="ctr"/>
            <a:r>
              <a:rPr lang="en-US" sz="1200" dirty="0" smtClean="0"/>
              <a:t>Results in</a:t>
            </a:r>
            <a:endParaRPr lang="en-US" sz="1200" dirty="0"/>
          </a:p>
        </p:txBody>
      </p:sp>
      <p:sp>
        <p:nvSpPr>
          <p:cNvPr id="62" name="TextBox 61"/>
          <p:cNvSpPr txBox="1"/>
          <p:nvPr/>
        </p:nvSpPr>
        <p:spPr>
          <a:xfrm rot="179558">
            <a:off x="5649743" y="3640355"/>
            <a:ext cx="844505" cy="276999"/>
          </a:xfrm>
          <a:prstGeom prst="rect">
            <a:avLst/>
          </a:prstGeom>
          <a:noFill/>
        </p:spPr>
        <p:txBody>
          <a:bodyPr wrap="square" rtlCol="0">
            <a:spAutoFit/>
          </a:bodyPr>
          <a:lstStyle/>
          <a:p>
            <a:r>
              <a:rPr lang="en-US" sz="1200" dirty="0" smtClean="0"/>
              <a:t>Exploits</a:t>
            </a:r>
            <a:endParaRPr lang="en-US" sz="1200" dirty="0"/>
          </a:p>
        </p:txBody>
      </p:sp>
      <p:cxnSp>
        <p:nvCxnSpPr>
          <p:cNvPr id="64" name="Curved Connector 63"/>
          <p:cNvCxnSpPr>
            <a:stCxn id="10" idx="6"/>
            <a:endCxn id="12" idx="6"/>
          </p:cNvCxnSpPr>
          <p:nvPr/>
        </p:nvCxnSpPr>
        <p:spPr bwMode="auto">
          <a:xfrm flipH="1">
            <a:off x="7166939" y="2915478"/>
            <a:ext cx="1198496" cy="2709374"/>
          </a:xfrm>
          <a:prstGeom prst="curvedConnector3">
            <a:avLst>
              <a:gd name="adj1" fmla="val -19074"/>
            </a:avLst>
          </a:prstGeom>
          <a:solidFill>
            <a:srgbClr val="009900"/>
          </a:solidFill>
          <a:ln w="19050" cap="flat" cmpd="sng" algn="ctr">
            <a:solidFill>
              <a:schemeClr val="tx1"/>
            </a:solidFill>
            <a:prstDash val="solid"/>
            <a:round/>
            <a:headEnd type="none" w="med" len="med"/>
            <a:tailEnd type="arrow"/>
          </a:ln>
          <a:effectLst/>
        </p:spPr>
      </p:cxnSp>
      <p:sp>
        <p:nvSpPr>
          <p:cNvPr id="65" name="TextBox 64"/>
          <p:cNvSpPr txBox="1"/>
          <p:nvPr/>
        </p:nvSpPr>
        <p:spPr>
          <a:xfrm rot="5400000">
            <a:off x="7779604" y="4067571"/>
            <a:ext cx="2031325" cy="276999"/>
          </a:xfrm>
          <a:prstGeom prst="rect">
            <a:avLst/>
          </a:prstGeom>
          <a:noFill/>
        </p:spPr>
        <p:txBody>
          <a:bodyPr vert="vert270" wrap="square" rtlCol="0">
            <a:spAutoFit/>
          </a:bodyPr>
          <a:lstStyle/>
          <a:p>
            <a:r>
              <a:rPr lang="en-US" sz="1200" dirty="0" smtClean="0"/>
              <a:t>D</a:t>
            </a:r>
          </a:p>
          <a:p>
            <a:r>
              <a:rPr lang="en-US" sz="1200" dirty="0" smtClean="0"/>
              <a:t>E</a:t>
            </a:r>
          </a:p>
          <a:p>
            <a:r>
              <a:rPr lang="en-US" sz="1200" dirty="0" smtClean="0"/>
              <a:t>C</a:t>
            </a:r>
          </a:p>
          <a:p>
            <a:r>
              <a:rPr lang="en-US" sz="1200" dirty="0" smtClean="0"/>
              <a:t>R</a:t>
            </a:r>
          </a:p>
          <a:p>
            <a:r>
              <a:rPr lang="en-US" sz="1200" dirty="0" smtClean="0"/>
              <a:t>E</a:t>
            </a:r>
          </a:p>
          <a:p>
            <a:r>
              <a:rPr lang="en-US" sz="1200" dirty="0" smtClean="0"/>
              <a:t>A</a:t>
            </a:r>
          </a:p>
          <a:p>
            <a:r>
              <a:rPr lang="en-US" sz="1200" dirty="0" smtClean="0"/>
              <a:t>S</a:t>
            </a:r>
          </a:p>
          <a:p>
            <a:r>
              <a:rPr lang="en-US" sz="1200" dirty="0" smtClean="0"/>
              <a:t>E</a:t>
            </a:r>
          </a:p>
          <a:p>
            <a:r>
              <a:rPr lang="en-US" sz="1200" dirty="0" smtClean="0"/>
              <a:t>S</a:t>
            </a:r>
          </a:p>
          <a:p>
            <a:endParaRPr lang="en-US" sz="1200" dirty="0"/>
          </a:p>
        </p:txBody>
      </p:sp>
    </p:spTree>
    <p:extLst>
      <p:ext uri="{BB962C8B-B14F-4D97-AF65-F5344CB8AC3E}">
        <p14:creationId xmlns:p14="http://schemas.microsoft.com/office/powerpoint/2010/main" val="286049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t>Types of Controls</a:t>
            </a:r>
            <a:endParaRPr lang="en-US" dirty="0"/>
          </a:p>
        </p:txBody>
      </p:sp>
      <p:sp>
        <p:nvSpPr>
          <p:cNvPr id="3" name="Content Placeholder 2"/>
          <p:cNvSpPr>
            <a:spLocks noGrp="1"/>
          </p:cNvSpPr>
          <p:nvPr>
            <p:ph idx="1"/>
          </p:nvPr>
        </p:nvSpPr>
        <p:spPr>
          <a:xfrm>
            <a:off x="685800" y="1143000"/>
            <a:ext cx="7848600" cy="5334000"/>
          </a:xfrm>
        </p:spPr>
        <p:txBody>
          <a:bodyPr/>
          <a:lstStyle/>
          <a:p>
            <a:pPr>
              <a:spcBef>
                <a:spcPts val="0"/>
              </a:spcBef>
              <a:spcAft>
                <a:spcPts val="0"/>
              </a:spcAft>
            </a:pPr>
            <a:r>
              <a:rPr lang="en-US" altLang="en-US" dirty="0" smtClean="0"/>
              <a:t>Preventive Controls </a:t>
            </a:r>
          </a:p>
          <a:p>
            <a:pPr lvl="1">
              <a:spcBef>
                <a:spcPts val="0"/>
              </a:spcBef>
              <a:spcAft>
                <a:spcPts val="0"/>
              </a:spcAft>
            </a:pPr>
            <a:r>
              <a:rPr lang="en-US" altLang="en-US" dirty="0" smtClean="0"/>
              <a:t>Training </a:t>
            </a:r>
            <a:r>
              <a:rPr lang="en-US" altLang="en-US" dirty="0"/>
              <a:t>for employees and managers</a:t>
            </a:r>
          </a:p>
          <a:p>
            <a:pPr lvl="1">
              <a:spcBef>
                <a:spcPts val="0"/>
              </a:spcBef>
              <a:spcAft>
                <a:spcPts val="0"/>
              </a:spcAft>
            </a:pPr>
            <a:r>
              <a:rPr lang="en-US" altLang="en-US" dirty="0" smtClean="0"/>
              <a:t>Segregation </a:t>
            </a:r>
            <a:r>
              <a:rPr lang="en-US" altLang="en-US" dirty="0"/>
              <a:t>of </a:t>
            </a:r>
            <a:r>
              <a:rPr lang="en-US" altLang="en-US" dirty="0" smtClean="0"/>
              <a:t>duties</a:t>
            </a:r>
          </a:p>
          <a:p>
            <a:pPr lvl="1">
              <a:spcBef>
                <a:spcPts val="0"/>
              </a:spcBef>
              <a:spcAft>
                <a:spcPts val="0"/>
              </a:spcAft>
            </a:pPr>
            <a:r>
              <a:rPr lang="en-US" altLang="en-US" dirty="0" smtClean="0"/>
              <a:t>Surprise inspections, inventories, cash counts </a:t>
            </a:r>
            <a:endParaRPr lang="en-US" altLang="en-US" dirty="0"/>
          </a:p>
          <a:p>
            <a:pPr>
              <a:spcBef>
                <a:spcPts val="0"/>
              </a:spcBef>
              <a:spcAft>
                <a:spcPts val="0"/>
              </a:spcAft>
            </a:pPr>
            <a:endParaRPr lang="en-US" altLang="en-US" sz="1200" dirty="0" smtClean="0"/>
          </a:p>
          <a:p>
            <a:pPr>
              <a:spcBef>
                <a:spcPts val="0"/>
              </a:spcBef>
              <a:spcAft>
                <a:spcPts val="0"/>
              </a:spcAft>
            </a:pPr>
            <a:r>
              <a:rPr lang="en-US" altLang="en-US" dirty="0" smtClean="0"/>
              <a:t>Detective Controls </a:t>
            </a:r>
          </a:p>
          <a:p>
            <a:pPr lvl="1">
              <a:spcBef>
                <a:spcPts val="0"/>
              </a:spcBef>
              <a:spcAft>
                <a:spcPts val="0"/>
              </a:spcAft>
            </a:pPr>
            <a:r>
              <a:rPr lang="en-US" altLang="en-US" dirty="0" smtClean="0"/>
              <a:t>Hotlines to the MWR Director, N9, CO</a:t>
            </a:r>
            <a:endParaRPr lang="en-US" altLang="en-US" dirty="0"/>
          </a:p>
          <a:p>
            <a:pPr lvl="1">
              <a:spcBef>
                <a:spcPts val="0"/>
              </a:spcBef>
              <a:spcAft>
                <a:spcPts val="0"/>
              </a:spcAft>
            </a:pPr>
            <a:r>
              <a:rPr lang="en-US" altLang="en-US" dirty="0" smtClean="0"/>
              <a:t>Internal reviews by the IRO </a:t>
            </a:r>
          </a:p>
          <a:p>
            <a:pPr lvl="1">
              <a:spcBef>
                <a:spcPts val="0"/>
              </a:spcBef>
              <a:spcAft>
                <a:spcPts val="0"/>
              </a:spcAft>
            </a:pPr>
            <a:r>
              <a:rPr lang="en-US" altLang="en-US" dirty="0" smtClean="0"/>
              <a:t>External  reviews by Fiscal Oversight</a:t>
            </a:r>
          </a:p>
          <a:p>
            <a:pPr lvl="1">
              <a:spcBef>
                <a:spcPts val="0"/>
              </a:spcBef>
              <a:spcAft>
                <a:spcPts val="0"/>
              </a:spcAft>
            </a:pPr>
            <a:endParaRPr lang="en-US" altLang="en-US" sz="1200" dirty="0" smtClean="0"/>
          </a:p>
          <a:p>
            <a:pPr>
              <a:spcBef>
                <a:spcPts val="0"/>
              </a:spcBef>
              <a:spcAft>
                <a:spcPts val="0"/>
              </a:spcAft>
            </a:pPr>
            <a:r>
              <a:rPr lang="en-US" altLang="en-US" dirty="0" smtClean="0"/>
              <a:t>Inadequate Controls</a:t>
            </a:r>
          </a:p>
          <a:p>
            <a:pPr lvl="1">
              <a:spcBef>
                <a:spcPts val="0"/>
              </a:spcBef>
              <a:spcAft>
                <a:spcPts val="0"/>
              </a:spcAft>
            </a:pPr>
            <a:r>
              <a:rPr lang="en-US" altLang="en-US" dirty="0"/>
              <a:t>Lack of segregation of duties</a:t>
            </a:r>
          </a:p>
          <a:p>
            <a:pPr lvl="1">
              <a:spcBef>
                <a:spcPts val="0"/>
              </a:spcBef>
              <a:spcAft>
                <a:spcPts val="0"/>
              </a:spcAft>
            </a:pPr>
            <a:r>
              <a:rPr lang="en-US" altLang="en-US" dirty="0" smtClean="0"/>
              <a:t>Minimal </a:t>
            </a:r>
            <a:r>
              <a:rPr lang="en-US" altLang="en-US" dirty="0"/>
              <a:t>monitoring or oversight</a:t>
            </a:r>
          </a:p>
          <a:p>
            <a:pPr lvl="1">
              <a:spcBef>
                <a:spcPts val="0"/>
              </a:spcBef>
              <a:spcAft>
                <a:spcPts val="0"/>
              </a:spcAft>
            </a:pPr>
            <a:r>
              <a:rPr lang="en-US" altLang="en-US" dirty="0" smtClean="0"/>
              <a:t>Inadequate </a:t>
            </a:r>
            <a:r>
              <a:rPr lang="en-US" altLang="en-US" dirty="0"/>
              <a:t>asset safeguards</a:t>
            </a:r>
          </a:p>
          <a:p>
            <a:pPr lvl="1">
              <a:spcBef>
                <a:spcPts val="0"/>
              </a:spcBef>
              <a:spcAft>
                <a:spcPts val="0"/>
              </a:spcAft>
            </a:pPr>
            <a:r>
              <a:rPr lang="en-US" altLang="en-US" dirty="0" smtClean="0"/>
              <a:t>Misunderstood </a:t>
            </a:r>
            <a:r>
              <a:rPr lang="en-US" altLang="en-US" dirty="0"/>
              <a:t>controls</a:t>
            </a:r>
          </a:p>
          <a:p>
            <a:pPr lvl="1">
              <a:spcBef>
                <a:spcPts val="0"/>
              </a:spcBef>
              <a:spcAft>
                <a:spcPts val="0"/>
              </a:spcAft>
            </a:pPr>
            <a:r>
              <a:rPr lang="en-US" altLang="en-US" dirty="0" smtClean="0"/>
              <a:t>Controls </a:t>
            </a:r>
            <a:r>
              <a:rPr lang="en-US" altLang="en-US" dirty="0"/>
              <a:t>that are easily </a:t>
            </a:r>
            <a:r>
              <a:rPr lang="en-US" altLang="en-US" dirty="0" smtClean="0"/>
              <a:t>overridden</a:t>
            </a:r>
          </a:p>
          <a:p>
            <a:pPr lvl="1">
              <a:spcBef>
                <a:spcPts val="0"/>
              </a:spcBef>
              <a:spcAft>
                <a:spcPts val="0"/>
              </a:spcAft>
            </a:pPr>
            <a:r>
              <a:rPr lang="en-US" altLang="en-US" dirty="0" smtClean="0"/>
              <a:t>Trusting everyone</a:t>
            </a:r>
            <a:endParaRPr lang="en-US" altLang="en-US" dirty="0"/>
          </a:p>
          <a:p>
            <a:pPr>
              <a:spcBef>
                <a:spcPts val="0"/>
              </a:spcBef>
              <a:spcAft>
                <a:spcPts val="0"/>
              </a:spcAft>
            </a:pPr>
            <a:endParaRPr lang="en-US" altLang="en-US" dirty="0"/>
          </a:p>
          <a:p>
            <a:pPr>
              <a:spcBef>
                <a:spcPts val="0"/>
              </a:spcBef>
              <a:spcAft>
                <a:spcPts val="0"/>
              </a:spcAft>
            </a:pPr>
            <a:endParaRPr lang="en-US" altLang="en-US" dirty="0"/>
          </a:p>
          <a:p>
            <a:pPr>
              <a:spcBef>
                <a:spcPts val="0"/>
              </a:spcBef>
              <a:spcAft>
                <a:spcPts val="0"/>
              </a:spcAft>
            </a:pPr>
            <a:endParaRPr lang="en-US" dirty="0"/>
          </a:p>
        </p:txBody>
      </p:sp>
    </p:spTree>
    <p:extLst>
      <p:ext uri="{BB962C8B-B14F-4D97-AF65-F5344CB8AC3E}">
        <p14:creationId xmlns:p14="http://schemas.microsoft.com/office/powerpoint/2010/main" val="2695869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i="0" dirty="0" smtClean="0"/>
              <a:t>Red Flags </a:t>
            </a:r>
            <a:endParaRPr lang="en-US" i="0" dirty="0"/>
          </a:p>
        </p:txBody>
      </p:sp>
      <p:sp>
        <p:nvSpPr>
          <p:cNvPr id="3" name="Content Placeholder 2"/>
          <p:cNvSpPr>
            <a:spLocks noGrp="1"/>
          </p:cNvSpPr>
          <p:nvPr>
            <p:ph idx="1"/>
          </p:nvPr>
        </p:nvSpPr>
        <p:spPr/>
        <p:txBody>
          <a:bodyPr/>
          <a:lstStyle/>
          <a:p>
            <a:pPr eaLnBrk="1" hangingPunct="1">
              <a:lnSpc>
                <a:spcPct val="80000"/>
              </a:lnSpc>
              <a:spcBef>
                <a:spcPct val="0"/>
              </a:spcBef>
            </a:pPr>
            <a:r>
              <a:rPr lang="en-US" altLang="en-US" dirty="0" smtClean="0"/>
              <a:t>At times we create our own red flags without even knowing </a:t>
            </a:r>
          </a:p>
          <a:p>
            <a:pPr lvl="1"/>
            <a:r>
              <a:rPr lang="en-US" sz="1800" dirty="0" smtClean="0"/>
              <a:t>red </a:t>
            </a:r>
            <a:r>
              <a:rPr lang="en-US" sz="1800" dirty="0"/>
              <a:t>flags </a:t>
            </a:r>
            <a:r>
              <a:rPr lang="en-US" sz="1800" dirty="0" smtClean="0"/>
              <a:t>relate </a:t>
            </a:r>
            <a:r>
              <a:rPr lang="en-US" sz="1800" dirty="0"/>
              <a:t>to the way that </a:t>
            </a:r>
            <a:r>
              <a:rPr lang="en-US" sz="1800" dirty="0" smtClean="0"/>
              <a:t>an operation is </a:t>
            </a:r>
            <a:r>
              <a:rPr lang="en-US" sz="1800" dirty="0"/>
              <a:t>set up and the policies and procedures that are in place. Those very systems create opportunities for fraud each day. Employees become familiar with operations, and they begin to understand what accounts are unmonitored, which areas </a:t>
            </a:r>
            <a:r>
              <a:rPr lang="en-US" sz="1800" dirty="0" smtClean="0"/>
              <a:t>are </a:t>
            </a:r>
            <a:r>
              <a:rPr lang="en-US" sz="1800" dirty="0"/>
              <a:t>poorly supervised, and what size of transaction that creates added scrutiny.</a:t>
            </a:r>
          </a:p>
          <a:p>
            <a:r>
              <a:rPr lang="en-US" dirty="0"/>
              <a:t>Creating </a:t>
            </a:r>
            <a:r>
              <a:rPr lang="en-US" dirty="0" smtClean="0"/>
              <a:t>an environment that </a:t>
            </a:r>
            <a:r>
              <a:rPr lang="en-US" dirty="0"/>
              <a:t>discourages and eliminates </a:t>
            </a:r>
            <a:r>
              <a:rPr lang="en-US" dirty="0" smtClean="0"/>
              <a:t>dishonesty </a:t>
            </a:r>
            <a:r>
              <a:rPr lang="en-US" dirty="0"/>
              <a:t>includes:</a:t>
            </a:r>
          </a:p>
          <a:p>
            <a:pPr lvl="1"/>
            <a:r>
              <a:rPr lang="en-US" sz="1800" dirty="0"/>
              <a:t>Crafting policies and procedures that prevent waste, fraud, and abuse, and monitoring them to ensure compliance</a:t>
            </a:r>
          </a:p>
          <a:p>
            <a:pPr lvl="1"/>
            <a:endParaRPr lang="en-US" dirty="0"/>
          </a:p>
        </p:txBody>
      </p:sp>
    </p:spTree>
    <p:extLst>
      <p:ext uri="{BB962C8B-B14F-4D97-AF65-F5344CB8AC3E}">
        <p14:creationId xmlns:p14="http://schemas.microsoft.com/office/powerpoint/2010/main" val="669368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226060"/>
            <a:ext cx="7391400" cy="492443"/>
          </a:xfrm>
        </p:spPr>
        <p:txBody>
          <a:bodyPr/>
          <a:lstStyle/>
          <a:p>
            <a:r>
              <a:rPr lang="en-US" i="0" dirty="0" smtClean="0"/>
              <a:t>Red Flags Continued</a:t>
            </a:r>
            <a:endParaRPr lang="en-US" i="0" dirty="0"/>
          </a:p>
        </p:txBody>
      </p:sp>
      <p:sp>
        <p:nvSpPr>
          <p:cNvPr id="4" name="Content Placeholder 3"/>
          <p:cNvSpPr>
            <a:spLocks noGrp="1"/>
          </p:cNvSpPr>
          <p:nvPr>
            <p:ph idx="1"/>
          </p:nvPr>
        </p:nvSpPr>
        <p:spPr>
          <a:xfrm>
            <a:off x="685800" y="1066800"/>
            <a:ext cx="7848600" cy="5172075"/>
          </a:xfrm>
        </p:spPr>
        <p:txBody>
          <a:bodyPr/>
          <a:lstStyle/>
          <a:p>
            <a:pPr lvl="1">
              <a:spcBef>
                <a:spcPts val="0"/>
              </a:spcBef>
              <a:spcAft>
                <a:spcPts val="0"/>
              </a:spcAft>
            </a:pPr>
            <a:r>
              <a:rPr lang="en-US" sz="1800" dirty="0" smtClean="0"/>
              <a:t>Management </a:t>
            </a:r>
            <a:r>
              <a:rPr lang="en-US" sz="1800" dirty="0"/>
              <a:t>leading by example, with ethical behavior exhibited at all times</a:t>
            </a:r>
          </a:p>
          <a:p>
            <a:pPr lvl="1">
              <a:spcBef>
                <a:spcPts val="0"/>
              </a:spcBef>
              <a:spcAft>
                <a:spcPts val="0"/>
              </a:spcAft>
            </a:pPr>
            <a:r>
              <a:rPr lang="en-US" sz="1800" dirty="0"/>
              <a:t>Monitoring of personal relationships that might lead to </a:t>
            </a:r>
            <a:r>
              <a:rPr lang="en-US" sz="1800" dirty="0" smtClean="0"/>
              <a:t>collusion</a:t>
            </a:r>
          </a:p>
          <a:p>
            <a:pPr lvl="2">
              <a:spcBef>
                <a:spcPts val="0"/>
              </a:spcBef>
              <a:spcAft>
                <a:spcPts val="0"/>
              </a:spcAft>
            </a:pPr>
            <a:r>
              <a:rPr lang="en-US" sz="1400" dirty="0" smtClean="0"/>
              <a:t>Warehouse supervisor and bar manager working together to manipulate stock i.e. delivering to one while paperwork shows another </a:t>
            </a:r>
            <a:endParaRPr lang="en-US" sz="1400" dirty="0"/>
          </a:p>
          <a:p>
            <a:pPr lvl="1">
              <a:spcBef>
                <a:spcPts val="0"/>
              </a:spcBef>
              <a:spcAft>
                <a:spcPts val="0"/>
              </a:spcAft>
            </a:pPr>
            <a:r>
              <a:rPr lang="en-US" sz="1800" dirty="0"/>
              <a:t>Educating </a:t>
            </a:r>
            <a:r>
              <a:rPr lang="en-US" sz="1800" dirty="0" smtClean="0"/>
              <a:t>managers, supervisors and employees </a:t>
            </a:r>
            <a:r>
              <a:rPr lang="en-US" sz="1800" dirty="0"/>
              <a:t>about fraud and how to detect and prevent </a:t>
            </a:r>
            <a:r>
              <a:rPr lang="en-US" sz="1800" dirty="0" smtClean="0"/>
              <a:t>it</a:t>
            </a:r>
          </a:p>
          <a:p>
            <a:pPr lvl="2">
              <a:spcBef>
                <a:spcPts val="0"/>
              </a:spcBef>
              <a:spcAft>
                <a:spcPts val="0"/>
              </a:spcAft>
            </a:pPr>
            <a:r>
              <a:rPr lang="en-US" sz="1400" dirty="0" smtClean="0"/>
              <a:t>In the ACFE Report to the Nations, Skimming was the most commonly reported form of asset misappropriation in the service industry</a:t>
            </a:r>
          </a:p>
          <a:p>
            <a:pPr lvl="2">
              <a:spcBef>
                <a:spcPts val="0"/>
              </a:spcBef>
              <a:spcAft>
                <a:spcPts val="0"/>
              </a:spcAft>
            </a:pPr>
            <a:r>
              <a:rPr lang="en-US" sz="1400" dirty="0" smtClean="0"/>
              <a:t>Skimming involves the theft of unrecorded sales and is very common in restaurants and bars where large numbers of cash sales are processed and where it is most difficult to precisely match inventory to sales.</a:t>
            </a:r>
            <a:endParaRPr lang="en-US" sz="1400" dirty="0"/>
          </a:p>
          <a:p>
            <a:pPr lvl="1">
              <a:spcBef>
                <a:spcPts val="0"/>
              </a:spcBef>
              <a:spcAft>
                <a:spcPts val="0"/>
              </a:spcAft>
            </a:pPr>
            <a:r>
              <a:rPr lang="en-US" sz="1800" dirty="0"/>
              <a:t>Having effective physical security in place to protect </a:t>
            </a:r>
            <a:r>
              <a:rPr lang="en-US" sz="1800" dirty="0" smtClean="0"/>
              <a:t>assets</a:t>
            </a:r>
          </a:p>
          <a:p>
            <a:pPr lvl="2">
              <a:spcBef>
                <a:spcPts val="0"/>
              </a:spcBef>
              <a:spcAft>
                <a:spcPts val="0"/>
              </a:spcAft>
            </a:pPr>
            <a:r>
              <a:rPr lang="en-US" sz="1400" dirty="0" smtClean="0"/>
              <a:t>Security Cameras</a:t>
            </a:r>
          </a:p>
          <a:p>
            <a:pPr lvl="2">
              <a:spcBef>
                <a:spcPts val="0"/>
              </a:spcBef>
              <a:spcAft>
                <a:spcPts val="0"/>
              </a:spcAft>
            </a:pPr>
            <a:r>
              <a:rPr lang="en-US" sz="1400" dirty="0" smtClean="0"/>
              <a:t>Surprise cash counts – knowing what to look for</a:t>
            </a:r>
          </a:p>
          <a:p>
            <a:pPr lvl="1">
              <a:spcBef>
                <a:spcPts val="0"/>
              </a:spcBef>
              <a:spcAft>
                <a:spcPts val="0"/>
              </a:spcAft>
            </a:pPr>
            <a:endParaRPr lang="en-US" altLang="en-US" dirty="0" smtClean="0"/>
          </a:p>
          <a:p>
            <a:pPr eaLnBrk="1" hangingPunct="1">
              <a:lnSpc>
                <a:spcPct val="80000"/>
              </a:lnSpc>
              <a:spcBef>
                <a:spcPct val="0"/>
              </a:spcBef>
            </a:pPr>
            <a:r>
              <a:rPr lang="en-US" altLang="en-US" dirty="0" smtClean="0"/>
              <a:t>Often </a:t>
            </a:r>
            <a:r>
              <a:rPr lang="en-US" altLang="en-US" dirty="0"/>
              <a:t>times red flags were present in a situation but either not recognized or not acted upon.</a:t>
            </a:r>
          </a:p>
          <a:p>
            <a:pPr eaLnBrk="1" hangingPunct="1">
              <a:lnSpc>
                <a:spcPct val="80000"/>
              </a:lnSpc>
              <a:spcBef>
                <a:spcPct val="0"/>
              </a:spcBef>
            </a:pPr>
            <a:r>
              <a:rPr lang="en-US" altLang="en-US" dirty="0"/>
              <a:t>Sometimes an error is just an error but you don’t know if you don’t investigate.</a:t>
            </a:r>
          </a:p>
          <a:p>
            <a:endParaRPr lang="en-US" dirty="0"/>
          </a:p>
        </p:txBody>
      </p:sp>
    </p:spTree>
    <p:extLst>
      <p:ext uri="{BB962C8B-B14F-4D97-AF65-F5344CB8AC3E}">
        <p14:creationId xmlns:p14="http://schemas.microsoft.com/office/powerpoint/2010/main" val="72810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391400" cy="430887"/>
          </a:xfrm>
        </p:spPr>
        <p:txBody>
          <a:bodyPr/>
          <a:lstStyle/>
          <a:p>
            <a:r>
              <a:rPr lang="en-US" sz="2800" i="0" dirty="0" smtClean="0">
                <a:solidFill>
                  <a:srgbClr val="C00000"/>
                </a:solidFill>
              </a:rPr>
              <a:t>How to Avoid Waste, Fraud, and Abuse</a:t>
            </a:r>
            <a:endParaRPr lang="en-US" sz="2800" i="0" dirty="0">
              <a:solidFill>
                <a:srgbClr val="C00000"/>
              </a:solidFill>
            </a:endParaRPr>
          </a:p>
        </p:txBody>
      </p:sp>
      <p:sp>
        <p:nvSpPr>
          <p:cNvPr id="3" name="Content Placeholder 2"/>
          <p:cNvSpPr>
            <a:spLocks noGrp="1"/>
          </p:cNvSpPr>
          <p:nvPr>
            <p:ph idx="1"/>
          </p:nvPr>
        </p:nvSpPr>
        <p:spPr>
          <a:xfrm>
            <a:off x="381000" y="1066800"/>
            <a:ext cx="8458200" cy="5410200"/>
          </a:xfrm>
        </p:spPr>
        <p:txBody>
          <a:bodyPr/>
          <a:lstStyle/>
          <a:p>
            <a:r>
              <a:rPr lang="en-US" altLang="en-US" dirty="0" smtClean="0"/>
              <a:t>Separation of duties</a:t>
            </a:r>
          </a:p>
          <a:p>
            <a:pPr>
              <a:spcBef>
                <a:spcPts val="0"/>
              </a:spcBef>
              <a:spcAft>
                <a:spcPts val="0"/>
              </a:spcAft>
            </a:pPr>
            <a:r>
              <a:rPr lang="en-US" dirty="0" smtClean="0"/>
              <a:t>Surprise cash counts for change funds and petty cash </a:t>
            </a:r>
          </a:p>
          <a:p>
            <a:pPr lvl="1">
              <a:spcBef>
                <a:spcPts val="0"/>
              </a:spcBef>
              <a:spcAft>
                <a:spcPts val="0"/>
              </a:spcAft>
            </a:pPr>
            <a:r>
              <a:rPr lang="en-US" sz="1800" dirty="0" smtClean="0"/>
              <a:t>Conduct counts during operation not before or after shift</a:t>
            </a:r>
            <a:r>
              <a:rPr lang="en-US" dirty="0" smtClean="0"/>
              <a:t> </a:t>
            </a:r>
          </a:p>
          <a:p>
            <a:pPr lvl="1">
              <a:spcBef>
                <a:spcPts val="0"/>
              </a:spcBef>
              <a:spcAft>
                <a:spcPts val="0"/>
              </a:spcAft>
            </a:pPr>
            <a:r>
              <a:rPr lang="en-US" sz="1800" dirty="0" smtClean="0"/>
              <a:t> Conduct a count the day before payday</a:t>
            </a:r>
          </a:p>
          <a:p>
            <a:pPr>
              <a:spcBef>
                <a:spcPts val="0"/>
              </a:spcBef>
              <a:spcAft>
                <a:spcPts val="0"/>
              </a:spcAft>
            </a:pPr>
            <a:r>
              <a:rPr lang="en-US" dirty="0" smtClean="0"/>
              <a:t>Provide continuous training in the process and procedures of your environment </a:t>
            </a:r>
          </a:p>
          <a:p>
            <a:pPr lvl="1">
              <a:spcBef>
                <a:spcPts val="0"/>
              </a:spcBef>
              <a:spcAft>
                <a:spcPts val="0"/>
              </a:spcAft>
            </a:pPr>
            <a:r>
              <a:rPr lang="en-US" sz="1800" dirty="0" smtClean="0"/>
              <a:t>Inventory procedure</a:t>
            </a:r>
          </a:p>
          <a:p>
            <a:pPr lvl="1">
              <a:spcBef>
                <a:spcPts val="0"/>
              </a:spcBef>
              <a:spcAft>
                <a:spcPts val="0"/>
              </a:spcAft>
            </a:pPr>
            <a:r>
              <a:rPr lang="en-US" sz="1800" dirty="0" smtClean="0"/>
              <a:t>Cash controls and requirements for cashiering functions</a:t>
            </a:r>
          </a:p>
          <a:p>
            <a:pPr lvl="1">
              <a:spcBef>
                <a:spcPts val="0"/>
              </a:spcBef>
              <a:spcAft>
                <a:spcPts val="0"/>
              </a:spcAft>
            </a:pPr>
            <a:r>
              <a:rPr lang="en-US" sz="1800" dirty="0" smtClean="0"/>
              <a:t>Petty cash limitations and approvals  </a:t>
            </a:r>
          </a:p>
          <a:p>
            <a:pPr>
              <a:lnSpc>
                <a:spcPct val="150000"/>
              </a:lnSpc>
              <a:spcBef>
                <a:spcPts val="0"/>
              </a:spcBef>
              <a:spcAft>
                <a:spcPts val="0"/>
              </a:spcAft>
            </a:pPr>
            <a:r>
              <a:rPr lang="en-US" dirty="0" smtClean="0"/>
              <a:t>Treat E</a:t>
            </a:r>
            <a:r>
              <a:rPr lang="en-US" altLang="en-US" dirty="0" smtClean="0"/>
              <a:t>mployees fairly </a:t>
            </a:r>
          </a:p>
          <a:p>
            <a:pPr lvl="1">
              <a:spcBef>
                <a:spcPts val="0"/>
              </a:spcBef>
              <a:spcAft>
                <a:spcPts val="0"/>
              </a:spcAft>
            </a:pPr>
            <a:r>
              <a:rPr lang="en-US" altLang="en-US" sz="1800" dirty="0" smtClean="0"/>
              <a:t>Employees </a:t>
            </a:r>
            <a:r>
              <a:rPr lang="en-US" altLang="en-US" sz="1800" dirty="0"/>
              <a:t>who hold grudges against their employers—whether or not justified—are more likely turn to occupational fraud and abuse</a:t>
            </a:r>
            <a:r>
              <a:rPr lang="en-US" sz="1800" dirty="0" smtClean="0"/>
              <a:t> </a:t>
            </a:r>
          </a:p>
          <a:p>
            <a:pPr lvl="1">
              <a:spcBef>
                <a:spcPts val="0"/>
              </a:spcBef>
              <a:spcAft>
                <a:spcPts val="0"/>
              </a:spcAft>
            </a:pPr>
            <a:r>
              <a:rPr lang="en-US" altLang="en-US" sz="1800" dirty="0"/>
              <a:t>Insist that employees take a vacation for at least one week every year and use that time to have the books reviewed for discrepancies</a:t>
            </a:r>
            <a:endParaRPr lang="en-US" sz="1800" dirty="0" smtClean="0"/>
          </a:p>
          <a:p>
            <a:pPr lvl="1">
              <a:spcBef>
                <a:spcPts val="0"/>
              </a:spcBef>
              <a:spcAft>
                <a:spcPts val="0"/>
              </a:spcAft>
            </a:pPr>
            <a:endParaRPr lang="en-US" dirty="0" smtClean="0"/>
          </a:p>
          <a:p>
            <a:pPr lvl="1">
              <a:spcBef>
                <a:spcPts val="0"/>
              </a:spcBef>
              <a:spcAft>
                <a:spcPts val="0"/>
              </a:spcAft>
            </a:pPr>
            <a:endParaRPr lang="en-US" dirty="0"/>
          </a:p>
        </p:txBody>
      </p:sp>
    </p:spTree>
    <p:extLst>
      <p:ext uri="{BB962C8B-B14F-4D97-AF65-F5344CB8AC3E}">
        <p14:creationId xmlns:p14="http://schemas.microsoft.com/office/powerpoint/2010/main" val="395291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solidFill>
                  <a:srgbClr val="C00000"/>
                </a:solidFill>
              </a:rPr>
              <a:t>Checklist </a:t>
            </a:r>
            <a:endParaRPr lang="en-US" dirty="0">
              <a:solidFill>
                <a:srgbClr val="C00000"/>
              </a:solidFill>
            </a:endParaRPr>
          </a:p>
        </p:txBody>
      </p:sp>
      <p:sp>
        <p:nvSpPr>
          <p:cNvPr id="3" name="Content Placeholder 2"/>
          <p:cNvSpPr>
            <a:spLocks noGrp="1"/>
          </p:cNvSpPr>
          <p:nvPr>
            <p:ph idx="1"/>
          </p:nvPr>
        </p:nvSpPr>
        <p:spPr>
          <a:xfrm>
            <a:off x="685800" y="1143000"/>
            <a:ext cx="7848600" cy="5095875"/>
          </a:xfrm>
        </p:spPr>
        <p:txBody>
          <a:bodyPr/>
          <a:lstStyle/>
          <a:p>
            <a:pPr eaLnBrk="1" hangingPunct="1">
              <a:lnSpc>
                <a:spcPct val="80000"/>
              </a:lnSpc>
              <a:spcBef>
                <a:spcPct val="0"/>
              </a:spcBef>
            </a:pPr>
            <a:r>
              <a:rPr lang="en-US" altLang="en-US" sz="1800" dirty="0"/>
              <a:t>Does your organization have a strong policy regarding </a:t>
            </a:r>
            <a:r>
              <a:rPr lang="en-US" altLang="en-US" sz="1800" dirty="0" smtClean="0"/>
              <a:t>waste, fraud, and abuse?</a:t>
            </a:r>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smtClean="0"/>
              <a:t>Are </a:t>
            </a:r>
            <a:r>
              <a:rPr lang="en-US" altLang="en-US" sz="1800" dirty="0"/>
              <a:t>employees aware of the policy</a:t>
            </a:r>
            <a:r>
              <a:rPr lang="en-US" altLang="en-US" sz="1800" dirty="0" smtClean="0"/>
              <a:t>?</a:t>
            </a:r>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smtClean="0"/>
              <a:t>Does </a:t>
            </a:r>
            <a:r>
              <a:rPr lang="en-US" altLang="en-US" sz="1800" dirty="0"/>
              <a:t>your organization adhere to the policy – i.e., prosecute individuals</a:t>
            </a:r>
            <a:r>
              <a:rPr lang="en-US" altLang="en-US" sz="1800" dirty="0" smtClean="0"/>
              <a:t>? Or move them to another location?</a:t>
            </a:r>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smtClean="0"/>
              <a:t>Does </a:t>
            </a:r>
            <a:r>
              <a:rPr lang="en-US" altLang="en-US" sz="1800" dirty="0"/>
              <a:t>your organization perform effective background checks</a:t>
            </a:r>
            <a:r>
              <a:rPr lang="en-US" altLang="en-US" sz="1800" dirty="0" smtClean="0"/>
              <a:t>?</a:t>
            </a:r>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smtClean="0"/>
              <a:t>Are </a:t>
            </a:r>
            <a:r>
              <a:rPr lang="en-US" altLang="en-US" sz="1800" dirty="0"/>
              <a:t>employees aware of their responsibility regarding identifying </a:t>
            </a:r>
            <a:r>
              <a:rPr lang="en-US" altLang="en-US" sz="1800" dirty="0" smtClean="0"/>
              <a:t>waste, fraud and abuse?</a:t>
            </a:r>
          </a:p>
          <a:p>
            <a:pPr eaLnBrk="1" hangingPunct="1">
              <a:lnSpc>
                <a:spcPct val="80000"/>
              </a:lnSpc>
              <a:spcBef>
                <a:spcPct val="0"/>
              </a:spcBef>
            </a:pPr>
            <a:r>
              <a:rPr lang="en-US" altLang="en-US" sz="1800" dirty="0" smtClean="0"/>
              <a:t>Are you aware of </a:t>
            </a:r>
            <a:r>
              <a:rPr lang="en-US" altLang="en-US" sz="1800" dirty="0"/>
              <a:t>the significant </a:t>
            </a:r>
            <a:r>
              <a:rPr lang="en-US" altLang="en-US" sz="1800" dirty="0" smtClean="0"/>
              <a:t>risks </a:t>
            </a:r>
            <a:r>
              <a:rPr lang="en-US" altLang="en-US" sz="1800" dirty="0"/>
              <a:t>that exists within </a:t>
            </a:r>
            <a:r>
              <a:rPr lang="en-US" altLang="en-US" sz="1800" dirty="0" smtClean="0"/>
              <a:t>your </a:t>
            </a:r>
            <a:r>
              <a:rPr lang="en-US" altLang="en-US" sz="1800" dirty="0"/>
              <a:t>area?</a:t>
            </a:r>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a:t>Does the control environment </a:t>
            </a:r>
            <a:r>
              <a:rPr lang="en-US" altLang="en-US" sz="1800" dirty="0" smtClean="0"/>
              <a:t>that you have promote </a:t>
            </a:r>
            <a:r>
              <a:rPr lang="en-US" altLang="en-US" sz="1800" dirty="0"/>
              <a:t>both prevention and detection of </a:t>
            </a:r>
            <a:r>
              <a:rPr lang="en-US" altLang="en-US" sz="1800" dirty="0" smtClean="0"/>
              <a:t>waste, fraud, and abuse?</a:t>
            </a:r>
            <a:endParaRPr lang="en-US" altLang="en-US" sz="1800" dirty="0"/>
          </a:p>
          <a:p>
            <a:pPr eaLnBrk="1" hangingPunct="1">
              <a:lnSpc>
                <a:spcPct val="80000"/>
              </a:lnSpc>
              <a:spcBef>
                <a:spcPct val="0"/>
              </a:spcBef>
            </a:pPr>
            <a:endParaRPr lang="en-US" altLang="en-US" sz="1800" dirty="0"/>
          </a:p>
          <a:p>
            <a:pPr eaLnBrk="1" hangingPunct="1">
              <a:lnSpc>
                <a:spcPct val="80000"/>
              </a:lnSpc>
              <a:spcBef>
                <a:spcPct val="0"/>
              </a:spcBef>
            </a:pPr>
            <a:r>
              <a:rPr lang="en-US" altLang="en-US" sz="1800" dirty="0"/>
              <a:t>Is training related to </a:t>
            </a:r>
            <a:r>
              <a:rPr lang="en-US" altLang="en-US" sz="1800" dirty="0" smtClean="0"/>
              <a:t>the </a:t>
            </a:r>
            <a:r>
              <a:rPr lang="en-US" altLang="en-US" sz="1800" dirty="0"/>
              <a:t>organization’s Code of  Conduct performed periodically.</a:t>
            </a:r>
          </a:p>
          <a:p>
            <a:pPr eaLnBrk="1" hangingPunct="1">
              <a:lnSpc>
                <a:spcPct val="80000"/>
              </a:lnSpc>
              <a:spcBef>
                <a:spcPct val="0"/>
              </a:spcBef>
            </a:pPr>
            <a:endParaRPr lang="en-US" altLang="en-US" dirty="0"/>
          </a:p>
        </p:txBody>
      </p:sp>
    </p:spTree>
    <p:extLst>
      <p:ext uri="{BB962C8B-B14F-4D97-AF65-F5344CB8AC3E}">
        <p14:creationId xmlns:p14="http://schemas.microsoft.com/office/powerpoint/2010/main" val="1821755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t>Additional Information </a:t>
            </a:r>
            <a:endParaRPr lang="en-US" dirty="0"/>
          </a:p>
        </p:txBody>
      </p:sp>
      <p:sp>
        <p:nvSpPr>
          <p:cNvPr id="3" name="Content Placeholder 2"/>
          <p:cNvSpPr>
            <a:spLocks noGrp="1"/>
          </p:cNvSpPr>
          <p:nvPr>
            <p:ph idx="1"/>
          </p:nvPr>
        </p:nvSpPr>
        <p:spPr/>
        <p:txBody>
          <a:bodyPr/>
          <a:lstStyle/>
          <a:p>
            <a:r>
              <a:rPr lang="en-US" dirty="0" smtClean="0"/>
              <a:t>Information and risk assessment tools are provided in part from the ACFE, </a:t>
            </a:r>
            <a:r>
              <a:rPr lang="en-US" altLang="en-US" dirty="0"/>
              <a:t>Association of Certified Fraud Examiners </a:t>
            </a:r>
          </a:p>
          <a:p>
            <a:r>
              <a:rPr lang="en-US" dirty="0" smtClean="0"/>
              <a:t>Audit tools are available for your use and information on:</a:t>
            </a:r>
          </a:p>
          <a:p>
            <a:pPr lvl="1"/>
            <a:r>
              <a:rPr lang="en-US" dirty="0" smtClean="0"/>
              <a:t>Physical controls to Deter Employee Theft and Fraud</a:t>
            </a:r>
          </a:p>
          <a:p>
            <a:pPr lvl="1"/>
            <a:r>
              <a:rPr lang="en-US" dirty="0" smtClean="0"/>
              <a:t>Skimming Schemes</a:t>
            </a:r>
          </a:p>
          <a:p>
            <a:pPr lvl="1"/>
            <a:r>
              <a:rPr lang="en-US" dirty="0" smtClean="0"/>
              <a:t>Cash larceny Schemes</a:t>
            </a:r>
          </a:p>
          <a:p>
            <a:pPr lvl="1"/>
            <a:endParaRPr lang="en-US" dirty="0"/>
          </a:p>
        </p:txBody>
      </p:sp>
    </p:spTree>
    <p:extLst>
      <p:ext uri="{BB962C8B-B14F-4D97-AF65-F5344CB8AC3E}">
        <p14:creationId xmlns:p14="http://schemas.microsoft.com/office/powerpoint/2010/main" val="2973880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90600" y="256838"/>
            <a:ext cx="7391400" cy="430887"/>
          </a:xfrm>
        </p:spPr>
        <p:txBody>
          <a:bodyPr/>
          <a:lstStyle/>
          <a:p>
            <a:r>
              <a:rPr lang="en-US" sz="2800" dirty="0" smtClean="0"/>
              <a:t>Questions, Comments, Concerns</a:t>
            </a:r>
            <a:endParaRPr lang="en-US" sz="2800" dirty="0"/>
          </a:p>
        </p:txBody>
      </p:sp>
      <p:pic>
        <p:nvPicPr>
          <p:cNvPr id="1027" name="Picture 3" descr="D:\Documents and Settings\robin.gaines\Local Settings\Temporary Internet Files\Content.IE5\XEEIH4IH\MC900434411[1].wmf"/>
          <p:cNvPicPr>
            <a:picLocks noChangeAspect="1" noChangeArrowheads="1"/>
          </p:cNvPicPr>
          <p:nvPr/>
        </p:nvPicPr>
        <p:blipFill>
          <a:blip r:embed="rId2" cstate="print"/>
          <a:srcRect/>
          <a:stretch>
            <a:fillRect/>
          </a:stretch>
        </p:blipFill>
        <p:spPr bwMode="auto">
          <a:xfrm>
            <a:off x="2683565" y="1524000"/>
            <a:ext cx="3352800" cy="3276600"/>
          </a:xfrm>
          <a:prstGeom prst="rect">
            <a:avLst/>
          </a:prstGeom>
          <a:noFill/>
        </p:spPr>
      </p:pic>
      <p:sp>
        <p:nvSpPr>
          <p:cNvPr id="2" name="Rectangle 1"/>
          <p:cNvSpPr/>
          <p:nvPr/>
        </p:nvSpPr>
        <p:spPr bwMode="auto">
          <a:xfrm>
            <a:off x="914400" y="5257800"/>
            <a:ext cx="7848600" cy="990600"/>
          </a:xfrm>
          <a:prstGeom prst="rect">
            <a:avLst/>
          </a:prstGeom>
          <a:solidFill>
            <a:srgbClr val="CCFFFF"/>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Arial" pitchFamily="34" charset="0"/>
                <a:cs typeface="Times New Roman" pitchFamily="18" charset="0"/>
              </a:rPr>
              <a:t>How can the</a:t>
            </a:r>
            <a:r>
              <a:rPr kumimoji="0" lang="en-US" sz="2400" b="1" i="1" u="none" strike="noStrike" cap="none" normalizeH="0" dirty="0" smtClean="0">
                <a:ln>
                  <a:noFill/>
                </a:ln>
                <a:solidFill>
                  <a:schemeClr val="tx1"/>
                </a:solidFill>
                <a:effectLst/>
                <a:latin typeface="Arial" pitchFamily="34" charset="0"/>
                <a:cs typeface="Times New Roman" pitchFamily="18" charset="0"/>
              </a:rPr>
              <a:t> Fiscal Oversight team better serve you?</a:t>
            </a:r>
            <a:endParaRPr kumimoji="0" lang="en-US" sz="2400" b="1" i="1" u="none" strike="noStrike" cap="none" normalizeH="0" baseline="0" dirty="0" smtClean="0">
              <a:ln>
                <a:noFill/>
              </a:ln>
              <a:solidFill>
                <a:schemeClr val="tx1"/>
              </a:solidFill>
              <a:effectLst/>
              <a:latin typeface="Arial" pitchFamily="34" charset="0"/>
              <a:cs typeface="Times New Roman" pitchFamily="18" charset="0"/>
            </a:endParaRPr>
          </a:p>
        </p:txBody>
      </p:sp>
    </p:spTree>
    <p:extLst>
      <p:ext uri="{BB962C8B-B14F-4D97-AF65-F5344CB8AC3E}">
        <p14:creationId xmlns:p14="http://schemas.microsoft.com/office/powerpoint/2010/main" val="3388843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t>Topics </a:t>
            </a:r>
            <a:endParaRPr lang="en-US" dirty="0"/>
          </a:p>
        </p:txBody>
      </p:sp>
      <p:sp>
        <p:nvSpPr>
          <p:cNvPr id="3" name="Content Placeholder 2"/>
          <p:cNvSpPr>
            <a:spLocks noGrp="1"/>
          </p:cNvSpPr>
          <p:nvPr>
            <p:ph idx="1"/>
          </p:nvPr>
        </p:nvSpPr>
        <p:spPr/>
        <p:txBody>
          <a:bodyPr/>
          <a:lstStyle/>
          <a:p>
            <a:pPr eaLnBrk="1" hangingPunct="1"/>
            <a:r>
              <a:rPr lang="en-US" altLang="en-US" dirty="0" smtClean="0"/>
              <a:t>FY 17 reviews </a:t>
            </a:r>
          </a:p>
          <a:p>
            <a:pPr eaLnBrk="1" hangingPunct="1"/>
            <a:r>
              <a:rPr lang="en-US" altLang="en-US" dirty="0" smtClean="0"/>
              <a:t>Risk Assessment</a:t>
            </a:r>
            <a:endParaRPr lang="en-US" altLang="en-US" dirty="0"/>
          </a:p>
          <a:p>
            <a:pPr eaLnBrk="1" hangingPunct="1"/>
            <a:r>
              <a:rPr lang="en-US" altLang="en-US" dirty="0"/>
              <a:t>Cost of Goods Sold </a:t>
            </a:r>
          </a:p>
          <a:p>
            <a:pPr eaLnBrk="1" hangingPunct="1"/>
            <a:r>
              <a:rPr lang="en-US" altLang="en-US" dirty="0" smtClean="0"/>
              <a:t>Fraud </a:t>
            </a:r>
            <a:r>
              <a:rPr lang="en-US" altLang="en-US" dirty="0" smtClean="0"/>
              <a:t>Triangle / Fraud Diamond &amp; Components</a:t>
            </a:r>
          </a:p>
          <a:p>
            <a:pPr eaLnBrk="1" hangingPunct="1"/>
            <a:r>
              <a:rPr lang="en-US" altLang="en-US" dirty="0" smtClean="0"/>
              <a:t>Preventive/Detective/Inadequate </a:t>
            </a:r>
            <a:r>
              <a:rPr lang="en-US" altLang="en-US" dirty="0"/>
              <a:t>Controls</a:t>
            </a:r>
          </a:p>
          <a:p>
            <a:pPr eaLnBrk="1" hangingPunct="1"/>
            <a:r>
              <a:rPr lang="en-US" altLang="en-US" dirty="0"/>
              <a:t>Red Flags</a:t>
            </a:r>
          </a:p>
          <a:p>
            <a:pPr eaLnBrk="1" hangingPunct="1"/>
            <a:r>
              <a:rPr lang="en-US" altLang="en-US" dirty="0" smtClean="0"/>
              <a:t>Tips </a:t>
            </a:r>
            <a:r>
              <a:rPr lang="en-US" altLang="en-US" dirty="0"/>
              <a:t>for Avoiding Fraud</a:t>
            </a:r>
          </a:p>
          <a:p>
            <a:pPr eaLnBrk="1" hangingPunct="1"/>
            <a:r>
              <a:rPr lang="en-US" altLang="en-US" dirty="0"/>
              <a:t>Fraud Check-up Questions</a:t>
            </a:r>
          </a:p>
          <a:p>
            <a:pPr eaLnBrk="1" hangingPunct="1"/>
            <a:r>
              <a:rPr lang="en-US" altLang="en-US" dirty="0"/>
              <a:t>Questions?</a:t>
            </a:r>
          </a:p>
          <a:p>
            <a:endParaRPr lang="en-US" dirty="0"/>
          </a:p>
        </p:txBody>
      </p:sp>
    </p:spTree>
    <p:extLst>
      <p:ext uri="{BB962C8B-B14F-4D97-AF65-F5344CB8AC3E}">
        <p14:creationId xmlns:p14="http://schemas.microsoft.com/office/powerpoint/2010/main" val="855687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304800"/>
            <a:ext cx="8229600" cy="984885"/>
          </a:xfrm>
        </p:spPr>
        <p:txBody>
          <a:bodyPr/>
          <a:lstStyle/>
          <a:p>
            <a:r>
              <a:rPr lang="en-US" dirty="0" smtClean="0">
                <a:effectLst>
                  <a:outerShdw blurRad="38100" dist="38100" dir="2700000" algn="tl">
                    <a:srgbClr val="000000">
                      <a:alpha val="43137"/>
                    </a:srgbClr>
                  </a:outerShdw>
                </a:effectLst>
                <a:latin typeface="Calibri" pitchFamily="34" charset="0"/>
              </a:rPr>
              <a:t>Fiscal Oversight Reviews FY17</a:t>
            </a:r>
            <a:br>
              <a:rPr lang="en-US" dirty="0" smtClean="0">
                <a:effectLst>
                  <a:outerShdw blurRad="38100" dist="38100" dir="2700000" algn="tl">
                    <a:srgbClr val="000000">
                      <a:alpha val="43137"/>
                    </a:srgbClr>
                  </a:outerShdw>
                </a:effectLst>
                <a:latin typeface="Calibri" pitchFamily="34" charset="0"/>
              </a:rPr>
            </a:br>
            <a:endParaRPr lang="en-US" dirty="0"/>
          </a:p>
        </p:txBody>
      </p:sp>
      <p:sp>
        <p:nvSpPr>
          <p:cNvPr id="7" name="Content Placeholder 6"/>
          <p:cNvSpPr>
            <a:spLocks noGrp="1"/>
          </p:cNvSpPr>
          <p:nvPr>
            <p:ph idx="1"/>
          </p:nvPr>
        </p:nvSpPr>
        <p:spPr>
          <a:xfrm>
            <a:off x="685800" y="1219200"/>
            <a:ext cx="7848600" cy="4876799"/>
          </a:xfrm>
        </p:spPr>
        <p:txBody>
          <a:bodyPr/>
          <a:lstStyle/>
          <a:p>
            <a:pPr>
              <a:buNone/>
            </a:pPr>
            <a:r>
              <a:rPr lang="en-US" dirty="0" smtClean="0"/>
              <a:t> - </a:t>
            </a:r>
            <a:r>
              <a:rPr lang="en-US" i="0" dirty="0" smtClean="0"/>
              <a:t>Reviews will be completed differently</a:t>
            </a:r>
          </a:p>
          <a:p>
            <a:pPr lvl="1">
              <a:buFont typeface="Wingdings" panose="05000000000000000000" pitchFamily="2" charset="2"/>
              <a:buChar char="§"/>
            </a:pPr>
            <a:r>
              <a:rPr lang="en-US" i="0" dirty="0" smtClean="0"/>
              <a:t>Risk Assessment utilized</a:t>
            </a:r>
          </a:p>
          <a:p>
            <a:pPr lvl="2">
              <a:buFont typeface="Wingdings" panose="05000000000000000000" pitchFamily="2" charset="2"/>
              <a:buChar char="§"/>
            </a:pPr>
            <a:r>
              <a:rPr lang="en-US" i="0" dirty="0" smtClean="0"/>
              <a:t>Is only as good as the information provided</a:t>
            </a:r>
          </a:p>
          <a:p>
            <a:pPr lvl="1">
              <a:buFont typeface="Wingdings" panose="05000000000000000000" pitchFamily="2" charset="2"/>
              <a:buChar char="§"/>
            </a:pPr>
            <a:r>
              <a:rPr lang="en-US" i="0" dirty="0" smtClean="0"/>
              <a:t>Internal Controls (using the 5 components trained to)</a:t>
            </a:r>
          </a:p>
          <a:p>
            <a:pPr lvl="1">
              <a:buFont typeface="Wingdings" panose="05000000000000000000" pitchFamily="2" charset="2"/>
              <a:buChar char="§"/>
            </a:pPr>
            <a:r>
              <a:rPr lang="en-US" i="0" dirty="0" smtClean="0"/>
              <a:t>Financials will be reviewed; cash etc.</a:t>
            </a:r>
          </a:p>
          <a:p>
            <a:pPr lvl="1">
              <a:buFont typeface="Wingdings" panose="05000000000000000000" pitchFamily="2" charset="2"/>
              <a:buChar char="§"/>
            </a:pPr>
            <a:r>
              <a:rPr lang="en-US" i="0" dirty="0" smtClean="0"/>
              <a:t>IRO reports utilized to avoid duplication</a:t>
            </a:r>
          </a:p>
          <a:p>
            <a:pPr lvl="1">
              <a:buFont typeface="Wingdings" panose="05000000000000000000" pitchFamily="2" charset="2"/>
              <a:buChar char="§"/>
            </a:pPr>
            <a:r>
              <a:rPr lang="en-US" i="0" dirty="0" smtClean="0"/>
              <a:t>HR/Procurement – Specialists from the branch will travel</a:t>
            </a:r>
          </a:p>
          <a:p>
            <a:pPr lvl="1">
              <a:buFont typeface="Wingdings" panose="05000000000000000000" pitchFamily="2" charset="2"/>
              <a:buChar char="§"/>
            </a:pPr>
            <a:r>
              <a:rPr lang="en-US" i="0" dirty="0" smtClean="0"/>
              <a:t>Executive Summaries will remain</a:t>
            </a:r>
          </a:p>
          <a:p>
            <a:pPr lvl="1">
              <a:buFont typeface="Wingdings" panose="05000000000000000000" pitchFamily="2" charset="2"/>
              <a:buChar char="§"/>
            </a:pPr>
            <a:endParaRPr lang="en-US" dirty="0" smtClean="0"/>
          </a:p>
          <a:p>
            <a:pPr marL="0" indent="0">
              <a:buNone/>
            </a:pPr>
            <a:r>
              <a:rPr lang="en-US" sz="1800" i="0" dirty="0" smtClean="0"/>
              <a:t>During the team stand down in July/August, we will be working with the programs that are using the Fiscal Oversight reports for standards/accreditation</a:t>
            </a:r>
          </a:p>
          <a:p>
            <a:pPr lvl="1">
              <a:buFont typeface="Wingdings" panose="05000000000000000000" pitchFamily="2" charset="2"/>
              <a:buChar char="§"/>
            </a:pPr>
            <a:endParaRPr lang="en-US" dirty="0" smtClean="0"/>
          </a:p>
        </p:txBody>
      </p:sp>
      <p:pic>
        <p:nvPicPr>
          <p:cNvPr id="3074" name="Picture 2" descr="C:\Users\robin.GAINES\AppData\Local\Microsoft\Windows\Temporary Internet Files\Content.IE5\C32ME913\decorative-lines-10_browse_1_[1].png"/>
          <p:cNvPicPr>
            <a:picLocks noChangeAspect="1" noChangeArrowheads="1"/>
          </p:cNvPicPr>
          <p:nvPr/>
        </p:nvPicPr>
        <p:blipFill>
          <a:blip r:embed="rId2">
            <a:duotone>
              <a:prstClr val="black"/>
              <a:srgbClr val="0000FF">
                <a:tint val="45000"/>
                <a:satMod val="400000"/>
              </a:srgbClr>
            </a:duotone>
            <a:extLst>
              <a:ext uri="{28A0092B-C50C-407E-A947-70E740481C1C}">
                <a14:useLocalDpi xmlns:a14="http://schemas.microsoft.com/office/drawing/2010/main" val="0"/>
              </a:ext>
            </a:extLst>
          </a:blip>
          <a:srcRect/>
          <a:stretch>
            <a:fillRect/>
          </a:stretch>
        </p:blipFill>
        <p:spPr bwMode="auto">
          <a:xfrm>
            <a:off x="2514600" y="4495800"/>
            <a:ext cx="36576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920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i="0" dirty="0" smtClean="0">
                <a:effectLst/>
              </a:rPr>
              <a:t>Risk Assessment</a:t>
            </a:r>
            <a:endParaRPr lang="en-US" i="0" dirty="0">
              <a:effectLst/>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38600" y="1219200"/>
            <a:ext cx="4139415" cy="479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bwMode="auto">
          <a:xfrm>
            <a:off x="685800" y="1371600"/>
            <a:ext cx="2971800" cy="1752600"/>
          </a:xfrm>
          <a:prstGeom prst="rightArrow">
            <a:avLst/>
          </a:prstGeom>
          <a:solidFill>
            <a:srgbClr val="0099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rPr>
              <a:t>IRO’s will review the top</a:t>
            </a:r>
            <a:r>
              <a:rPr kumimoji="0" lang="en-US" sz="1400" b="1" i="1" u="none" strike="noStrike" cap="none" normalizeH="0" dirty="0" smtClean="0">
                <a:ln>
                  <a:noFill/>
                </a:ln>
                <a:solidFill>
                  <a:schemeClr val="tx1"/>
                </a:solidFill>
                <a:effectLst/>
                <a:latin typeface="Arial" pitchFamily="34" charset="0"/>
              </a:rPr>
              <a:t> 5 during their Installatio</a:t>
            </a:r>
            <a:r>
              <a:rPr lang="en-US" sz="1400" dirty="0" smtClean="0">
                <a:latin typeface="Arial" pitchFamily="34" charset="0"/>
              </a:rPr>
              <a:t>n Reviews</a:t>
            </a:r>
            <a:endParaRPr kumimoji="0" lang="en-US" sz="1400" b="1" i="1" u="none" strike="noStrike" cap="none" normalizeH="0" baseline="0" dirty="0" smtClean="0">
              <a:ln>
                <a:noFill/>
              </a:ln>
              <a:solidFill>
                <a:schemeClr val="tx1"/>
              </a:solidFill>
              <a:effectLst/>
              <a:latin typeface="Arial" pitchFamily="34" charset="0"/>
            </a:endParaRPr>
          </a:p>
        </p:txBody>
      </p:sp>
      <p:sp>
        <p:nvSpPr>
          <p:cNvPr id="5" name="Right Arrow 4"/>
          <p:cNvSpPr/>
          <p:nvPr/>
        </p:nvSpPr>
        <p:spPr bwMode="auto">
          <a:xfrm>
            <a:off x="685800" y="4038600"/>
            <a:ext cx="2971800" cy="1676400"/>
          </a:xfrm>
          <a:prstGeom prst="rightArrow">
            <a:avLst/>
          </a:prstGeom>
          <a:solidFill>
            <a:srgbClr val="0099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Fiscal Oversight team will review the top 3 during their review</a:t>
            </a:r>
          </a:p>
        </p:txBody>
      </p:sp>
    </p:spTree>
    <p:extLst>
      <p:ext uri="{BB962C8B-B14F-4D97-AF65-F5344CB8AC3E}">
        <p14:creationId xmlns:p14="http://schemas.microsoft.com/office/powerpoint/2010/main" val="3288073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t>Internal Control Procedures</a:t>
            </a:r>
            <a:endParaRPr lang="en-US" dirty="0"/>
          </a:p>
        </p:txBody>
      </p:sp>
      <p:graphicFrame>
        <p:nvGraphicFramePr>
          <p:cNvPr id="3" name="Diagram 2"/>
          <p:cNvGraphicFramePr/>
          <p:nvPr>
            <p:extLst>
              <p:ext uri="{D42A27DB-BD31-4B8C-83A1-F6EECF244321}">
                <p14:modId xmlns:p14="http://schemas.microsoft.com/office/powerpoint/2010/main" val="696535357"/>
              </p:ext>
            </p:extLst>
          </p:nvPr>
        </p:nvGraphicFramePr>
        <p:xfrm>
          <a:off x="1524000" y="1219200"/>
          <a:ext cx="7010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618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i="0" dirty="0" smtClean="0"/>
              <a:t>Cost of Goods Sold</a:t>
            </a:r>
            <a:endParaRPr lang="en-US" i="0" dirty="0"/>
          </a:p>
        </p:txBody>
      </p:sp>
      <p:sp>
        <p:nvSpPr>
          <p:cNvPr id="3" name="Content Placeholder 2"/>
          <p:cNvSpPr>
            <a:spLocks noGrp="1"/>
          </p:cNvSpPr>
          <p:nvPr>
            <p:ph idx="1"/>
          </p:nvPr>
        </p:nvSpPr>
        <p:spPr/>
        <p:txBody>
          <a:bodyPr/>
          <a:lstStyle/>
          <a:p>
            <a:r>
              <a:rPr lang="en-US" sz="2000" i="0" dirty="0"/>
              <a:t>Cost of Goods Sold (COGS), also known as “cost of goods used” </a:t>
            </a:r>
            <a:r>
              <a:rPr lang="en-US" sz="2000" i="0" dirty="0" smtClean="0"/>
              <a:t>is </a:t>
            </a:r>
            <a:r>
              <a:rPr lang="en-US" sz="2000" i="0" dirty="0"/>
              <a:t>the cost to your </a:t>
            </a:r>
            <a:r>
              <a:rPr lang="en-US" sz="2000" i="0" dirty="0" smtClean="0"/>
              <a:t>operation </a:t>
            </a:r>
            <a:r>
              <a:rPr lang="en-US" sz="2000" i="0" dirty="0"/>
              <a:t>of the food and beverage products your </a:t>
            </a:r>
            <a:r>
              <a:rPr lang="en-US" sz="2000" i="0" dirty="0" smtClean="0"/>
              <a:t>facility </a:t>
            </a:r>
            <a:r>
              <a:rPr lang="en-US" sz="2000" i="0" dirty="0"/>
              <a:t>sells. Since your goods pertain to your food and beverage inventory, COGS is determined with the following equation:</a:t>
            </a:r>
          </a:p>
          <a:p>
            <a:pPr lvl="1"/>
            <a:r>
              <a:rPr lang="en-US" sz="1800" i="0" dirty="0"/>
              <a:t>Beginning Inventory + Purchases – Ending Inventory = </a:t>
            </a:r>
            <a:r>
              <a:rPr lang="en-US" sz="1800" i="0" dirty="0" smtClean="0"/>
              <a:t>COGS</a:t>
            </a:r>
          </a:p>
          <a:p>
            <a:r>
              <a:rPr lang="en-US" sz="2000" i="0" dirty="0" smtClean="0"/>
              <a:t>What can influence your COGS?</a:t>
            </a:r>
          </a:p>
          <a:p>
            <a:pPr lvl="1">
              <a:spcBef>
                <a:spcPts val="0"/>
              </a:spcBef>
              <a:spcAft>
                <a:spcPts val="0"/>
              </a:spcAft>
            </a:pPr>
            <a:r>
              <a:rPr lang="en-US" sz="1800" i="0" dirty="0" smtClean="0"/>
              <a:t>Transfers in and out not posted</a:t>
            </a:r>
          </a:p>
          <a:p>
            <a:pPr lvl="1">
              <a:spcBef>
                <a:spcPts val="0"/>
              </a:spcBef>
              <a:spcAft>
                <a:spcPts val="0"/>
              </a:spcAft>
            </a:pPr>
            <a:r>
              <a:rPr lang="en-US" sz="1800" i="0" dirty="0" smtClean="0"/>
              <a:t>Receipts / invoices not posted </a:t>
            </a:r>
          </a:p>
          <a:p>
            <a:pPr lvl="1">
              <a:spcBef>
                <a:spcPts val="0"/>
              </a:spcBef>
              <a:spcAft>
                <a:spcPts val="0"/>
              </a:spcAft>
            </a:pPr>
            <a:r>
              <a:rPr lang="en-US" sz="1800" i="0" dirty="0" smtClean="0"/>
              <a:t>Poor / improper inventory</a:t>
            </a:r>
          </a:p>
          <a:p>
            <a:pPr lvl="2">
              <a:spcBef>
                <a:spcPts val="0"/>
              </a:spcBef>
              <a:spcAft>
                <a:spcPts val="0"/>
              </a:spcAft>
            </a:pPr>
            <a:r>
              <a:rPr lang="en-US" sz="1400" i="0" dirty="0" smtClean="0"/>
              <a:t>One person counting</a:t>
            </a:r>
          </a:p>
          <a:p>
            <a:pPr lvl="2">
              <a:spcBef>
                <a:spcPts val="0"/>
              </a:spcBef>
              <a:spcAft>
                <a:spcPts val="0"/>
              </a:spcAft>
            </a:pPr>
            <a:r>
              <a:rPr lang="en-US" sz="1400" i="0" dirty="0" smtClean="0"/>
              <a:t>Providing count sheets with inventory figures</a:t>
            </a:r>
          </a:p>
          <a:p>
            <a:pPr lvl="2">
              <a:spcBef>
                <a:spcPts val="0"/>
              </a:spcBef>
              <a:spcAft>
                <a:spcPts val="0"/>
              </a:spcAft>
            </a:pPr>
            <a:r>
              <a:rPr lang="en-US" sz="1400" i="0" dirty="0" smtClean="0"/>
              <a:t>Not counting and using book inventory</a:t>
            </a:r>
          </a:p>
          <a:p>
            <a:pPr lvl="1">
              <a:spcBef>
                <a:spcPts val="0"/>
              </a:spcBef>
              <a:spcAft>
                <a:spcPts val="0"/>
              </a:spcAft>
            </a:pPr>
            <a:r>
              <a:rPr lang="en-US" sz="1800" i="0" dirty="0" smtClean="0"/>
              <a:t>Little to no communication with the accounting office</a:t>
            </a:r>
          </a:p>
          <a:p>
            <a:pPr lvl="1"/>
            <a:endParaRPr lang="en-US" dirty="0"/>
          </a:p>
          <a:p>
            <a:endParaRPr lang="en-US" dirty="0"/>
          </a:p>
          <a:p>
            <a:endParaRPr lang="en-US" dirty="0"/>
          </a:p>
        </p:txBody>
      </p:sp>
    </p:spTree>
    <p:extLst>
      <p:ext uri="{BB962C8B-B14F-4D97-AF65-F5344CB8AC3E}">
        <p14:creationId xmlns:p14="http://schemas.microsoft.com/office/powerpoint/2010/main" val="55725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i="0" dirty="0" smtClean="0"/>
              <a:t>COGS Continued </a:t>
            </a:r>
            <a:endParaRPr lang="en-US" i="0" dirty="0"/>
          </a:p>
        </p:txBody>
      </p:sp>
      <p:sp>
        <p:nvSpPr>
          <p:cNvPr id="3" name="Content Placeholder 2"/>
          <p:cNvSpPr>
            <a:spLocks noGrp="1"/>
          </p:cNvSpPr>
          <p:nvPr>
            <p:ph idx="1"/>
          </p:nvPr>
        </p:nvSpPr>
        <p:spPr>
          <a:xfrm>
            <a:off x="685800" y="1219200"/>
            <a:ext cx="7848600" cy="4791075"/>
          </a:xfrm>
        </p:spPr>
        <p:txBody>
          <a:bodyPr/>
          <a:lstStyle/>
          <a:p>
            <a:r>
              <a:rPr lang="en-US" i="0" dirty="0"/>
              <a:t>Adding Transfers to the Numbers</a:t>
            </a:r>
          </a:p>
          <a:p>
            <a:pPr lvl="1"/>
            <a:r>
              <a:rPr lang="en-US" sz="1800" i="0" dirty="0"/>
              <a:t>“Transfers out” </a:t>
            </a:r>
            <a:r>
              <a:rPr lang="en-US" sz="1800" i="0" dirty="0" smtClean="0"/>
              <a:t>includes any items </a:t>
            </a:r>
            <a:r>
              <a:rPr lang="en-US" sz="1800" i="0" dirty="0"/>
              <a:t>that you send out of the </a:t>
            </a:r>
            <a:r>
              <a:rPr lang="en-US" sz="1800" i="0" dirty="0" smtClean="0"/>
              <a:t>facility </a:t>
            </a:r>
            <a:r>
              <a:rPr lang="en-US" sz="1800" i="0" dirty="0"/>
              <a:t>to another </a:t>
            </a:r>
            <a:r>
              <a:rPr lang="en-US" sz="1800" i="0" dirty="0" smtClean="0"/>
              <a:t>area or location – (such </a:t>
            </a:r>
            <a:r>
              <a:rPr lang="en-US" sz="1800" i="0" dirty="0"/>
              <a:t>as from the bar to the kitchen) or to another </a:t>
            </a:r>
            <a:r>
              <a:rPr lang="en-US" sz="1800" i="0" dirty="0" smtClean="0"/>
              <a:t>facility altogether. </a:t>
            </a:r>
            <a:r>
              <a:rPr lang="en-US" sz="1800" i="0" dirty="0"/>
              <a:t>Thus, “transfers in” are products that you transfer from another </a:t>
            </a:r>
            <a:r>
              <a:rPr lang="en-US" sz="1800" i="0" dirty="0" smtClean="0"/>
              <a:t>facility </a:t>
            </a:r>
            <a:r>
              <a:rPr lang="en-US" sz="1800" i="0" dirty="0"/>
              <a:t>to your own. If you have no transfers in or out, simply leave these parts of the equation at zero value. It is important that any transfers are recorded because any items coming in or leaving your kitchen will affect your inventory count. To be even more accurate, you can use the equation below:</a:t>
            </a:r>
          </a:p>
          <a:p>
            <a:r>
              <a:rPr lang="en-US" i="0" dirty="0"/>
              <a:t>Beginning Inventory + Purchases (-Transfers Out) (+Transfers In) – Ending Inventory = COGS</a:t>
            </a:r>
          </a:p>
          <a:p>
            <a:endParaRPr lang="en-US" dirty="0"/>
          </a:p>
        </p:txBody>
      </p:sp>
    </p:spTree>
    <p:extLst>
      <p:ext uri="{BB962C8B-B14F-4D97-AF65-F5344CB8AC3E}">
        <p14:creationId xmlns:p14="http://schemas.microsoft.com/office/powerpoint/2010/main" val="2067451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for Cost of Goods Sold </a:t>
            </a:r>
            <a:endParaRPr lang="en-US" dirty="0"/>
          </a:p>
        </p:txBody>
      </p:sp>
      <p:sp>
        <p:nvSpPr>
          <p:cNvPr id="10" name="Content Placeholder 9"/>
          <p:cNvSpPr>
            <a:spLocks noGrp="1"/>
          </p:cNvSpPr>
          <p:nvPr>
            <p:ph idx="1"/>
          </p:nvPr>
        </p:nvSpPr>
        <p:spPr>
          <a:xfrm>
            <a:off x="685800" y="1143000"/>
            <a:ext cx="7848600" cy="5095875"/>
          </a:xfrm>
          <a:solidFill>
            <a:srgbClr val="CCECFF"/>
          </a:solidFill>
          <a:scene3d>
            <a:camera prst="orthographicFront"/>
            <a:lightRig rig="threePt" dir="t"/>
          </a:scene3d>
          <a:sp3d>
            <a:bevelT w="114300" prst="artDeco"/>
          </a:sp3d>
        </p:spPr>
        <p:txBody>
          <a:bodyPr/>
          <a:lstStyle/>
          <a:p>
            <a:pPr marL="0" indent="0">
              <a:buNone/>
            </a:pPr>
            <a:r>
              <a:rPr lang="en-US" dirty="0" smtClean="0"/>
              <a:t>                              </a:t>
            </a:r>
          </a:p>
          <a:p>
            <a:pPr marL="0" indent="0">
              <a:buNone/>
            </a:pPr>
            <a:r>
              <a:rPr lang="en-US" dirty="0"/>
              <a:t> </a:t>
            </a:r>
            <a:r>
              <a:rPr lang="en-US" dirty="0" smtClean="0"/>
              <a:t>                         </a:t>
            </a:r>
          </a:p>
          <a:p>
            <a:pPr marL="0" indent="0">
              <a:buNone/>
            </a:pPr>
            <a:r>
              <a:rPr lang="en-US" dirty="0"/>
              <a:t> </a:t>
            </a:r>
            <a:r>
              <a:rPr lang="en-US" dirty="0" smtClean="0"/>
              <a:t>                            +                                -</a:t>
            </a:r>
          </a:p>
          <a:p>
            <a:endParaRPr lang="en-US" dirty="0"/>
          </a:p>
          <a:p>
            <a:endParaRPr lang="en-US" dirty="0" smtClean="0"/>
          </a:p>
          <a:p>
            <a:pPr marL="0" indent="0">
              <a:buNone/>
            </a:pPr>
            <a:r>
              <a:rPr lang="en-US" dirty="0" smtClean="0"/>
              <a:t>                 Still </a:t>
            </a:r>
          </a:p>
          <a:p>
            <a:pPr marL="0" indent="0">
              <a:buNone/>
            </a:pPr>
            <a:r>
              <a:rPr lang="en-US" dirty="0"/>
              <a:t> </a:t>
            </a:r>
            <a:r>
              <a:rPr lang="en-US" dirty="0" smtClean="0"/>
              <a:t>                   Here                                        Sold </a:t>
            </a:r>
            <a:endParaRPr lang="en-US" dirty="0"/>
          </a:p>
        </p:txBody>
      </p:sp>
      <p:sp>
        <p:nvSpPr>
          <p:cNvPr id="11" name="Oval 10"/>
          <p:cNvSpPr/>
          <p:nvPr/>
        </p:nvSpPr>
        <p:spPr bwMode="auto">
          <a:xfrm>
            <a:off x="762000" y="1696278"/>
            <a:ext cx="1981200" cy="1219200"/>
          </a:xfrm>
          <a:prstGeom prst="ellipse">
            <a:avLst/>
          </a:prstGeom>
          <a:solidFill>
            <a:srgbClr val="0099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Beginning </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rPr>
              <a:t>Inventory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rPr>
              <a:t>$10,000 </a:t>
            </a:r>
            <a:endParaRPr kumimoji="0" lang="en-US" sz="1800" b="1" i="1" u="none" strike="noStrike" cap="none" normalizeH="0" baseline="0" dirty="0" smtClean="0">
              <a:ln>
                <a:noFill/>
              </a:ln>
              <a:solidFill>
                <a:schemeClr val="tx1"/>
              </a:solidFill>
              <a:effectLst/>
              <a:latin typeface="Arial" pitchFamily="34" charset="0"/>
              <a:cs typeface="Times New Roman" pitchFamily="18" charset="0"/>
            </a:endParaRPr>
          </a:p>
        </p:txBody>
      </p:sp>
      <p:sp>
        <p:nvSpPr>
          <p:cNvPr id="12" name="Oval 11"/>
          <p:cNvSpPr/>
          <p:nvPr/>
        </p:nvSpPr>
        <p:spPr bwMode="auto">
          <a:xfrm>
            <a:off x="3733800" y="1772478"/>
            <a:ext cx="1981200" cy="1143000"/>
          </a:xfrm>
          <a:prstGeom prst="ellipse">
            <a:avLst/>
          </a:prstGeom>
          <a:solidFill>
            <a:srgbClr val="0099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Purchases</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rPr>
              <a:t>$5,000</a:t>
            </a:r>
            <a:r>
              <a:rPr kumimoji="0" lang="en-US" sz="1800" b="1" i="1" u="none" strike="noStrike" cap="none" normalizeH="0" baseline="0" dirty="0" smtClean="0">
                <a:ln>
                  <a:noFill/>
                </a:ln>
                <a:solidFill>
                  <a:schemeClr val="tx1"/>
                </a:solidFill>
                <a:effectLst/>
                <a:latin typeface="Arial" pitchFamily="34" charset="0"/>
                <a:cs typeface="Times New Roman" pitchFamily="18" charset="0"/>
              </a:rPr>
              <a:t> </a:t>
            </a:r>
          </a:p>
        </p:txBody>
      </p:sp>
      <p:sp>
        <p:nvSpPr>
          <p:cNvPr id="13" name="Oval 12"/>
          <p:cNvSpPr/>
          <p:nvPr/>
        </p:nvSpPr>
        <p:spPr bwMode="auto">
          <a:xfrm>
            <a:off x="6553200" y="1762539"/>
            <a:ext cx="1752600" cy="1143000"/>
          </a:xfrm>
          <a:prstGeom prst="ellipse">
            <a:avLst/>
          </a:prstGeom>
          <a:solidFill>
            <a:srgbClr val="009900"/>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rPr>
              <a:t>Transfers out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$2,000</a:t>
            </a:r>
          </a:p>
        </p:txBody>
      </p:sp>
      <p:sp>
        <p:nvSpPr>
          <p:cNvPr id="14" name="Rounded Rectangle 13"/>
          <p:cNvSpPr/>
          <p:nvPr/>
        </p:nvSpPr>
        <p:spPr bwMode="auto">
          <a:xfrm>
            <a:off x="3048000" y="3429000"/>
            <a:ext cx="3657600" cy="990600"/>
          </a:xfrm>
          <a:prstGeom prst="roundRect">
            <a:avLst/>
          </a:prstGeom>
          <a:solidFill>
            <a:schemeClr val="accent1">
              <a:lumMod val="9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Goods Available for Sale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$13,000</a:t>
            </a:r>
          </a:p>
        </p:txBody>
      </p:sp>
      <p:cxnSp>
        <p:nvCxnSpPr>
          <p:cNvPr id="16" name="Straight Arrow Connector 15"/>
          <p:cNvCxnSpPr>
            <a:stCxn id="11" idx="5"/>
          </p:cNvCxnSpPr>
          <p:nvPr/>
        </p:nvCxnSpPr>
        <p:spPr bwMode="auto">
          <a:xfrm>
            <a:off x="2453060" y="2736930"/>
            <a:ext cx="594940" cy="692070"/>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20" name="Straight Arrow Connector 19"/>
          <p:cNvCxnSpPr>
            <a:stCxn id="13" idx="4"/>
          </p:cNvCxnSpPr>
          <p:nvPr/>
        </p:nvCxnSpPr>
        <p:spPr bwMode="auto">
          <a:xfrm flipH="1">
            <a:off x="6705600" y="2905539"/>
            <a:ext cx="723900" cy="523461"/>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22" name="Straight Arrow Connector 21"/>
          <p:cNvCxnSpPr>
            <a:stCxn id="12" idx="5"/>
          </p:cNvCxnSpPr>
          <p:nvPr/>
        </p:nvCxnSpPr>
        <p:spPr bwMode="auto">
          <a:xfrm flipV="1">
            <a:off x="5424860" y="2736930"/>
            <a:ext cx="1280740" cy="11160"/>
          </a:xfrm>
          <a:prstGeom prst="straightConnector1">
            <a:avLst/>
          </a:prstGeom>
          <a:solidFill>
            <a:srgbClr val="009900"/>
          </a:solidFill>
          <a:ln w="19050" cap="flat" cmpd="sng" algn="ctr">
            <a:solidFill>
              <a:schemeClr val="tx1"/>
            </a:solidFill>
            <a:prstDash val="solid"/>
            <a:round/>
            <a:headEnd type="none" w="med" len="med"/>
            <a:tailEnd type="arrow"/>
          </a:ln>
          <a:effectLst/>
        </p:spPr>
      </p:cxnSp>
      <p:sp>
        <p:nvSpPr>
          <p:cNvPr id="23" name="Rectangle 22"/>
          <p:cNvSpPr/>
          <p:nvPr/>
        </p:nvSpPr>
        <p:spPr bwMode="auto">
          <a:xfrm>
            <a:off x="1211870" y="5148468"/>
            <a:ext cx="1836130" cy="947531"/>
          </a:xfrm>
          <a:prstGeom prst="rect">
            <a:avLst/>
          </a:prstGeom>
          <a:solidFill>
            <a:schemeClr val="accent6">
              <a:lumMod val="20000"/>
              <a:lumOff val="8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Ending Inventory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$2,000</a:t>
            </a:r>
          </a:p>
        </p:txBody>
      </p:sp>
      <p:sp>
        <p:nvSpPr>
          <p:cNvPr id="24" name="Rectangle 23"/>
          <p:cNvSpPr/>
          <p:nvPr/>
        </p:nvSpPr>
        <p:spPr bwMode="auto">
          <a:xfrm flipH="1">
            <a:off x="6400800" y="5148468"/>
            <a:ext cx="2057400" cy="947531"/>
          </a:xfrm>
          <a:prstGeom prst="rect">
            <a:avLst/>
          </a:prstGeom>
          <a:solidFill>
            <a:schemeClr val="accent6">
              <a:lumMod val="20000"/>
              <a:lumOff val="80000"/>
            </a:schemeClr>
          </a:solid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pitchFamily="34" charset="0"/>
                <a:cs typeface="Times New Roman" pitchFamily="18" charset="0"/>
              </a:rPr>
              <a:t>Cost of Goods</a:t>
            </a:r>
            <a:r>
              <a:rPr kumimoji="0" lang="en-US" sz="1800" b="1" i="1" u="none" strike="noStrike" cap="none" normalizeH="0" dirty="0" smtClean="0">
                <a:ln>
                  <a:noFill/>
                </a:ln>
                <a:solidFill>
                  <a:schemeClr val="tx1"/>
                </a:solidFill>
                <a:effectLst/>
                <a:latin typeface="Arial" pitchFamily="34" charset="0"/>
                <a:cs typeface="Times New Roman" pitchFamily="18" charset="0"/>
              </a:rPr>
              <a:t> Sold (COGs)</a:t>
            </a:r>
          </a:p>
          <a:p>
            <a:pPr marL="0" marR="0" indent="0" algn="ctr" defTabSz="914400" rtl="0" eaLnBrk="0" fontAlgn="base" latinLnBrk="0" hangingPunct="0">
              <a:lnSpc>
                <a:spcPct val="100000"/>
              </a:lnSpc>
              <a:spcBef>
                <a:spcPct val="0"/>
              </a:spcBef>
              <a:spcAft>
                <a:spcPct val="0"/>
              </a:spcAft>
              <a:buClrTx/>
              <a:buSzTx/>
              <a:buFontTx/>
              <a:buNone/>
              <a:tabLst/>
            </a:pPr>
            <a:r>
              <a:rPr lang="en-US" baseline="0" dirty="0" smtClean="0">
                <a:latin typeface="Arial" pitchFamily="34" charset="0"/>
              </a:rPr>
              <a:t>$11,000</a:t>
            </a:r>
            <a:endParaRPr kumimoji="0" lang="en-US" sz="1800" b="1" i="1" u="none" strike="noStrike" cap="none" normalizeH="0" baseline="0" dirty="0" smtClean="0">
              <a:ln>
                <a:noFill/>
              </a:ln>
              <a:solidFill>
                <a:schemeClr val="tx1"/>
              </a:solidFill>
              <a:effectLst/>
              <a:latin typeface="Arial" pitchFamily="34" charset="0"/>
              <a:cs typeface="Times New Roman" pitchFamily="18" charset="0"/>
            </a:endParaRPr>
          </a:p>
        </p:txBody>
      </p:sp>
      <p:cxnSp>
        <p:nvCxnSpPr>
          <p:cNvPr id="26" name="Straight Arrow Connector 25"/>
          <p:cNvCxnSpPr>
            <a:endCxn id="23" idx="0"/>
          </p:cNvCxnSpPr>
          <p:nvPr/>
        </p:nvCxnSpPr>
        <p:spPr bwMode="auto">
          <a:xfrm flipH="1">
            <a:off x="2129935" y="4419600"/>
            <a:ext cx="918066" cy="728868"/>
          </a:xfrm>
          <a:prstGeom prst="straightConnector1">
            <a:avLst/>
          </a:prstGeom>
          <a:solidFill>
            <a:srgbClr val="009900"/>
          </a:solidFill>
          <a:ln w="19050" cap="flat" cmpd="sng" algn="ctr">
            <a:solidFill>
              <a:schemeClr val="tx1"/>
            </a:solidFill>
            <a:prstDash val="solid"/>
            <a:round/>
            <a:headEnd type="none" w="med" len="med"/>
            <a:tailEnd type="arrow"/>
          </a:ln>
          <a:effectLst/>
        </p:spPr>
      </p:cxnSp>
      <p:cxnSp>
        <p:nvCxnSpPr>
          <p:cNvPr id="28" name="Straight Arrow Connector 27"/>
          <p:cNvCxnSpPr>
            <a:endCxn id="24" idx="0"/>
          </p:cNvCxnSpPr>
          <p:nvPr/>
        </p:nvCxnSpPr>
        <p:spPr bwMode="auto">
          <a:xfrm>
            <a:off x="6553200" y="4611756"/>
            <a:ext cx="876300" cy="536712"/>
          </a:xfrm>
          <a:prstGeom prst="straightConnector1">
            <a:avLst/>
          </a:prstGeom>
          <a:solidFill>
            <a:srgbClr val="009900"/>
          </a:solidFill>
          <a:ln w="1905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80255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6060"/>
            <a:ext cx="7391400" cy="492443"/>
          </a:xfrm>
        </p:spPr>
        <p:txBody>
          <a:bodyPr/>
          <a:lstStyle/>
          <a:p>
            <a:r>
              <a:rPr lang="en-US" dirty="0" smtClean="0"/>
              <a:t>Fiscal Oversight review of COGS</a:t>
            </a:r>
            <a:endParaRPr lang="en-US" dirty="0"/>
          </a:p>
        </p:txBody>
      </p:sp>
      <p:sp>
        <p:nvSpPr>
          <p:cNvPr id="3" name="Rounded Rectangle 2"/>
          <p:cNvSpPr/>
          <p:nvPr/>
        </p:nvSpPr>
        <p:spPr bwMode="auto">
          <a:xfrm>
            <a:off x="2514600" y="2819400"/>
            <a:ext cx="6096000" cy="1524000"/>
          </a:xfrm>
          <a:prstGeom prst="roundRect">
            <a:avLst/>
          </a:prstGeom>
          <a:ln>
            <a:headEnd type="none" w="med" len="med"/>
            <a:tailEnd type="triangl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1" u="sng" strike="noStrike" cap="none" normalizeH="0" baseline="0" dirty="0" smtClean="0">
                <a:ln>
                  <a:noFill/>
                </a:ln>
                <a:solidFill>
                  <a:schemeClr val="tx1"/>
                </a:solidFill>
                <a:effectLst/>
                <a:latin typeface="Arial" pitchFamily="34" charset="0"/>
                <a:cs typeface="Times New Roman" pitchFamily="18" charset="0"/>
              </a:rPr>
              <a:t>On location – Speak with F&amp;B</a:t>
            </a:r>
            <a:r>
              <a:rPr kumimoji="0" lang="en-US" sz="1600" b="1" i="1" u="sng" strike="noStrike" cap="none" normalizeH="0" dirty="0" smtClean="0">
                <a:ln>
                  <a:noFill/>
                </a:ln>
                <a:solidFill>
                  <a:schemeClr val="tx1"/>
                </a:solidFill>
                <a:effectLst/>
                <a:latin typeface="Arial" pitchFamily="34" charset="0"/>
                <a:cs typeface="Times New Roman" pitchFamily="18" charset="0"/>
              </a:rPr>
              <a:t> Manager</a:t>
            </a:r>
            <a:endParaRPr kumimoji="0" lang="en-US" sz="1600" b="1" i="1" u="sng" strike="noStrike" cap="none" normalizeH="0" baseline="0" dirty="0" smtClean="0">
              <a:ln>
                <a:noFill/>
              </a:ln>
              <a:solidFill>
                <a:schemeClr val="tx1"/>
              </a:solidFill>
              <a:effectLst/>
              <a:latin typeface="Arial" pitchFamily="34" charset="0"/>
              <a:cs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r>
              <a:rPr kumimoji="0" lang="en-US" sz="1400" b="1" i="1" strike="noStrike" cap="none" normalizeH="0" baseline="0" dirty="0" smtClean="0">
                <a:ln>
                  <a:noFill/>
                </a:ln>
                <a:solidFill>
                  <a:schemeClr val="tx1"/>
                </a:solidFill>
                <a:effectLst/>
                <a:latin typeface="Arial" pitchFamily="34" charset="0"/>
                <a:cs typeface="Times New Roman" pitchFamily="18" charset="0"/>
              </a:rPr>
              <a:t>- Look for any investigations that may have been done and any support for high or</a:t>
            </a:r>
            <a:r>
              <a:rPr kumimoji="0" lang="en-US" sz="1400" b="1" i="1" strike="noStrike" cap="none" normalizeH="0" dirty="0" smtClean="0">
                <a:ln>
                  <a:noFill/>
                </a:ln>
                <a:solidFill>
                  <a:schemeClr val="tx1"/>
                </a:solidFill>
                <a:effectLst/>
                <a:latin typeface="Arial" pitchFamily="34" charset="0"/>
                <a:cs typeface="Times New Roman" pitchFamily="18" charset="0"/>
              </a:rPr>
              <a:t> variable COGS</a:t>
            </a:r>
            <a:endParaRPr kumimoji="0" lang="en-US" sz="1400" b="1" i="1" strike="noStrike" cap="none" normalizeH="0" baseline="0" dirty="0" smtClean="0">
              <a:ln>
                <a:noFill/>
              </a:ln>
              <a:solidFill>
                <a:schemeClr val="tx1"/>
              </a:solidFill>
              <a:effectLst/>
              <a:latin typeface="Arial" pitchFamily="34" charset="0"/>
              <a:cs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r>
              <a:rPr lang="en-US" sz="1400" dirty="0" smtClean="0">
                <a:solidFill>
                  <a:schemeClr val="tx1"/>
                </a:solidFill>
                <a:latin typeface="Arial" pitchFamily="34" charset="0"/>
                <a:cs typeface="Times New Roman" pitchFamily="18" charset="0"/>
              </a:rPr>
              <a:t>- Conduct a sample inventory and back into the latest submitted inventory</a:t>
            </a:r>
          </a:p>
          <a:p>
            <a:pPr marL="0" marR="0" indent="0" defTabSz="914400" rtl="0" eaLnBrk="0" fontAlgn="base" latinLnBrk="0" hangingPunct="0">
              <a:lnSpc>
                <a:spcPct val="100000"/>
              </a:lnSpc>
              <a:spcBef>
                <a:spcPct val="0"/>
              </a:spcBef>
              <a:spcAft>
                <a:spcPct val="0"/>
              </a:spcAft>
              <a:buClrTx/>
              <a:buSzTx/>
              <a:buFontTx/>
              <a:buNone/>
              <a:tabLst/>
            </a:pPr>
            <a:r>
              <a:rPr lang="en-US" sz="1400" dirty="0" smtClean="0">
                <a:solidFill>
                  <a:schemeClr val="tx1"/>
                </a:solidFill>
                <a:latin typeface="Arial" pitchFamily="34" charset="0"/>
                <a:cs typeface="Times New Roman" pitchFamily="18" charset="0"/>
              </a:rPr>
              <a:t>-  Look for possible inventory or shrink issues</a:t>
            </a:r>
            <a:endParaRPr kumimoji="0" lang="en-US" sz="1400" b="1" i="1" u="none" strike="noStrike" cap="none" normalizeH="0" baseline="0" dirty="0" smtClean="0">
              <a:ln>
                <a:noFill/>
              </a:ln>
              <a:solidFill>
                <a:schemeClr val="tx1"/>
              </a:solidFill>
              <a:effectLst/>
              <a:latin typeface="Arial" pitchFamily="34" charset="0"/>
              <a:cs typeface="Times New Roman" pitchFamily="18" charset="0"/>
            </a:endParaRPr>
          </a:p>
        </p:txBody>
      </p:sp>
      <p:sp>
        <p:nvSpPr>
          <p:cNvPr id="4" name="Rounded Rectangle 3"/>
          <p:cNvSpPr/>
          <p:nvPr/>
        </p:nvSpPr>
        <p:spPr bwMode="auto">
          <a:xfrm>
            <a:off x="2477568" y="1219200"/>
            <a:ext cx="6133032" cy="1524000"/>
          </a:xfrm>
          <a:prstGeom prst="roundRect">
            <a:avLst/>
          </a:prstGeom>
          <a:ln>
            <a:headEnd type="none" w="med" len="med"/>
            <a:tailEnd type="triangl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u="sng" dirty="0" smtClean="0">
                <a:solidFill>
                  <a:schemeClr val="tx1"/>
                </a:solidFill>
                <a:latin typeface="Arial" pitchFamily="34" charset="0"/>
                <a:cs typeface="Times New Roman" pitchFamily="18" charset="0"/>
              </a:rPr>
              <a:t>Review Executive Summary prior to arrival</a:t>
            </a:r>
          </a:p>
          <a:p>
            <a:pPr marL="0" marR="0" indent="0"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 Look at the 12 month detail report</a:t>
            </a:r>
          </a:p>
          <a:p>
            <a:pPr marL="0" marR="0" indent="0" defTabSz="914400" rtl="0" eaLnBrk="0" fontAlgn="base" latinLnBrk="0" hangingPunct="0">
              <a:lnSpc>
                <a:spcPct val="100000"/>
              </a:lnSpc>
              <a:spcBef>
                <a:spcPct val="0"/>
              </a:spcBef>
              <a:spcAft>
                <a:spcPct val="0"/>
              </a:spcAft>
              <a:buClrTx/>
              <a:buSzTx/>
              <a:buFontTx/>
              <a:buNone/>
              <a:tabLst/>
            </a:pPr>
            <a:r>
              <a:rPr lang="en-US" sz="1400" dirty="0" smtClean="0">
                <a:solidFill>
                  <a:schemeClr val="tx1"/>
                </a:solidFill>
                <a:latin typeface="Arial" pitchFamily="34" charset="0"/>
                <a:cs typeface="Times New Roman" pitchFamily="18" charset="0"/>
              </a:rPr>
              <a:t>- Review COGS variance </a:t>
            </a:r>
          </a:p>
          <a:p>
            <a:pPr marL="0" marR="0" indent="0"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 Investigate inventory adjustments in the 151000 or 152000 G/L account</a:t>
            </a:r>
          </a:p>
          <a:p>
            <a:pPr marL="0" marR="0" indent="0"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cs typeface="Times New Roman" pitchFamily="18" charset="0"/>
              </a:rPr>
              <a:t>- Review expenses – what is different,</a:t>
            </a:r>
            <a:r>
              <a:rPr kumimoji="0" lang="en-US" sz="1400" b="1" i="1" u="none" strike="noStrike" cap="none" normalizeH="0" dirty="0" smtClean="0">
                <a:ln>
                  <a:noFill/>
                </a:ln>
                <a:solidFill>
                  <a:schemeClr val="tx1"/>
                </a:solidFill>
                <a:effectLst/>
                <a:latin typeface="Arial" pitchFamily="34" charset="0"/>
                <a:cs typeface="Times New Roman" pitchFamily="18" charset="0"/>
              </a:rPr>
              <a:t> higher or lower expenses</a:t>
            </a:r>
            <a:endParaRPr kumimoji="0" lang="en-US" sz="1400" b="1" i="1" u="none" strike="noStrike" cap="none" normalizeH="0" baseline="0" dirty="0" smtClean="0">
              <a:ln>
                <a:noFill/>
              </a:ln>
              <a:solidFill>
                <a:schemeClr val="tx1"/>
              </a:solidFill>
              <a:effectLst/>
              <a:latin typeface="Arial" pitchFamily="34" charset="0"/>
              <a:cs typeface="Times New Roman" pitchFamily="18" charset="0"/>
            </a:endParaRPr>
          </a:p>
        </p:txBody>
      </p:sp>
      <p:sp>
        <p:nvSpPr>
          <p:cNvPr id="5" name="Rounded Rectangle 4"/>
          <p:cNvSpPr/>
          <p:nvPr/>
        </p:nvSpPr>
        <p:spPr bwMode="auto">
          <a:xfrm>
            <a:off x="2547358" y="4495800"/>
            <a:ext cx="6063241" cy="1752600"/>
          </a:xfrm>
          <a:prstGeom prst="roundRect">
            <a:avLst/>
          </a:prstGeom>
          <a:ln>
            <a:headEnd type="none" w="med" len="med"/>
            <a:tailEnd type="triangl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1" u="sng" strike="noStrike" cap="none" normalizeH="0" baseline="0" dirty="0" smtClean="0">
                <a:ln>
                  <a:noFill/>
                </a:ln>
                <a:solidFill>
                  <a:schemeClr val="tx1"/>
                </a:solidFill>
                <a:effectLst/>
                <a:latin typeface="Arial" pitchFamily="34" charset="0"/>
                <a:cs typeface="Times New Roman" pitchFamily="18" charset="0"/>
              </a:rPr>
              <a:t>Additional Reviews for Inconsistencies</a:t>
            </a:r>
          </a:p>
          <a:p>
            <a:pPr marR="0" defTabSz="914400" rtl="0" eaLnBrk="0" fontAlgn="base" latinLnBrk="0" hangingPunct="0">
              <a:lnSpc>
                <a:spcPct val="100000"/>
              </a:lnSpc>
              <a:spcBef>
                <a:spcPct val="0"/>
              </a:spcBef>
              <a:spcAft>
                <a:spcPct val="0"/>
              </a:spcAft>
              <a:buClrTx/>
              <a:buSzTx/>
              <a:tabLst/>
            </a:pPr>
            <a:r>
              <a:rPr kumimoji="0" lang="en-US" sz="1600" b="1" i="1" strike="noStrike" cap="none" normalizeH="0" baseline="0" dirty="0" smtClean="0">
                <a:ln>
                  <a:noFill/>
                </a:ln>
                <a:solidFill>
                  <a:schemeClr val="tx1"/>
                </a:solidFill>
                <a:effectLst/>
                <a:latin typeface="Arial" pitchFamily="34" charset="0"/>
                <a:cs typeface="Times New Roman" pitchFamily="18" charset="0"/>
              </a:rPr>
              <a:t>- Verify controls in place </a:t>
            </a:r>
          </a:p>
          <a:p>
            <a:pPr lvl="1" eaLnBrk="0" hangingPunct="0"/>
            <a:r>
              <a:rPr kumimoji="0" lang="en-US" sz="1400" b="1" i="1" strike="noStrike" cap="none" normalizeH="0" baseline="0" dirty="0" smtClean="0">
                <a:ln>
                  <a:noFill/>
                </a:ln>
                <a:solidFill>
                  <a:schemeClr val="tx1"/>
                </a:solidFill>
                <a:effectLst/>
                <a:latin typeface="Arial" pitchFamily="34" charset="0"/>
                <a:cs typeface="Times New Roman" pitchFamily="18" charset="0"/>
              </a:rPr>
              <a:t>Is bar inventory by weight or guess?</a:t>
            </a:r>
          </a:p>
          <a:p>
            <a:pPr lvl="1" eaLnBrk="0" hangingPunct="0"/>
            <a:r>
              <a:rPr kumimoji="0" lang="en-US" sz="1400" b="1" i="1" strike="noStrike" cap="none" normalizeH="0" baseline="0" dirty="0" smtClean="0">
                <a:ln>
                  <a:noFill/>
                </a:ln>
                <a:solidFill>
                  <a:schemeClr val="tx1"/>
                </a:solidFill>
                <a:effectLst/>
                <a:latin typeface="Arial" pitchFamily="34" charset="0"/>
                <a:cs typeface="Times New Roman" pitchFamily="18" charset="0"/>
              </a:rPr>
              <a:t>Is there separation of duties?</a:t>
            </a:r>
          </a:p>
          <a:p>
            <a:pPr lvl="1" eaLnBrk="0" hangingPunct="0"/>
            <a:r>
              <a:rPr kumimoji="0" lang="en-US" sz="1400" b="1" i="1" strike="noStrike" cap="none" normalizeH="0" baseline="0" dirty="0" smtClean="0">
                <a:ln>
                  <a:noFill/>
                </a:ln>
                <a:solidFill>
                  <a:schemeClr val="tx1"/>
                </a:solidFill>
                <a:effectLst/>
                <a:latin typeface="Arial" pitchFamily="34" charset="0"/>
                <a:cs typeface="Times New Roman" pitchFamily="18" charset="0"/>
              </a:rPr>
              <a:t>Are inventories verified?</a:t>
            </a:r>
          </a:p>
          <a:p>
            <a:pPr lvl="1" eaLnBrk="0" hangingPunct="0"/>
            <a:r>
              <a:rPr lang="en-US" sz="1400" dirty="0" smtClean="0">
                <a:solidFill>
                  <a:schemeClr val="tx1"/>
                </a:solidFill>
                <a:latin typeface="Arial" pitchFamily="34" charset="0"/>
                <a:cs typeface="Times New Roman" pitchFamily="18" charset="0"/>
              </a:rPr>
              <a:t>Is it a book inventory? </a:t>
            </a:r>
            <a:endParaRPr kumimoji="0" lang="en-US" sz="1400" b="1" i="1" strike="noStrike" cap="none" normalizeH="0" baseline="0" dirty="0" smtClean="0">
              <a:ln>
                <a:noFill/>
              </a:ln>
              <a:solidFill>
                <a:schemeClr val="tx1"/>
              </a:solidFill>
              <a:effectLst/>
              <a:latin typeface="Arial" pitchFamily="34" charset="0"/>
              <a:cs typeface="Times New Roman" pitchFamily="18" charset="0"/>
            </a:endParaRPr>
          </a:p>
          <a:p>
            <a:pPr lvl="1" eaLnBrk="0" hangingPunct="0"/>
            <a:endParaRPr kumimoji="0" lang="en-US" sz="1600" b="1" i="1" strike="noStrike" cap="none" normalizeH="0" baseline="0" dirty="0" smtClean="0">
              <a:ln>
                <a:noFill/>
              </a:ln>
              <a:solidFill>
                <a:schemeClr val="tx1"/>
              </a:solidFill>
              <a:effectLst/>
              <a:latin typeface="Arial" pitchFamily="34" charset="0"/>
              <a:cs typeface="Times New Roman" pitchFamily="18" charset="0"/>
            </a:endParaRPr>
          </a:p>
          <a:p>
            <a:pPr marL="285750" marR="0" indent="-285750" defTabSz="914400" rtl="0" eaLnBrk="0" fontAlgn="base" latinLnBrk="0" hangingPunct="0">
              <a:lnSpc>
                <a:spcPct val="100000"/>
              </a:lnSpc>
              <a:spcBef>
                <a:spcPct val="0"/>
              </a:spcBef>
              <a:spcAft>
                <a:spcPct val="0"/>
              </a:spcAft>
              <a:buClrTx/>
              <a:buSzTx/>
              <a:buFontTx/>
              <a:buChar char="-"/>
              <a:tabLst/>
            </a:pPr>
            <a:endParaRPr kumimoji="0" lang="en-US" sz="1600" b="1" i="1" strike="noStrike" cap="none" normalizeH="0" baseline="0" dirty="0" smtClean="0">
              <a:ln>
                <a:noFill/>
              </a:ln>
              <a:solidFill>
                <a:schemeClr val="tx1"/>
              </a:solidFill>
              <a:effectLst/>
              <a:latin typeface="Arial" pitchFamily="34" charset="0"/>
              <a:cs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endParaRPr kumimoji="0" lang="en-US" sz="1600" b="1" i="1" u="sng" strike="noStrike" cap="none" normalizeH="0" baseline="0" dirty="0" smtClean="0">
              <a:ln>
                <a:noFill/>
              </a:ln>
              <a:solidFill>
                <a:schemeClr val="tx1"/>
              </a:solidFill>
              <a:effectLst/>
              <a:latin typeface="Arial" pitchFamily="34" charset="0"/>
              <a:cs typeface="Times New Roman" pitchFamily="18" charset="0"/>
            </a:endParaRPr>
          </a:p>
        </p:txBody>
      </p:sp>
      <p:sp>
        <p:nvSpPr>
          <p:cNvPr id="6" name="Right Arrow 5"/>
          <p:cNvSpPr/>
          <p:nvPr/>
        </p:nvSpPr>
        <p:spPr bwMode="auto">
          <a:xfrm>
            <a:off x="533400" y="3162300"/>
            <a:ext cx="1524000" cy="685800"/>
          </a:xfrm>
          <a:prstGeom prst="rightArrow">
            <a:avLst/>
          </a:prstGeom>
          <a:ln>
            <a:headEnd type="none" w="med" len="med"/>
            <a:tailEnd type="triangl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1" i="1" u="none" strike="noStrike" cap="none" normalizeH="0" baseline="0" smtClean="0">
              <a:ln>
                <a:noFill/>
              </a:ln>
              <a:solidFill>
                <a:schemeClr val="tx1"/>
              </a:solidFill>
              <a:effectLst/>
              <a:latin typeface="Arial" pitchFamily="34" charset="0"/>
              <a:cs typeface="Times New Roman" pitchFamily="18" charset="0"/>
            </a:endParaRPr>
          </a:p>
        </p:txBody>
      </p:sp>
      <p:sp>
        <p:nvSpPr>
          <p:cNvPr id="7" name="Right Arrow 6"/>
          <p:cNvSpPr/>
          <p:nvPr/>
        </p:nvSpPr>
        <p:spPr bwMode="auto">
          <a:xfrm>
            <a:off x="556901" y="1676400"/>
            <a:ext cx="1524000" cy="685800"/>
          </a:xfrm>
          <a:prstGeom prst="rightArrow">
            <a:avLst/>
          </a:prstGeom>
          <a:ln>
            <a:headEnd type="none" w="med" len="med"/>
            <a:tailEnd type="triangl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1" i="1" u="none" strike="noStrike" cap="none" normalizeH="0" baseline="0" smtClean="0">
              <a:ln>
                <a:noFill/>
              </a:ln>
              <a:solidFill>
                <a:schemeClr val="tx1"/>
              </a:solidFill>
              <a:effectLst/>
              <a:latin typeface="Arial" pitchFamily="34" charset="0"/>
              <a:cs typeface="Times New Roman" pitchFamily="18" charset="0"/>
            </a:endParaRPr>
          </a:p>
        </p:txBody>
      </p:sp>
      <p:sp>
        <p:nvSpPr>
          <p:cNvPr id="8" name="Right Arrow 7"/>
          <p:cNvSpPr/>
          <p:nvPr/>
        </p:nvSpPr>
        <p:spPr bwMode="auto">
          <a:xfrm>
            <a:off x="609600" y="4876800"/>
            <a:ext cx="1524000" cy="685800"/>
          </a:xfrm>
          <a:prstGeom prst="rightArrow">
            <a:avLst/>
          </a:prstGeom>
          <a:ln>
            <a:headEnd type="none" w="med" len="med"/>
            <a:tailEnd type="triangl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1" i="1" u="none" strike="noStrike" cap="none" normalizeH="0" baseline="0" smtClean="0">
              <a:ln>
                <a:noFill/>
              </a:ln>
              <a:solidFill>
                <a:schemeClr val="tx1"/>
              </a:solidFill>
              <a:effectLst/>
              <a:latin typeface="Arial" pitchFamily="34" charset="0"/>
              <a:cs typeface="Times New Roman" pitchFamily="18" charset="0"/>
            </a:endParaRPr>
          </a:p>
        </p:txBody>
      </p:sp>
    </p:spTree>
    <p:extLst>
      <p:ext uri="{BB962C8B-B14F-4D97-AF65-F5344CB8AC3E}">
        <p14:creationId xmlns:p14="http://schemas.microsoft.com/office/powerpoint/2010/main" val="4024253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eting template">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spDef>
    <a:ln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eeting template">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spDef>
    <a:ln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F199A38DC2E94D9E9D9D183BEAD5C5" ma:contentTypeVersion="5" ma:contentTypeDescription="Create a new document." ma:contentTypeScope="" ma:versionID="e35b0d0df34b89a701ab541af0ef7827">
  <xsd:schema xmlns:xsd="http://www.w3.org/2001/XMLSchema" xmlns:p="http://schemas.microsoft.com/office/2006/metadata/properties" xmlns:ns2="8d669faa-0241-492a-8d77-06ed4b493a45" targetNamespace="http://schemas.microsoft.com/office/2006/metadata/properties" ma:root="true" ma:fieldsID="318fcded8a110cba3f0823ee0fa9802c" ns2:_="">
    <xsd:import namespace="8d669faa-0241-492a-8d77-06ed4b493a45"/>
    <xsd:element name="properties">
      <xsd:complexType>
        <xsd:sequence>
          <xsd:element name="documentManagement">
            <xsd:complexType>
              <xsd:all>
                <xsd:element ref="ns2:Week_x0020_Of" minOccurs="0"/>
                <xsd:element ref="ns2:Info_x0020_Type" minOccurs="0"/>
              </xsd:all>
            </xsd:complexType>
          </xsd:element>
        </xsd:sequence>
      </xsd:complexType>
    </xsd:element>
  </xsd:schema>
  <xsd:schema xmlns:xsd="http://www.w3.org/2001/XMLSchema" xmlns:dms="http://schemas.microsoft.com/office/2006/documentManagement/types" targetNamespace="8d669faa-0241-492a-8d77-06ed4b493a45" elementFormDefault="qualified">
    <xsd:import namespace="http://schemas.microsoft.com/office/2006/documentManagement/types"/>
    <xsd:element name="Week_x0020_Of" ma:index="8" nillable="true" ma:displayName="Week Of" ma:default="[today]" ma:format="DateOnly" ma:internalName="Week_x0020_Of">
      <xsd:simpleType>
        <xsd:restriction base="dms:DateTime"/>
      </xsd:simpleType>
    </xsd:element>
    <xsd:element name="Info_x0020_Type" ma:index="9" nillable="true" ma:displayName="Info Type" ma:format="Dropdown" ma:internalName="Info_x0020_Type">
      <xsd:simpleType>
        <xsd:restriction base="dms:Choice">
          <xsd:enumeration value="Read Ahead"/>
          <xsd:enumeration value="Regional Info"/>
          <xsd:enumeration value="Bot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Week_x0020_Of xmlns="8d669faa-0241-492a-8d77-06ed4b493a45">2011-08-15T21:07:06+00:00</Week_x0020_Of>
    <Info_x0020_Type xmlns="8d669faa-0241-492a-8d77-06ed4b493a45" xsi:nil="true"/>
  </documentManagement>
</p:properties>
</file>

<file path=customXml/itemProps1.xml><?xml version="1.0" encoding="utf-8"?>
<ds:datastoreItem xmlns:ds="http://schemas.openxmlformats.org/officeDocument/2006/customXml" ds:itemID="{AFDCF542-64D0-42E2-948F-4B4F13F91C15}">
  <ds:schemaRefs>
    <ds:schemaRef ds:uri="http://schemas.microsoft.com/sharepoint/v3/contenttype/forms"/>
  </ds:schemaRefs>
</ds:datastoreItem>
</file>

<file path=customXml/itemProps2.xml><?xml version="1.0" encoding="utf-8"?>
<ds:datastoreItem xmlns:ds="http://schemas.openxmlformats.org/officeDocument/2006/customXml" ds:itemID="{03D83352-F8C9-40F5-87C8-18ABA571FF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669faa-0241-492a-8d77-06ed4b493a4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B7B65EF-1235-4B9C-AF34-608887B24541}">
  <ds:schemaRefs>
    <ds:schemaRef ds:uri="http://schemas.microsoft.com/office/2006/metadata/longProperties"/>
  </ds:schemaRefs>
</ds:datastoreItem>
</file>

<file path=customXml/itemProps4.xml><?xml version="1.0" encoding="utf-8"?>
<ds:datastoreItem xmlns:ds="http://schemas.openxmlformats.org/officeDocument/2006/customXml" ds:itemID="{CB251FB1-FA1E-4FC1-BB18-DDE51F78960F}">
  <ds:schemaRefs>
    <ds:schemaRef ds:uri="http://purl.org/dc/elements/1.1/"/>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purl.org/dc/terms/"/>
    <ds:schemaRef ds:uri="8d669faa-0241-492a-8d77-06ed4b493a4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CNIC Briefing Template (MAR 2009)</Template>
  <TotalTime>6325</TotalTime>
  <Words>1441</Words>
  <Application>Microsoft Office PowerPoint</Application>
  <PresentationFormat>On-screen Show (4:3)</PresentationFormat>
  <Paragraphs>226</Paragraphs>
  <Slides>19</Slides>
  <Notes>2</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Meeting template</vt:lpstr>
      <vt:lpstr>1_Meeting template</vt:lpstr>
      <vt:lpstr>PowerPoint Presentation</vt:lpstr>
      <vt:lpstr>Topics </vt:lpstr>
      <vt:lpstr>Fiscal Oversight Reviews FY17 </vt:lpstr>
      <vt:lpstr>Risk Assessment</vt:lpstr>
      <vt:lpstr>Internal Control Procedures</vt:lpstr>
      <vt:lpstr>Cost of Goods Sold</vt:lpstr>
      <vt:lpstr>COGS Continued </vt:lpstr>
      <vt:lpstr>Formula for Cost of Goods Sold </vt:lpstr>
      <vt:lpstr>Fiscal Oversight review of COGS</vt:lpstr>
      <vt:lpstr>Fraud Triangle / Fraud Diamond </vt:lpstr>
      <vt:lpstr>                   Fraud Triangle</vt:lpstr>
      <vt:lpstr>Controls </vt:lpstr>
      <vt:lpstr>Types of Controls</vt:lpstr>
      <vt:lpstr>Red Flags </vt:lpstr>
      <vt:lpstr>Red Flags Continued</vt:lpstr>
      <vt:lpstr>How to Avoid Waste, Fraud, and Abuse</vt:lpstr>
      <vt:lpstr>Checklist </vt:lpstr>
      <vt:lpstr>Additional Information </vt:lpstr>
      <vt:lpstr>Questions, Comments, Concerns</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KITZKO</dc:creator>
  <cp:lastModifiedBy>Jaeger, Dierk CIV CNIC MILL DET, N9</cp:lastModifiedBy>
  <cp:revision>604</cp:revision>
  <cp:lastPrinted>2016-06-07T14:13:19Z</cp:lastPrinted>
  <dcterms:created xsi:type="dcterms:W3CDTF">2010-04-09T12:21:58Z</dcterms:created>
  <dcterms:modified xsi:type="dcterms:W3CDTF">2016-06-07T14:15:28Z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0x010100D570BD9A5E2ECF4EBA399B358FE6330A</vt:lpwstr>
  </property>
  <property fmtid="{D5CDD505-2E9C-101B-9397-08002B2CF9AE}" pid="3" name="ContentType">
    <vt:lpwstr>Document</vt:lpwstr>
  </property>
</Properties>
</file>