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5"/>
  </p:notesMasterIdLst>
  <p:sldIdLst>
    <p:sldId id="257" r:id="rId5"/>
    <p:sldId id="260" r:id="rId6"/>
    <p:sldId id="261" r:id="rId7"/>
    <p:sldId id="262" r:id="rId8"/>
    <p:sldId id="263" r:id="rId9"/>
    <p:sldId id="264" r:id="rId10"/>
    <p:sldId id="265" r:id="rId11"/>
    <p:sldId id="266" r:id="rId12"/>
    <p:sldId id="267" r:id="rId13"/>
    <p:sldId id="268" r:id="rId14"/>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9750" autoAdjust="0"/>
  </p:normalViewPr>
  <p:slideViewPr>
    <p:cSldViewPr>
      <p:cViewPr varScale="1">
        <p:scale>
          <a:sx n="85" d="100"/>
          <a:sy n="85" d="100"/>
        </p:scale>
        <p:origin x="444" y="7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E740076B-45B7-42B0-BF14-A0BDFB024FC4}" type="datetimeFigureOut">
              <a:rPr lang="en-US" smtClean="0"/>
              <a:t>8/8/2023</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40706EEA-EEF8-4487-A62D-0B8A33BFF391}" type="slidenum">
              <a:rPr lang="en-US" smtClean="0"/>
              <a:t>‹#›</a:t>
            </a:fld>
            <a:endParaRPr lang="en-US"/>
          </a:p>
        </p:txBody>
      </p:sp>
    </p:spTree>
    <p:extLst>
      <p:ext uri="{BB962C8B-B14F-4D97-AF65-F5344CB8AC3E}">
        <p14:creationId xmlns:p14="http://schemas.microsoft.com/office/powerpoint/2010/main" val="5468913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CNIC 042018)">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914400" y="2465329"/>
            <a:ext cx="10363200" cy="800219"/>
          </a:xfrm>
        </p:spPr>
        <p:txBody>
          <a:bodyPr/>
          <a:lstStyle>
            <a:lvl1pPr>
              <a:defRPr sz="2800"/>
            </a:lvl1pPr>
          </a:lstStyle>
          <a:p>
            <a:r>
              <a:rPr lang="en-US" dirty="0" smtClean="0"/>
              <a:t>Click to Edit Briefing Title</a:t>
            </a:r>
            <a:br>
              <a:rPr lang="en-US" dirty="0" smtClean="0"/>
            </a:br>
            <a:r>
              <a:rPr lang="en-US" sz="2400" dirty="0" smtClean="0"/>
              <a:t>Briefing Subtitle</a:t>
            </a:r>
            <a:endParaRPr lang="en-US" dirty="0"/>
          </a:p>
        </p:txBody>
      </p:sp>
      <p:sp>
        <p:nvSpPr>
          <p:cNvPr id="3" name="Subtitle 2"/>
          <p:cNvSpPr>
            <a:spLocks noGrp="1"/>
          </p:cNvSpPr>
          <p:nvPr>
            <p:ph type="subTitle" idx="1" hasCustomPrompt="1"/>
          </p:nvPr>
        </p:nvSpPr>
        <p:spPr>
          <a:xfrm>
            <a:off x="1828800" y="3886200"/>
            <a:ext cx="8534400" cy="9144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smtClean="0"/>
              <a:t>Click to Edit Briefer’s Name and Title</a:t>
            </a:r>
          </a:p>
          <a:p>
            <a:r>
              <a:rPr lang="en-US" dirty="0" smtClean="0"/>
              <a:t>Briefer’s Organization</a:t>
            </a:r>
          </a:p>
          <a:p>
            <a:r>
              <a:rPr lang="en-US" dirty="0" smtClean="0"/>
              <a:t>DD Month YYYY</a:t>
            </a:r>
            <a:endParaRPr lang="en-US" dirty="0"/>
          </a:p>
        </p:txBody>
      </p:sp>
      <p:sp>
        <p:nvSpPr>
          <p:cNvPr id="5" name="Rectangle 6"/>
          <p:cNvSpPr>
            <a:spLocks noGrp="1" noChangeArrowheads="1"/>
          </p:cNvSpPr>
          <p:nvPr>
            <p:ph type="sldNum" sz="quarter" idx="11"/>
          </p:nvPr>
        </p:nvSpPr>
        <p:spPr>
          <a:ln/>
        </p:spPr>
        <p:txBody>
          <a:bodyPr/>
          <a:lstStyle>
            <a:lvl1pPr>
              <a:defRPr sz="1200" b="1"/>
            </a:lvl1pPr>
          </a:lstStyle>
          <a:p>
            <a:pPr>
              <a:defRPr/>
            </a:pPr>
            <a:fld id="{D27A1FBF-122C-4E85-A3E8-BC1F1A5F5A14}" type="slidenum">
              <a:rPr lang="en-US" smtClean="0"/>
              <a:pPr>
                <a:defRPr/>
              </a:pPr>
              <a:t>‹#›</a:t>
            </a:fld>
            <a:endParaRPr lang="en-US" dirty="0"/>
          </a:p>
        </p:txBody>
      </p:sp>
    </p:spTree>
    <p:extLst>
      <p:ext uri="{BB962C8B-B14F-4D97-AF65-F5344CB8AC3E}">
        <p14:creationId xmlns:p14="http://schemas.microsoft.com/office/powerpoint/2010/main" val="398937820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tandard Content (CNIC 042018)">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508000" y="1219200"/>
            <a:ext cx="11074400" cy="5019675"/>
          </a:xfrm>
        </p:spPr>
        <p:txBody>
          <a:bodyPr/>
          <a:lstStyle>
            <a:lvl1pPr>
              <a:defRPr sz="1800"/>
            </a:lvl1pPr>
            <a:lvl2pPr>
              <a:defRPr sz="1800"/>
            </a:lvl2pPr>
            <a:lvl3pPr marL="971550" indent="-171450">
              <a:defRPr sz="18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p:txBody>
      </p:sp>
      <p:sp>
        <p:nvSpPr>
          <p:cNvPr id="6" name="Rectangle 6"/>
          <p:cNvSpPr>
            <a:spLocks noGrp="1" noChangeArrowheads="1"/>
          </p:cNvSpPr>
          <p:nvPr>
            <p:ph type="sldNum" sz="quarter" idx="11"/>
          </p:nvPr>
        </p:nvSpPr>
        <p:spPr>
          <a:ln/>
        </p:spPr>
        <p:txBody>
          <a:bodyPr/>
          <a:lstStyle>
            <a:lvl1pPr>
              <a:defRPr/>
            </a:lvl1pPr>
          </a:lstStyle>
          <a:p>
            <a:pPr>
              <a:defRPr/>
            </a:pPr>
            <a:fld id="{F23198E8-5BF6-4909-B291-3F8D10BCBA03}" type="slidenum">
              <a:rPr lang="en-US"/>
              <a:pPr>
                <a:defRPr/>
              </a:pPr>
              <a:t>‹#›</a:t>
            </a:fld>
            <a:endParaRPr lang="en-US" dirty="0"/>
          </a:p>
        </p:txBody>
      </p:sp>
      <p:sp>
        <p:nvSpPr>
          <p:cNvPr id="8" name="Title 7"/>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98886522"/>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Standard Content (CNIC 042018)">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524000" y="242720"/>
            <a:ext cx="10363200" cy="430887"/>
          </a:xfrm>
        </p:spPr>
        <p:txBody>
          <a:bodyPr/>
          <a:lstStyle>
            <a:lvl1pPr>
              <a:defRPr/>
            </a:lvl1pPr>
          </a:lstStyle>
          <a:p>
            <a:r>
              <a:rPr lang="en-US" dirty="0" smtClean="0"/>
              <a:t>Click to edit Quad Title</a:t>
            </a:r>
            <a:endParaRPr lang="en-US" dirty="0"/>
          </a:p>
        </p:txBody>
      </p:sp>
      <p:sp>
        <p:nvSpPr>
          <p:cNvPr id="3" name="Content Placeholder 2"/>
          <p:cNvSpPr>
            <a:spLocks noGrp="1"/>
          </p:cNvSpPr>
          <p:nvPr>
            <p:ph sz="half" idx="1" hasCustomPrompt="1"/>
          </p:nvPr>
        </p:nvSpPr>
        <p:spPr>
          <a:xfrm>
            <a:off x="304800" y="1126817"/>
            <a:ext cx="5711179" cy="2514599"/>
          </a:xfrm>
        </p:spPr>
        <p:txBody>
          <a:bodyPr/>
          <a:lstStyle>
            <a:lvl1pPr>
              <a:defRPr sz="1200"/>
            </a:lvl1pPr>
            <a:lvl2pPr>
              <a:defRPr sz="1200"/>
            </a:lvl2pPr>
            <a:lvl3pPr marL="971550" indent="-171450">
              <a:defRPr sz="12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Quad text styles</a:t>
            </a:r>
          </a:p>
          <a:p>
            <a:pPr lvl="1"/>
            <a:r>
              <a:rPr lang="en-US" dirty="0" smtClean="0"/>
              <a:t>Second level</a:t>
            </a:r>
          </a:p>
          <a:p>
            <a:pPr lvl="2"/>
            <a:r>
              <a:rPr lang="en-US" dirty="0" smtClean="0"/>
              <a:t>Third level</a:t>
            </a:r>
          </a:p>
        </p:txBody>
      </p:sp>
      <p:sp>
        <p:nvSpPr>
          <p:cNvPr id="6" name="Rectangle 6"/>
          <p:cNvSpPr>
            <a:spLocks noGrp="1" noChangeArrowheads="1"/>
          </p:cNvSpPr>
          <p:nvPr>
            <p:ph type="sldNum" sz="quarter" idx="11"/>
          </p:nvPr>
        </p:nvSpPr>
        <p:spPr>
          <a:ln/>
        </p:spPr>
        <p:txBody>
          <a:bodyPr/>
          <a:lstStyle>
            <a:lvl1pPr>
              <a:defRPr/>
            </a:lvl1pPr>
          </a:lstStyle>
          <a:p>
            <a:pPr>
              <a:defRPr/>
            </a:pPr>
            <a:fld id="{F23198E8-5BF6-4909-B291-3F8D10BCBA03}" type="slidenum">
              <a:rPr lang="en-US"/>
              <a:pPr>
                <a:defRPr/>
              </a:pPr>
              <a:t>‹#›</a:t>
            </a:fld>
            <a:endParaRPr lang="en-US" dirty="0"/>
          </a:p>
        </p:txBody>
      </p:sp>
      <p:cxnSp>
        <p:nvCxnSpPr>
          <p:cNvPr id="5" name="Straight Connector 4"/>
          <p:cNvCxnSpPr/>
          <p:nvPr userDrawn="1"/>
        </p:nvCxnSpPr>
        <p:spPr bwMode="auto">
          <a:xfrm>
            <a:off x="6096000" y="1143000"/>
            <a:ext cx="0" cy="5105400"/>
          </a:xfrm>
          <a:prstGeom prst="line">
            <a:avLst/>
          </a:prstGeom>
          <a:solidFill>
            <a:srgbClr val="FFFF99"/>
          </a:solidFill>
          <a:ln w="38100" cap="flat" cmpd="sng" algn="ctr">
            <a:solidFill>
              <a:srgbClr val="002060"/>
            </a:solidFill>
            <a:prstDash val="solid"/>
            <a:round/>
            <a:headEnd type="none" w="med" len="med"/>
            <a:tailEnd type="none" w="med" len="med"/>
          </a:ln>
          <a:effectLst/>
        </p:spPr>
      </p:cxnSp>
      <p:cxnSp>
        <p:nvCxnSpPr>
          <p:cNvPr id="7" name="Straight Connector 6"/>
          <p:cNvCxnSpPr/>
          <p:nvPr userDrawn="1"/>
        </p:nvCxnSpPr>
        <p:spPr bwMode="auto">
          <a:xfrm>
            <a:off x="406400" y="3695700"/>
            <a:ext cx="11684000" cy="0"/>
          </a:xfrm>
          <a:prstGeom prst="line">
            <a:avLst/>
          </a:prstGeom>
          <a:solidFill>
            <a:srgbClr val="FFFF99"/>
          </a:solidFill>
          <a:ln w="38100" cap="flat" cmpd="sng" algn="ctr">
            <a:solidFill>
              <a:srgbClr val="002060"/>
            </a:solidFill>
            <a:prstDash val="solid"/>
            <a:round/>
            <a:headEnd type="none" w="med" len="med"/>
            <a:tailEnd type="none" w="med" len="med"/>
          </a:ln>
          <a:effectLst/>
        </p:spPr>
      </p:cxnSp>
      <p:sp>
        <p:nvSpPr>
          <p:cNvPr id="10" name="Content Placeholder 2"/>
          <p:cNvSpPr>
            <a:spLocks noGrp="1"/>
          </p:cNvSpPr>
          <p:nvPr>
            <p:ph sz="half" idx="12" hasCustomPrompt="1"/>
          </p:nvPr>
        </p:nvSpPr>
        <p:spPr>
          <a:xfrm>
            <a:off x="6183664" y="1126816"/>
            <a:ext cx="5740400" cy="2514600"/>
          </a:xfrm>
        </p:spPr>
        <p:txBody>
          <a:bodyPr/>
          <a:lstStyle>
            <a:lvl1pPr>
              <a:defRPr sz="1200"/>
            </a:lvl1pPr>
            <a:lvl2pPr>
              <a:defRPr sz="1200"/>
            </a:lvl2pPr>
            <a:lvl3pPr marL="971550" indent="-171450">
              <a:defRPr sz="12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Quad text styles</a:t>
            </a:r>
          </a:p>
          <a:p>
            <a:pPr lvl="1"/>
            <a:r>
              <a:rPr lang="en-US" dirty="0" smtClean="0"/>
              <a:t>Second level</a:t>
            </a:r>
          </a:p>
          <a:p>
            <a:pPr lvl="2"/>
            <a:r>
              <a:rPr lang="en-US" dirty="0" smtClean="0"/>
              <a:t>Third level</a:t>
            </a:r>
          </a:p>
        </p:txBody>
      </p:sp>
      <p:sp>
        <p:nvSpPr>
          <p:cNvPr id="11" name="Content Placeholder 2"/>
          <p:cNvSpPr>
            <a:spLocks noGrp="1"/>
          </p:cNvSpPr>
          <p:nvPr>
            <p:ph sz="half" idx="13" hasCustomPrompt="1"/>
          </p:nvPr>
        </p:nvSpPr>
        <p:spPr>
          <a:xfrm>
            <a:off x="304800" y="3761449"/>
            <a:ext cx="5711179" cy="2438399"/>
          </a:xfrm>
        </p:spPr>
        <p:txBody>
          <a:bodyPr/>
          <a:lstStyle>
            <a:lvl1pPr>
              <a:defRPr sz="1200"/>
            </a:lvl1pPr>
            <a:lvl2pPr>
              <a:defRPr sz="1200"/>
            </a:lvl2pPr>
            <a:lvl3pPr marL="971550" indent="-171450">
              <a:defRPr sz="12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Quad text styles</a:t>
            </a:r>
          </a:p>
          <a:p>
            <a:pPr lvl="1"/>
            <a:r>
              <a:rPr lang="en-US" dirty="0" smtClean="0"/>
              <a:t>Second level</a:t>
            </a:r>
          </a:p>
          <a:p>
            <a:pPr lvl="2"/>
            <a:r>
              <a:rPr lang="en-US" dirty="0" smtClean="0"/>
              <a:t>Third level</a:t>
            </a:r>
          </a:p>
        </p:txBody>
      </p:sp>
      <p:sp>
        <p:nvSpPr>
          <p:cNvPr id="12" name="Content Placeholder 2"/>
          <p:cNvSpPr>
            <a:spLocks noGrp="1"/>
          </p:cNvSpPr>
          <p:nvPr>
            <p:ph sz="half" idx="14" hasCustomPrompt="1"/>
          </p:nvPr>
        </p:nvSpPr>
        <p:spPr>
          <a:xfrm>
            <a:off x="6191307" y="3761450"/>
            <a:ext cx="5695893" cy="2438399"/>
          </a:xfrm>
        </p:spPr>
        <p:txBody>
          <a:bodyPr/>
          <a:lstStyle>
            <a:lvl1pPr>
              <a:defRPr sz="1200"/>
            </a:lvl1pPr>
            <a:lvl2pPr>
              <a:defRPr sz="1200"/>
            </a:lvl2pPr>
            <a:lvl3pPr marL="971550" indent="-171450">
              <a:defRPr sz="12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Quad text styles</a:t>
            </a:r>
          </a:p>
          <a:p>
            <a:pPr lvl="1"/>
            <a:r>
              <a:rPr lang="en-US" dirty="0" smtClean="0"/>
              <a:t>Second level</a:t>
            </a:r>
          </a:p>
          <a:p>
            <a:pPr lvl="2"/>
            <a:r>
              <a:rPr lang="en-US" dirty="0" smtClean="0"/>
              <a:t>Third level</a:t>
            </a:r>
          </a:p>
        </p:txBody>
      </p:sp>
    </p:spTree>
    <p:extLst>
      <p:ext uri="{BB962C8B-B14F-4D97-AF65-F5344CB8AC3E}">
        <p14:creationId xmlns:p14="http://schemas.microsoft.com/office/powerpoint/2010/main" val="219560141"/>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losing Slide (CNIC 042018)">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016000" y="5014557"/>
            <a:ext cx="10363200" cy="430887"/>
          </a:xfrm>
        </p:spPr>
        <p:txBody>
          <a:bodyPr/>
          <a:lstStyle>
            <a:lvl1pPr>
              <a:defRPr baseline="0"/>
            </a:lvl1pPr>
          </a:lstStyle>
          <a:p>
            <a:r>
              <a:rPr lang="en-US" dirty="0" smtClean="0"/>
              <a:t>Click to Edit Closing (Backups/Questions?)</a:t>
            </a:r>
            <a:endParaRPr lang="en-US" dirty="0"/>
          </a:p>
        </p:txBody>
      </p:sp>
      <p:sp>
        <p:nvSpPr>
          <p:cNvPr id="5" name="Rectangle 6"/>
          <p:cNvSpPr>
            <a:spLocks noGrp="1" noChangeArrowheads="1"/>
          </p:cNvSpPr>
          <p:nvPr>
            <p:ph type="sldNum" sz="quarter" idx="11"/>
          </p:nvPr>
        </p:nvSpPr>
        <p:spPr>
          <a:ln/>
        </p:spPr>
        <p:txBody>
          <a:bodyPr/>
          <a:lstStyle>
            <a:lvl1pPr>
              <a:defRPr sz="1200" b="1"/>
            </a:lvl1pPr>
          </a:lstStyle>
          <a:p>
            <a:pPr>
              <a:defRPr/>
            </a:pPr>
            <a:fld id="{D27A1FBF-122C-4E85-A3E8-BC1F1A5F5A14}" type="slidenum">
              <a:rPr lang="en-US" smtClean="0"/>
              <a:pPr>
                <a:defRPr/>
              </a:pPr>
              <a:t>‹#›</a:t>
            </a:fld>
            <a:endParaRPr lang="en-US" dirty="0"/>
          </a:p>
        </p:txBody>
      </p:sp>
      <p:pic>
        <p:nvPicPr>
          <p:cNvPr id="13" name="Picture 3" descr="C:\Users\timothy.slentz\AppData\Local\Microsoft\Windows\Temporary Internet Files\Content.Outlook\FC3BDP2R\16 CNIC.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3677920" y="1295400"/>
            <a:ext cx="4754880" cy="3533352"/>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userDrawn="1"/>
        </p:nvSpPr>
        <p:spPr bwMode="auto">
          <a:xfrm>
            <a:off x="0" y="1"/>
            <a:ext cx="1422400" cy="276999"/>
          </a:xfrm>
          <a:prstGeom prst="rect">
            <a:avLst/>
          </a:prstGeom>
          <a:solidFill>
            <a:schemeClr val="bg1"/>
          </a:solidFill>
          <a:ln w="19050"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200" b="1" i="0" u="none" strike="noStrike" cap="none" normalizeH="0" baseline="0" smtClean="0">
              <a:ln>
                <a:noFill/>
              </a:ln>
              <a:solidFill>
                <a:schemeClr val="tx1"/>
              </a:solidFill>
              <a:effectLst/>
              <a:latin typeface="Arial" charset="0"/>
              <a:cs typeface="Times New Roman" pitchFamily="18" charset="0"/>
            </a:endParaRPr>
          </a:p>
        </p:txBody>
      </p:sp>
    </p:spTree>
    <p:extLst>
      <p:ext uri="{BB962C8B-B14F-4D97-AF65-F5344CB8AC3E}">
        <p14:creationId xmlns:p14="http://schemas.microsoft.com/office/powerpoint/2010/main" val="4035522279"/>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Rectangle 3"/>
          <p:cNvSpPr>
            <a:spLocks noGrp="1" noChangeArrowheads="1"/>
          </p:cNvSpPr>
          <p:nvPr>
            <p:ph type="body" idx="1"/>
          </p:nvPr>
        </p:nvSpPr>
        <p:spPr bwMode="auto">
          <a:xfrm>
            <a:off x="432475" y="1152526"/>
            <a:ext cx="10871200" cy="5019675"/>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p:txBody>
      </p:sp>
      <p:sp>
        <p:nvSpPr>
          <p:cNvPr id="250884" name="Rectangle 4"/>
          <p:cNvSpPr>
            <a:spLocks noGrp="1" noChangeArrowheads="1"/>
          </p:cNvSpPr>
          <p:nvPr>
            <p:ph type="title"/>
          </p:nvPr>
        </p:nvSpPr>
        <p:spPr bwMode="auto">
          <a:xfrm>
            <a:off x="1320800" y="256839"/>
            <a:ext cx="9855200" cy="430887"/>
          </a:xfrm>
          <a:prstGeom prst="rect">
            <a:avLst/>
          </a:prstGeom>
          <a:noFill/>
          <a:ln w="9525">
            <a:noFill/>
            <a:miter lim="800000"/>
            <a:headEnd/>
            <a:tailEnd/>
          </a:ln>
          <a:effectLst/>
        </p:spPr>
        <p:txBody>
          <a:bodyPr vert="horz" wrap="square" lIns="45720" tIns="0" rIns="45720" bIns="0" numCol="1" anchor="ctr" anchorCtr="0" compatLnSpc="1">
            <a:prstTxWarp prst="textNoShape">
              <a:avLst/>
            </a:prstTxWarp>
            <a:spAutoFit/>
          </a:bodyPr>
          <a:lstStyle/>
          <a:p>
            <a:pPr lvl="0"/>
            <a:r>
              <a:rPr lang="en-US" dirty="0" smtClean="0"/>
              <a:t>Click to edit Master title style</a:t>
            </a:r>
          </a:p>
        </p:txBody>
      </p:sp>
      <p:sp>
        <p:nvSpPr>
          <p:cNvPr id="250886" name="Rectangle 6"/>
          <p:cNvSpPr>
            <a:spLocks noGrp="1" noChangeArrowheads="1"/>
          </p:cNvSpPr>
          <p:nvPr>
            <p:ph type="sldNum" sz="quarter" idx="4"/>
          </p:nvPr>
        </p:nvSpPr>
        <p:spPr bwMode="auto">
          <a:xfrm>
            <a:off x="11698818" y="6527800"/>
            <a:ext cx="408516" cy="304800"/>
          </a:xfrm>
          <a:prstGeom prst="rect">
            <a:avLst/>
          </a:prstGeom>
          <a:solidFill>
            <a:schemeClr val="bg1"/>
          </a:solidFill>
          <a:ln w="9525">
            <a:noFill/>
            <a:miter lim="800000"/>
            <a:headEnd/>
            <a:tailEnd/>
          </a:ln>
          <a:effectLst/>
        </p:spPr>
        <p:txBody>
          <a:bodyPr vert="horz" wrap="none" lIns="92075" tIns="46038" rIns="92075" bIns="46038" numCol="1" anchor="ctr" anchorCtr="0" compatLnSpc="1">
            <a:prstTxWarp prst="textNoShape">
              <a:avLst/>
            </a:prstTxWarp>
          </a:bodyPr>
          <a:lstStyle>
            <a:lvl1pPr algn="ctr" eaLnBrk="0" hangingPunct="0">
              <a:defRPr sz="1200" b="1">
                <a:solidFill>
                  <a:srgbClr val="002060"/>
                </a:solidFill>
              </a:defRPr>
            </a:lvl1pPr>
          </a:lstStyle>
          <a:p>
            <a:pPr>
              <a:defRPr/>
            </a:pPr>
            <a:fld id="{89340B5D-903F-46AA-8C41-A8CB3B65A00C}" type="slidenum">
              <a:rPr lang="en-US" smtClean="0"/>
              <a:pPr>
                <a:defRPr/>
              </a:pPr>
              <a:t>‹#›</a:t>
            </a:fld>
            <a:endParaRPr lang="en-US" dirty="0"/>
          </a:p>
        </p:txBody>
      </p:sp>
      <p:grpSp>
        <p:nvGrpSpPr>
          <p:cNvPr id="1030" name="Group 7"/>
          <p:cNvGrpSpPr>
            <a:grpSpLocks/>
          </p:cNvGrpSpPr>
          <p:nvPr userDrawn="1"/>
        </p:nvGrpSpPr>
        <p:grpSpPr bwMode="auto">
          <a:xfrm>
            <a:off x="1557867" y="950913"/>
            <a:ext cx="10339917" cy="76200"/>
            <a:chOff x="736" y="599"/>
            <a:chExt cx="4885" cy="48"/>
          </a:xfrm>
        </p:grpSpPr>
        <p:sp>
          <p:nvSpPr>
            <p:cNvPr id="250888" name="Line 8"/>
            <p:cNvSpPr>
              <a:spLocks noChangeShapeType="1"/>
            </p:cNvSpPr>
            <p:nvPr userDrawn="1"/>
          </p:nvSpPr>
          <p:spPr bwMode="auto">
            <a:xfrm>
              <a:off x="736" y="599"/>
              <a:ext cx="4885" cy="0"/>
            </a:xfrm>
            <a:prstGeom prst="line">
              <a:avLst/>
            </a:prstGeom>
            <a:noFill/>
            <a:ln w="57150">
              <a:solidFill>
                <a:schemeClr val="hlink"/>
              </a:solidFill>
              <a:round/>
              <a:headEnd/>
              <a:tailEnd type="triangle" w="med" len="med"/>
            </a:ln>
            <a:effectLst/>
          </p:spPr>
          <p:txBody>
            <a:bodyPr/>
            <a:lstStyle/>
            <a:p>
              <a:pPr eaLnBrk="0" hangingPunct="0">
                <a:defRPr/>
              </a:pPr>
              <a:endParaRPr lang="en-US" sz="1800" dirty="0"/>
            </a:p>
          </p:txBody>
        </p:sp>
        <p:sp>
          <p:nvSpPr>
            <p:cNvPr id="250889" name="Line 9"/>
            <p:cNvSpPr>
              <a:spLocks noChangeShapeType="1"/>
            </p:cNvSpPr>
            <p:nvPr userDrawn="1"/>
          </p:nvSpPr>
          <p:spPr bwMode="auto">
            <a:xfrm>
              <a:off x="826" y="647"/>
              <a:ext cx="4616" cy="0"/>
            </a:xfrm>
            <a:prstGeom prst="line">
              <a:avLst/>
            </a:prstGeom>
            <a:noFill/>
            <a:ln w="28575">
              <a:solidFill>
                <a:srgbClr val="FFCC00"/>
              </a:solidFill>
              <a:round/>
              <a:headEnd/>
              <a:tailEnd/>
            </a:ln>
            <a:effectLst/>
          </p:spPr>
          <p:txBody>
            <a:bodyPr/>
            <a:lstStyle/>
            <a:p>
              <a:pPr eaLnBrk="0" hangingPunct="0">
                <a:defRPr/>
              </a:pPr>
              <a:endParaRPr lang="en-US" sz="1800" dirty="0"/>
            </a:p>
          </p:txBody>
        </p:sp>
      </p:grpSp>
      <p:pic>
        <p:nvPicPr>
          <p:cNvPr id="2" name="Picture 1"/>
          <p:cNvPicPr>
            <a:picLocks noChangeAspect="1"/>
          </p:cNvPicPr>
          <p:nvPr userDrawn="1"/>
        </p:nvPicPr>
        <p:blipFill>
          <a:blip r:embed="rId6"/>
          <a:stretch>
            <a:fillRect/>
          </a:stretch>
        </p:blipFill>
        <p:spPr>
          <a:xfrm>
            <a:off x="25400" y="51668"/>
            <a:ext cx="975445" cy="975445"/>
          </a:xfrm>
          <a:prstGeom prst="rect">
            <a:avLst/>
          </a:prstGeom>
        </p:spPr>
      </p:pic>
    </p:spTree>
    <p:extLst>
      <p:ext uri="{BB962C8B-B14F-4D97-AF65-F5344CB8AC3E}">
        <p14:creationId xmlns:p14="http://schemas.microsoft.com/office/powerpoint/2010/main" val="294351798"/>
      </p:ext>
    </p:extLst>
  </p:cSld>
  <p:clrMap bg1="lt1" tx1="dk1" bg2="lt2" tx2="dk2" accent1="accent1" accent2="accent2" accent3="accent3" accent4="accent4" accent5="accent5" accent6="accent6" hlink="hlink" folHlink="folHlink"/>
  <p:sldLayoutIdLst>
    <p:sldLayoutId id="2147483661" r:id="rId1"/>
    <p:sldLayoutId id="2147483664" r:id="rId2"/>
    <p:sldLayoutId id="2147483673" r:id="rId3"/>
    <p:sldLayoutId id="2147483672" r:id="rId4"/>
  </p:sldLayoutIdLst>
  <p:timing>
    <p:tnLst>
      <p:par>
        <p:cTn id="1" dur="indefinite" restart="never" nodeType="tmRoot"/>
      </p:par>
    </p:tnLst>
  </p:timing>
  <p:hf hdr="0" ftr="0"/>
  <p:txStyles>
    <p:titleStyle>
      <a:lvl1pPr algn="ctr" rtl="0" eaLnBrk="0" fontAlgn="base" hangingPunct="0">
        <a:spcBef>
          <a:spcPct val="0"/>
        </a:spcBef>
        <a:spcAft>
          <a:spcPct val="0"/>
        </a:spcAft>
        <a:defRPr sz="2800" b="1" i="1">
          <a:solidFill>
            <a:srgbClr val="000066"/>
          </a:solidFill>
          <a:effectLst>
            <a:outerShdw blurRad="38100" dist="38100" dir="2700000" algn="tl">
              <a:srgbClr val="C0C0C0"/>
            </a:outerShdw>
          </a:effectLst>
          <a:latin typeface="+mj-lt"/>
          <a:ea typeface="+mj-ea"/>
          <a:cs typeface="+mj-cs"/>
        </a:defRPr>
      </a:lvl1pPr>
      <a:lvl2pPr algn="ctr" rtl="0" eaLnBrk="0" fontAlgn="base" hangingPunct="0">
        <a:spcBef>
          <a:spcPct val="0"/>
        </a:spcBef>
        <a:spcAft>
          <a:spcPct val="0"/>
        </a:spcAft>
        <a:defRPr sz="3200" b="1" i="1">
          <a:solidFill>
            <a:srgbClr val="000066"/>
          </a:solidFill>
          <a:effectLst>
            <a:outerShdw blurRad="38100" dist="38100" dir="2700000" algn="tl">
              <a:srgbClr val="C0C0C0"/>
            </a:outerShdw>
          </a:effectLst>
          <a:latin typeface="Arial" charset="0"/>
          <a:cs typeface="Arial" charset="0"/>
        </a:defRPr>
      </a:lvl2pPr>
      <a:lvl3pPr algn="ctr" rtl="0" eaLnBrk="0" fontAlgn="base" hangingPunct="0">
        <a:spcBef>
          <a:spcPct val="0"/>
        </a:spcBef>
        <a:spcAft>
          <a:spcPct val="0"/>
        </a:spcAft>
        <a:defRPr sz="3200" b="1" i="1">
          <a:solidFill>
            <a:srgbClr val="000066"/>
          </a:solidFill>
          <a:effectLst>
            <a:outerShdw blurRad="38100" dist="38100" dir="2700000" algn="tl">
              <a:srgbClr val="C0C0C0"/>
            </a:outerShdw>
          </a:effectLst>
          <a:latin typeface="Arial" charset="0"/>
          <a:cs typeface="Arial" charset="0"/>
        </a:defRPr>
      </a:lvl3pPr>
      <a:lvl4pPr algn="ctr" rtl="0" eaLnBrk="0" fontAlgn="base" hangingPunct="0">
        <a:spcBef>
          <a:spcPct val="0"/>
        </a:spcBef>
        <a:spcAft>
          <a:spcPct val="0"/>
        </a:spcAft>
        <a:defRPr sz="3200" b="1" i="1">
          <a:solidFill>
            <a:srgbClr val="000066"/>
          </a:solidFill>
          <a:effectLst>
            <a:outerShdw blurRad="38100" dist="38100" dir="2700000" algn="tl">
              <a:srgbClr val="C0C0C0"/>
            </a:outerShdw>
          </a:effectLst>
          <a:latin typeface="Arial" charset="0"/>
          <a:cs typeface="Arial" charset="0"/>
        </a:defRPr>
      </a:lvl4pPr>
      <a:lvl5pPr algn="ctr" rtl="0" eaLnBrk="0" fontAlgn="base" hangingPunct="0">
        <a:spcBef>
          <a:spcPct val="0"/>
        </a:spcBef>
        <a:spcAft>
          <a:spcPct val="0"/>
        </a:spcAft>
        <a:defRPr sz="3200" b="1" i="1">
          <a:solidFill>
            <a:srgbClr val="000066"/>
          </a:solidFill>
          <a:effectLst>
            <a:outerShdw blurRad="38100" dist="38100" dir="2700000" algn="tl">
              <a:srgbClr val="C0C0C0"/>
            </a:outerShdw>
          </a:effectLst>
          <a:latin typeface="Arial" charset="0"/>
          <a:cs typeface="Arial" charset="0"/>
        </a:defRPr>
      </a:lvl5pPr>
      <a:lvl6pPr marL="457200" algn="ctr" rtl="0" fontAlgn="base">
        <a:spcBef>
          <a:spcPct val="0"/>
        </a:spcBef>
        <a:spcAft>
          <a:spcPct val="0"/>
        </a:spcAft>
        <a:defRPr sz="3200" b="1" i="1">
          <a:solidFill>
            <a:srgbClr val="000066"/>
          </a:solidFill>
          <a:effectLst>
            <a:outerShdw blurRad="38100" dist="38100" dir="2700000" algn="tl">
              <a:srgbClr val="C0C0C0"/>
            </a:outerShdw>
          </a:effectLst>
          <a:latin typeface="Arial" charset="0"/>
          <a:cs typeface="Arial" charset="0"/>
        </a:defRPr>
      </a:lvl6pPr>
      <a:lvl7pPr marL="914400" algn="ctr" rtl="0" fontAlgn="base">
        <a:spcBef>
          <a:spcPct val="0"/>
        </a:spcBef>
        <a:spcAft>
          <a:spcPct val="0"/>
        </a:spcAft>
        <a:defRPr sz="3200" b="1" i="1">
          <a:solidFill>
            <a:srgbClr val="000066"/>
          </a:solidFill>
          <a:effectLst>
            <a:outerShdw blurRad="38100" dist="38100" dir="2700000" algn="tl">
              <a:srgbClr val="C0C0C0"/>
            </a:outerShdw>
          </a:effectLst>
          <a:latin typeface="Arial" charset="0"/>
          <a:cs typeface="Arial" charset="0"/>
        </a:defRPr>
      </a:lvl7pPr>
      <a:lvl8pPr marL="1371600" algn="ctr" rtl="0" fontAlgn="base">
        <a:spcBef>
          <a:spcPct val="0"/>
        </a:spcBef>
        <a:spcAft>
          <a:spcPct val="0"/>
        </a:spcAft>
        <a:defRPr sz="3200" b="1" i="1">
          <a:solidFill>
            <a:srgbClr val="000066"/>
          </a:solidFill>
          <a:effectLst>
            <a:outerShdw blurRad="38100" dist="38100" dir="2700000" algn="tl">
              <a:srgbClr val="C0C0C0"/>
            </a:outerShdw>
          </a:effectLst>
          <a:latin typeface="Arial" charset="0"/>
          <a:cs typeface="Arial" charset="0"/>
        </a:defRPr>
      </a:lvl8pPr>
      <a:lvl9pPr marL="1828800" algn="ctr" rtl="0" fontAlgn="base">
        <a:spcBef>
          <a:spcPct val="0"/>
        </a:spcBef>
        <a:spcAft>
          <a:spcPct val="0"/>
        </a:spcAft>
        <a:defRPr sz="3200" b="1" i="1">
          <a:solidFill>
            <a:srgbClr val="000066"/>
          </a:solidFill>
          <a:effectLst>
            <a:outerShdw blurRad="38100" dist="38100" dir="2700000" algn="tl">
              <a:srgbClr val="C0C0C0"/>
            </a:outerShdw>
          </a:effectLst>
          <a:latin typeface="Arial" charset="0"/>
          <a:cs typeface="Arial" charset="0"/>
        </a:defRPr>
      </a:lvl9pPr>
    </p:titleStyle>
    <p:bodyStyle>
      <a:lvl1pPr marL="169863" indent="-169863" algn="l" rtl="0" eaLnBrk="0" fontAlgn="base" hangingPunct="0">
        <a:spcBef>
          <a:spcPts val="0"/>
        </a:spcBef>
        <a:spcAft>
          <a:spcPts val="0"/>
        </a:spcAft>
        <a:buClr>
          <a:srgbClr val="002060"/>
        </a:buClr>
        <a:buFont typeface="Arial" panose="020B0604020202020204" pitchFamily="34" charset="0"/>
        <a:buChar char="•"/>
        <a:defRPr sz="1800" b="1" i="1">
          <a:solidFill>
            <a:srgbClr val="000066"/>
          </a:solidFill>
          <a:latin typeface="+mn-lt"/>
          <a:ea typeface="+mn-ea"/>
          <a:cs typeface="+mn-cs"/>
        </a:defRPr>
      </a:lvl1pPr>
      <a:lvl2pPr marL="517525" indent="-177800" algn="l" rtl="0" eaLnBrk="0" fontAlgn="base" hangingPunct="0">
        <a:spcBef>
          <a:spcPts val="0"/>
        </a:spcBef>
        <a:spcAft>
          <a:spcPts val="0"/>
        </a:spcAft>
        <a:buClr>
          <a:srgbClr val="002060"/>
        </a:buClr>
        <a:buFont typeface="Arial" panose="020B0604020202020204" pitchFamily="34" charset="0"/>
        <a:buChar char="•"/>
        <a:defRPr sz="1800" b="1" i="1">
          <a:solidFill>
            <a:srgbClr val="000066"/>
          </a:solidFill>
          <a:latin typeface="+mn-lt"/>
          <a:cs typeface="+mn-cs"/>
        </a:defRPr>
      </a:lvl2pPr>
      <a:lvl3pPr marL="914400" indent="-114300" algn="l" rtl="0" eaLnBrk="0" fontAlgn="base" hangingPunct="0">
        <a:spcBef>
          <a:spcPts val="0"/>
        </a:spcBef>
        <a:spcAft>
          <a:spcPts val="0"/>
        </a:spcAft>
        <a:buClr>
          <a:srgbClr val="002060"/>
        </a:buClr>
        <a:buFont typeface="Arial" panose="020B0604020202020204" pitchFamily="34" charset="0"/>
        <a:buChar char="•"/>
        <a:defRPr sz="1800" b="1" i="1">
          <a:solidFill>
            <a:srgbClr val="000066"/>
          </a:solidFill>
          <a:latin typeface="+mn-lt"/>
          <a:cs typeface="+mn-cs"/>
        </a:defRPr>
      </a:lvl3pPr>
      <a:lvl4pPr marL="1714500" indent="-266700" algn="l" rtl="0" eaLnBrk="0" fontAlgn="base" hangingPunct="0">
        <a:spcBef>
          <a:spcPct val="25000"/>
        </a:spcBef>
        <a:spcAft>
          <a:spcPct val="25000"/>
        </a:spcAft>
        <a:buChar char="–"/>
        <a:defRPr sz="1400" b="1">
          <a:solidFill>
            <a:schemeClr val="tx1"/>
          </a:solidFill>
          <a:latin typeface="+mn-lt"/>
          <a:cs typeface="+mn-cs"/>
        </a:defRPr>
      </a:lvl4pPr>
      <a:lvl5pPr marL="2209800" indent="-381000" algn="l" rtl="0" eaLnBrk="0" fontAlgn="base" hangingPunct="0">
        <a:spcBef>
          <a:spcPct val="20000"/>
        </a:spcBef>
        <a:spcAft>
          <a:spcPct val="0"/>
        </a:spcAft>
        <a:buChar char="•"/>
        <a:defRPr sz="2000">
          <a:solidFill>
            <a:schemeClr val="tx1"/>
          </a:solidFill>
          <a:latin typeface="Times New Roman" pitchFamily="18" charset="0"/>
          <a:cs typeface="+mn-cs"/>
        </a:defRPr>
      </a:lvl5pPr>
      <a:lvl6pPr marL="2667000" indent="-381000" algn="l" rtl="0" fontAlgn="base">
        <a:spcBef>
          <a:spcPct val="20000"/>
        </a:spcBef>
        <a:spcAft>
          <a:spcPct val="0"/>
        </a:spcAft>
        <a:buChar char="•"/>
        <a:defRPr sz="2000">
          <a:solidFill>
            <a:schemeClr val="tx1"/>
          </a:solidFill>
          <a:latin typeface="Times New Roman" pitchFamily="18" charset="0"/>
          <a:cs typeface="+mn-cs"/>
        </a:defRPr>
      </a:lvl6pPr>
      <a:lvl7pPr marL="3124200" indent="-381000" algn="l" rtl="0" fontAlgn="base">
        <a:spcBef>
          <a:spcPct val="20000"/>
        </a:spcBef>
        <a:spcAft>
          <a:spcPct val="0"/>
        </a:spcAft>
        <a:buChar char="•"/>
        <a:defRPr sz="2000">
          <a:solidFill>
            <a:schemeClr val="tx1"/>
          </a:solidFill>
          <a:latin typeface="Times New Roman" pitchFamily="18" charset="0"/>
          <a:cs typeface="+mn-cs"/>
        </a:defRPr>
      </a:lvl7pPr>
      <a:lvl8pPr marL="3581400" indent="-381000" algn="l" rtl="0" fontAlgn="base">
        <a:spcBef>
          <a:spcPct val="20000"/>
        </a:spcBef>
        <a:spcAft>
          <a:spcPct val="0"/>
        </a:spcAft>
        <a:buChar char="•"/>
        <a:defRPr sz="2000">
          <a:solidFill>
            <a:schemeClr val="tx1"/>
          </a:solidFill>
          <a:latin typeface="Times New Roman" pitchFamily="18" charset="0"/>
          <a:cs typeface="+mn-cs"/>
        </a:defRPr>
      </a:lvl8pPr>
      <a:lvl9pPr marL="4038600" indent="-381000" algn="l" rtl="0" fontAlgn="base">
        <a:spcBef>
          <a:spcPct val="20000"/>
        </a:spcBef>
        <a:spcAft>
          <a:spcPct val="0"/>
        </a:spcAft>
        <a:buChar char="•"/>
        <a:defRPr sz="2000">
          <a:solidFill>
            <a:schemeClr val="tx1"/>
          </a:solidFill>
          <a:latin typeface="Times New Roman" pitchFamily="18" charset="0"/>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2219107"/>
            <a:ext cx="7772400" cy="1292662"/>
          </a:xfrm>
        </p:spPr>
        <p:txBody>
          <a:bodyPr/>
          <a:lstStyle/>
          <a:p>
            <a:r>
              <a:rPr lang="en-US" dirty="0" smtClean="0"/>
              <a:t>Single Use Accounts (SUA)</a:t>
            </a:r>
            <a:br>
              <a:rPr lang="en-US" dirty="0" smtClean="0"/>
            </a:br>
            <a:r>
              <a:rPr lang="en-US" dirty="0" smtClean="0"/>
              <a:t>Virtual Card	</a:t>
            </a:r>
            <a:r>
              <a:rPr lang="en-US" dirty="0" smtClean="0"/>
              <a:t/>
            </a:r>
            <a:br>
              <a:rPr lang="en-US" dirty="0" smtClean="0"/>
            </a:br>
            <a:endParaRPr lang="en-US" dirty="0"/>
          </a:p>
        </p:txBody>
      </p:sp>
      <p:sp>
        <p:nvSpPr>
          <p:cNvPr id="3" name="Subtitle 2"/>
          <p:cNvSpPr>
            <a:spLocks noGrp="1"/>
          </p:cNvSpPr>
          <p:nvPr>
            <p:ph type="subTitle" idx="1"/>
          </p:nvPr>
        </p:nvSpPr>
        <p:spPr>
          <a:xfrm>
            <a:off x="2895600" y="3886200"/>
            <a:ext cx="6400800" cy="990600"/>
          </a:xfrm>
        </p:spPr>
        <p:txBody>
          <a:bodyPr/>
          <a:lstStyle/>
          <a:p>
            <a:r>
              <a:rPr lang="en-US" dirty="0" smtClean="0"/>
              <a:t>Donald Shackleton Program Analyst NAF P-Card</a:t>
            </a:r>
          </a:p>
          <a:p>
            <a:r>
              <a:rPr lang="en-US" dirty="0" smtClean="0"/>
              <a:t>CNIC</a:t>
            </a:r>
          </a:p>
          <a:p>
            <a:r>
              <a:rPr lang="en-US" dirty="0" smtClean="0"/>
              <a:t>August 2023</a:t>
            </a:r>
            <a:endParaRPr lang="en-US" dirty="0"/>
          </a:p>
        </p:txBody>
      </p:sp>
      <p:sp>
        <p:nvSpPr>
          <p:cNvPr id="4" name="Slide Number Placeholder 3"/>
          <p:cNvSpPr>
            <a:spLocks noGrp="1"/>
          </p:cNvSpPr>
          <p:nvPr>
            <p:ph type="sldNum" sz="quarter" idx="11"/>
          </p:nvPr>
        </p:nvSpPr>
        <p:spPr/>
        <p:txBody>
          <a:bodyPr/>
          <a:lstStyle/>
          <a:p>
            <a:pPr>
              <a:defRPr/>
            </a:pPr>
            <a:fld id="{D27A1FBF-122C-4E85-A3E8-BC1F1A5F5A14}" type="slidenum">
              <a:rPr lang="en-US" smtClean="0"/>
              <a:pPr>
                <a:defRPr/>
              </a:pPr>
              <a:t>1</a:t>
            </a:fld>
            <a:endParaRPr lang="en-US" dirty="0"/>
          </a:p>
        </p:txBody>
      </p:sp>
    </p:spTree>
    <p:extLst>
      <p:ext uri="{BB962C8B-B14F-4D97-AF65-F5344CB8AC3E}">
        <p14:creationId xmlns:p14="http://schemas.microsoft.com/office/powerpoint/2010/main" val="38498887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p:txBody>
          <a:bodyPr/>
          <a:lstStyle/>
          <a:p>
            <a:pPr marL="0" indent="0">
              <a:buNone/>
            </a:pPr>
            <a:r>
              <a:rPr lang="en-US" sz="2800" dirty="0" smtClean="0"/>
              <a:t>Questions</a:t>
            </a:r>
            <a:r>
              <a:rPr lang="en-US" sz="2800" dirty="0"/>
              <a:t>?</a:t>
            </a:r>
          </a:p>
          <a:p>
            <a:pPr marL="0" indent="0">
              <a:buNone/>
            </a:pPr>
            <a:endParaRPr lang="en-US" sz="2800" dirty="0" smtClean="0"/>
          </a:p>
          <a:p>
            <a:pPr marL="0" indent="0">
              <a:buNone/>
            </a:pPr>
            <a:r>
              <a:rPr lang="en-US" sz="2800" dirty="0" smtClean="0"/>
              <a:t>Please </a:t>
            </a:r>
            <a:r>
              <a:rPr lang="en-US" sz="2800" dirty="0"/>
              <a:t>contact:</a:t>
            </a:r>
          </a:p>
          <a:p>
            <a:pPr marL="0" indent="0">
              <a:buNone/>
            </a:pPr>
            <a:endParaRPr lang="en-US" sz="2800" dirty="0" smtClean="0"/>
          </a:p>
          <a:p>
            <a:pPr marL="0" indent="0">
              <a:buNone/>
            </a:pPr>
            <a:r>
              <a:rPr lang="en-US" sz="2800" smtClean="0"/>
              <a:t>CNIC_NAF_PC_Helpdesk@us.navy.mil </a:t>
            </a:r>
            <a:r>
              <a:rPr lang="en-US" sz="2800" dirty="0"/>
              <a:t>or</a:t>
            </a:r>
          </a:p>
          <a:p>
            <a:pPr marL="0" indent="0">
              <a:buNone/>
            </a:pPr>
            <a:endParaRPr lang="en-US" sz="2800" dirty="0" smtClean="0"/>
          </a:p>
          <a:p>
            <a:pPr marL="0" indent="0">
              <a:buNone/>
            </a:pPr>
            <a:r>
              <a:rPr lang="en-US" sz="2800" dirty="0" smtClean="0"/>
              <a:t>For </a:t>
            </a:r>
            <a:r>
              <a:rPr lang="en-US" sz="2800" dirty="0"/>
              <a:t>set up/change questions:</a:t>
            </a:r>
          </a:p>
          <a:p>
            <a:pPr marL="0" indent="0">
              <a:buNone/>
            </a:pPr>
            <a:endParaRPr lang="en-US" sz="2800" dirty="0" smtClean="0"/>
          </a:p>
          <a:p>
            <a:pPr marL="0" indent="0">
              <a:buNone/>
            </a:pPr>
            <a:r>
              <a:rPr lang="en-US" sz="2800" dirty="0" smtClean="0"/>
              <a:t>Mill_MWR_SUAPayables@navy.mil</a:t>
            </a:r>
            <a:endParaRPr lang="en-US" sz="2800" dirty="0"/>
          </a:p>
        </p:txBody>
      </p:sp>
      <p:sp>
        <p:nvSpPr>
          <p:cNvPr id="3" name="Slide Number Placeholder 2"/>
          <p:cNvSpPr>
            <a:spLocks noGrp="1"/>
          </p:cNvSpPr>
          <p:nvPr>
            <p:ph type="sldNum" sz="quarter" idx="11"/>
          </p:nvPr>
        </p:nvSpPr>
        <p:spPr/>
        <p:txBody>
          <a:bodyPr/>
          <a:lstStyle/>
          <a:p>
            <a:pPr>
              <a:defRPr/>
            </a:pPr>
            <a:fld id="{F23198E8-5BF6-4909-B291-3F8D10BCBA03}" type="slidenum">
              <a:rPr lang="en-US" smtClean="0"/>
              <a:pPr>
                <a:defRPr/>
              </a:pPr>
              <a:t>10</a:t>
            </a:fld>
            <a:endParaRPr lang="en-US" dirty="0"/>
          </a:p>
        </p:txBody>
      </p:sp>
      <p:sp>
        <p:nvSpPr>
          <p:cNvPr id="4" name="Title 3"/>
          <p:cNvSpPr>
            <a:spLocks noGrp="1"/>
          </p:cNvSpPr>
          <p:nvPr>
            <p:ph type="title"/>
          </p:nvPr>
        </p:nvSpPr>
        <p:spPr/>
        <p:txBody>
          <a:bodyPr/>
          <a:lstStyle/>
          <a:p>
            <a:r>
              <a:rPr lang="en-US" dirty="0" smtClean="0"/>
              <a:t>Questions &amp; Answers</a:t>
            </a:r>
            <a:endParaRPr lang="en-US" dirty="0"/>
          </a:p>
        </p:txBody>
      </p:sp>
    </p:spTree>
    <p:extLst>
      <p:ext uri="{BB962C8B-B14F-4D97-AF65-F5344CB8AC3E}">
        <p14:creationId xmlns:p14="http://schemas.microsoft.com/office/powerpoint/2010/main" val="24087026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0" y="242720"/>
            <a:ext cx="7772400" cy="430887"/>
          </a:xfrm>
        </p:spPr>
        <p:txBody>
          <a:bodyPr/>
          <a:lstStyle/>
          <a:p>
            <a:r>
              <a:rPr lang="en-US" dirty="0" smtClean="0"/>
              <a:t>What are Single Use Accounts?</a:t>
            </a:r>
            <a:endParaRPr lang="en-US" dirty="0"/>
          </a:p>
        </p:txBody>
      </p:sp>
      <p:sp>
        <p:nvSpPr>
          <p:cNvPr id="3" name="Content Placeholder 2"/>
          <p:cNvSpPr>
            <a:spLocks noGrp="1"/>
          </p:cNvSpPr>
          <p:nvPr>
            <p:ph sz="half" idx="1"/>
          </p:nvPr>
        </p:nvSpPr>
        <p:spPr>
          <a:xfrm>
            <a:off x="2057400" y="1752600"/>
            <a:ext cx="8305800" cy="4267200"/>
          </a:xfrm>
        </p:spPr>
        <p:txBody>
          <a:bodyPr/>
          <a:lstStyle/>
          <a:p>
            <a:r>
              <a:rPr lang="en-US" sz="2800" dirty="0"/>
              <a:t>SUA credit card numbers are a virtual one-time use </a:t>
            </a:r>
            <a:r>
              <a:rPr lang="en-US" sz="2800" dirty="0" smtClean="0"/>
              <a:t>only and </a:t>
            </a:r>
            <a:r>
              <a:rPr lang="en-US" sz="2800" dirty="0"/>
              <a:t>are set for a specific payment amount</a:t>
            </a:r>
            <a:r>
              <a:rPr lang="en-US" sz="2800" dirty="0" smtClean="0"/>
              <a:t>.</a:t>
            </a:r>
          </a:p>
          <a:p>
            <a:endParaRPr lang="en-US" sz="2800" dirty="0" smtClean="0"/>
          </a:p>
          <a:p>
            <a:r>
              <a:rPr lang="en-US" sz="2800" dirty="0"/>
              <a:t>They significantly reduce accidental misuse or fraud of </a:t>
            </a:r>
            <a:r>
              <a:rPr lang="en-US" sz="2800" dirty="0" smtClean="0"/>
              <a:t>a traditional </a:t>
            </a:r>
            <a:r>
              <a:rPr lang="en-US" sz="2800" dirty="0"/>
              <a:t>purchase card</a:t>
            </a:r>
            <a:r>
              <a:rPr lang="en-US" sz="2800" dirty="0" smtClean="0"/>
              <a:t>.</a:t>
            </a:r>
          </a:p>
          <a:p>
            <a:endParaRPr lang="en-US" sz="2800" dirty="0" smtClean="0"/>
          </a:p>
          <a:p>
            <a:pPr lvl="1"/>
            <a:r>
              <a:rPr lang="en-US" sz="2400" dirty="0"/>
              <a:t>SUA is a virtual account, not a physical </a:t>
            </a:r>
            <a:r>
              <a:rPr lang="en-US" sz="2400" dirty="0" smtClean="0"/>
              <a:t>card</a:t>
            </a:r>
          </a:p>
          <a:p>
            <a:pPr lvl="1"/>
            <a:endParaRPr lang="en-US" sz="2800" dirty="0"/>
          </a:p>
          <a:p>
            <a:r>
              <a:rPr lang="en-US" sz="2800" dirty="0"/>
              <a:t>Offers faster payments to vendors. (Slide 4)</a:t>
            </a:r>
            <a:endParaRPr lang="en-US" sz="2800" dirty="0" smtClean="0"/>
          </a:p>
          <a:p>
            <a:pPr lvl="2"/>
            <a:endParaRPr lang="en-US" dirty="0"/>
          </a:p>
          <a:p>
            <a:pPr marL="0" indent="0">
              <a:buNone/>
            </a:pPr>
            <a:endParaRPr lang="en-US" dirty="0" smtClean="0"/>
          </a:p>
          <a:p>
            <a:pPr lvl="2"/>
            <a:endParaRPr lang="en-US" dirty="0"/>
          </a:p>
        </p:txBody>
      </p:sp>
      <p:sp>
        <p:nvSpPr>
          <p:cNvPr id="4" name="Slide Number Placeholder 3"/>
          <p:cNvSpPr>
            <a:spLocks noGrp="1"/>
          </p:cNvSpPr>
          <p:nvPr>
            <p:ph type="sldNum" sz="quarter" idx="11"/>
          </p:nvPr>
        </p:nvSpPr>
        <p:spPr/>
        <p:txBody>
          <a:bodyPr/>
          <a:lstStyle/>
          <a:p>
            <a:pPr>
              <a:defRPr/>
            </a:pPr>
            <a:fld id="{F23198E8-5BF6-4909-B291-3F8D10BCBA03}" type="slidenum">
              <a:rPr lang="en-US" smtClean="0"/>
              <a:pPr>
                <a:defRPr/>
              </a:pPr>
              <a:t>2</a:t>
            </a:fld>
            <a:endParaRPr lang="en-US" dirty="0"/>
          </a:p>
        </p:txBody>
      </p:sp>
    </p:spTree>
    <p:extLst>
      <p:ext uri="{BB962C8B-B14F-4D97-AF65-F5344CB8AC3E}">
        <p14:creationId xmlns:p14="http://schemas.microsoft.com/office/powerpoint/2010/main" val="34084266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p:txBody>
          <a:bodyPr/>
          <a:lstStyle/>
          <a:p>
            <a:r>
              <a:rPr lang="en-US" sz="2800" dirty="0"/>
              <a:t>With the establishment of the SUA program, </a:t>
            </a:r>
            <a:r>
              <a:rPr lang="en-US" sz="2800" dirty="0" smtClean="0"/>
              <a:t>CNIC </a:t>
            </a:r>
            <a:r>
              <a:rPr lang="en-US" sz="2800" dirty="0"/>
              <a:t>can now offer the vendor a faster payment by accepting a credit card for payment</a:t>
            </a:r>
            <a:r>
              <a:rPr lang="en-US" sz="2800" dirty="0" smtClean="0"/>
              <a:t>.</a:t>
            </a:r>
          </a:p>
          <a:p>
            <a:endParaRPr lang="en-US" dirty="0"/>
          </a:p>
          <a:p>
            <a:pPr lvl="1"/>
            <a:r>
              <a:rPr lang="en-US" sz="2400" dirty="0"/>
              <a:t>“Net 10 days or less” versus “Net 30 days</a:t>
            </a:r>
            <a:r>
              <a:rPr lang="en-US" sz="2400" dirty="0" smtClean="0"/>
              <a:t>”</a:t>
            </a:r>
          </a:p>
          <a:p>
            <a:pPr lvl="1"/>
            <a:endParaRPr lang="en-US" sz="2400" dirty="0"/>
          </a:p>
          <a:p>
            <a:pPr lvl="1"/>
            <a:r>
              <a:rPr lang="en-US" sz="2400" dirty="0"/>
              <a:t>Faster cash flow</a:t>
            </a:r>
            <a:r>
              <a:rPr lang="en-US" sz="2400" dirty="0" smtClean="0"/>
              <a:t>!</a:t>
            </a:r>
          </a:p>
          <a:p>
            <a:pPr lvl="1"/>
            <a:endParaRPr lang="en-US" dirty="0"/>
          </a:p>
          <a:p>
            <a:r>
              <a:rPr lang="en-US" sz="2800" dirty="0"/>
              <a:t>Vendor does not have to worry about updating bank details – YOU control the payment</a:t>
            </a:r>
            <a:r>
              <a:rPr lang="en-US" sz="2800" dirty="0" smtClean="0"/>
              <a:t>!</a:t>
            </a:r>
          </a:p>
          <a:p>
            <a:endParaRPr lang="en-US" dirty="0"/>
          </a:p>
          <a:p>
            <a:pPr lvl="1"/>
            <a:r>
              <a:rPr lang="en-US" sz="2400" dirty="0"/>
              <a:t>No more ACH payment kick back issues of the past</a:t>
            </a:r>
          </a:p>
        </p:txBody>
      </p:sp>
      <p:sp>
        <p:nvSpPr>
          <p:cNvPr id="3" name="Slide Number Placeholder 2"/>
          <p:cNvSpPr>
            <a:spLocks noGrp="1"/>
          </p:cNvSpPr>
          <p:nvPr>
            <p:ph type="sldNum" sz="quarter" idx="11"/>
          </p:nvPr>
        </p:nvSpPr>
        <p:spPr/>
        <p:txBody>
          <a:bodyPr/>
          <a:lstStyle/>
          <a:p>
            <a:pPr>
              <a:defRPr/>
            </a:pPr>
            <a:fld id="{F23198E8-5BF6-4909-B291-3F8D10BCBA03}" type="slidenum">
              <a:rPr lang="en-US" smtClean="0"/>
              <a:pPr>
                <a:defRPr/>
              </a:pPr>
              <a:t>3</a:t>
            </a:fld>
            <a:endParaRPr lang="en-US" dirty="0"/>
          </a:p>
        </p:txBody>
      </p:sp>
      <p:sp>
        <p:nvSpPr>
          <p:cNvPr id="4" name="Title 3"/>
          <p:cNvSpPr>
            <a:spLocks noGrp="1"/>
          </p:cNvSpPr>
          <p:nvPr>
            <p:ph type="title"/>
          </p:nvPr>
        </p:nvSpPr>
        <p:spPr/>
        <p:txBody>
          <a:bodyPr/>
          <a:lstStyle/>
          <a:p>
            <a:r>
              <a:rPr lang="en-US" dirty="0" smtClean="0"/>
              <a:t>Advantages to Vendor</a:t>
            </a:r>
            <a:endParaRPr lang="en-US" dirty="0"/>
          </a:p>
        </p:txBody>
      </p:sp>
    </p:spTree>
    <p:extLst>
      <p:ext uri="{BB962C8B-B14F-4D97-AF65-F5344CB8AC3E}">
        <p14:creationId xmlns:p14="http://schemas.microsoft.com/office/powerpoint/2010/main" val="5814873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p:txBody>
          <a:bodyPr/>
          <a:lstStyle/>
          <a:p>
            <a:r>
              <a:rPr lang="en-US" sz="2800" dirty="0"/>
              <a:t>Per the Prompt Payment Act (PPA) vendors must be paid within 30 days of receipt of proper invoice.</a:t>
            </a:r>
          </a:p>
        </p:txBody>
      </p:sp>
      <p:sp>
        <p:nvSpPr>
          <p:cNvPr id="3" name="Slide Number Placeholder 2"/>
          <p:cNvSpPr>
            <a:spLocks noGrp="1"/>
          </p:cNvSpPr>
          <p:nvPr>
            <p:ph type="sldNum" sz="quarter" idx="11"/>
          </p:nvPr>
        </p:nvSpPr>
        <p:spPr/>
        <p:txBody>
          <a:bodyPr/>
          <a:lstStyle/>
          <a:p>
            <a:pPr>
              <a:defRPr/>
            </a:pPr>
            <a:fld id="{F23198E8-5BF6-4909-B291-3F8D10BCBA03}" type="slidenum">
              <a:rPr lang="en-US" smtClean="0"/>
              <a:pPr>
                <a:defRPr/>
              </a:pPr>
              <a:t>4</a:t>
            </a:fld>
            <a:endParaRPr lang="en-US" dirty="0"/>
          </a:p>
        </p:txBody>
      </p:sp>
      <p:sp>
        <p:nvSpPr>
          <p:cNvPr id="4" name="Title 3"/>
          <p:cNvSpPr>
            <a:spLocks noGrp="1"/>
          </p:cNvSpPr>
          <p:nvPr>
            <p:ph type="title"/>
          </p:nvPr>
        </p:nvSpPr>
        <p:spPr/>
        <p:txBody>
          <a:bodyPr/>
          <a:lstStyle/>
          <a:p>
            <a:r>
              <a:rPr lang="en-US" dirty="0" smtClean="0"/>
              <a:t>When do we pay YOU</a:t>
            </a:r>
            <a:endParaRPr lang="en-US" dirty="0"/>
          </a:p>
        </p:txBody>
      </p:sp>
    </p:spTree>
    <p:extLst>
      <p:ext uri="{BB962C8B-B14F-4D97-AF65-F5344CB8AC3E}">
        <p14:creationId xmlns:p14="http://schemas.microsoft.com/office/powerpoint/2010/main" val="18002778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p:txBody>
          <a:bodyPr/>
          <a:lstStyle/>
          <a:p>
            <a:r>
              <a:rPr lang="en-US" sz="2800" dirty="0"/>
              <a:t>There are no sign up fees associated with the SUA program</a:t>
            </a:r>
            <a:r>
              <a:rPr lang="en-US" sz="2800" dirty="0" smtClean="0"/>
              <a:t>.</a:t>
            </a:r>
          </a:p>
          <a:p>
            <a:endParaRPr lang="en-US" sz="2800" dirty="0"/>
          </a:p>
          <a:p>
            <a:r>
              <a:rPr lang="en-US" sz="2800" dirty="0"/>
              <a:t>Vendors are subject to the normal credit card processing fees from their merchant bank</a:t>
            </a:r>
            <a:r>
              <a:rPr lang="en-US" sz="2800" dirty="0" smtClean="0"/>
              <a:t>.</a:t>
            </a:r>
          </a:p>
          <a:p>
            <a:endParaRPr lang="en-US" dirty="0"/>
          </a:p>
          <a:p>
            <a:pPr lvl="1"/>
            <a:r>
              <a:rPr lang="en-US" sz="2400" dirty="0"/>
              <a:t>If you are concerned about fees, you should discuss them with your financial institution prior to enrolling in the program.</a:t>
            </a:r>
          </a:p>
        </p:txBody>
      </p:sp>
      <p:sp>
        <p:nvSpPr>
          <p:cNvPr id="3" name="Slide Number Placeholder 2"/>
          <p:cNvSpPr>
            <a:spLocks noGrp="1"/>
          </p:cNvSpPr>
          <p:nvPr>
            <p:ph type="sldNum" sz="quarter" idx="11"/>
          </p:nvPr>
        </p:nvSpPr>
        <p:spPr/>
        <p:txBody>
          <a:bodyPr/>
          <a:lstStyle/>
          <a:p>
            <a:pPr>
              <a:defRPr/>
            </a:pPr>
            <a:fld id="{F23198E8-5BF6-4909-B291-3F8D10BCBA03}" type="slidenum">
              <a:rPr lang="en-US" smtClean="0"/>
              <a:pPr>
                <a:defRPr/>
              </a:pPr>
              <a:t>5</a:t>
            </a:fld>
            <a:endParaRPr lang="en-US" dirty="0"/>
          </a:p>
        </p:txBody>
      </p:sp>
      <p:sp>
        <p:nvSpPr>
          <p:cNvPr id="4" name="Title 3"/>
          <p:cNvSpPr>
            <a:spLocks noGrp="1"/>
          </p:cNvSpPr>
          <p:nvPr>
            <p:ph type="title"/>
          </p:nvPr>
        </p:nvSpPr>
        <p:spPr/>
        <p:txBody>
          <a:bodyPr/>
          <a:lstStyle/>
          <a:p>
            <a:r>
              <a:rPr lang="en-US" dirty="0" smtClean="0"/>
              <a:t>What does SUA Cost?</a:t>
            </a:r>
            <a:endParaRPr lang="en-US" dirty="0"/>
          </a:p>
        </p:txBody>
      </p:sp>
    </p:spTree>
    <p:extLst>
      <p:ext uri="{BB962C8B-B14F-4D97-AF65-F5344CB8AC3E}">
        <p14:creationId xmlns:p14="http://schemas.microsoft.com/office/powerpoint/2010/main" val="7008494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p:txBody>
          <a:bodyPr/>
          <a:lstStyle/>
          <a:p>
            <a:r>
              <a:rPr lang="en-US" dirty="0" smtClean="0"/>
              <a:t>Complete </a:t>
            </a:r>
            <a:r>
              <a:rPr lang="en-US" dirty="0"/>
              <a:t>the Vendor Enrollment Form and return </a:t>
            </a:r>
            <a:r>
              <a:rPr lang="en-US" dirty="0" smtClean="0"/>
              <a:t>to the contracting officer</a:t>
            </a:r>
          </a:p>
          <a:p>
            <a:endParaRPr lang="en-US" dirty="0"/>
          </a:p>
          <a:p>
            <a:pPr lvl="1"/>
            <a:r>
              <a:rPr lang="en-US" sz="1400" dirty="0"/>
              <a:t>It is critical to the SUA process that your e-mail is correct as remittance advices are sent to this e-mail address</a:t>
            </a:r>
            <a:r>
              <a:rPr lang="en-US" sz="1400" dirty="0" smtClean="0"/>
              <a:t>.</a:t>
            </a:r>
          </a:p>
          <a:p>
            <a:pPr lvl="1"/>
            <a:endParaRPr lang="en-US" dirty="0"/>
          </a:p>
          <a:p>
            <a:r>
              <a:rPr lang="en-US" dirty="0"/>
              <a:t>You will receive a sample email after enrollment with the first </a:t>
            </a:r>
            <a:r>
              <a:rPr lang="en-US" dirty="0" smtClean="0"/>
              <a:t>6 </a:t>
            </a:r>
            <a:r>
              <a:rPr lang="en-US" dirty="0"/>
              <a:t>digits of our virtual account </a:t>
            </a:r>
            <a:r>
              <a:rPr lang="en-US" dirty="0" smtClean="0"/>
              <a:t>number</a:t>
            </a:r>
          </a:p>
          <a:p>
            <a:endParaRPr lang="en-US" dirty="0"/>
          </a:p>
          <a:p>
            <a:pPr lvl="1"/>
            <a:r>
              <a:rPr lang="en-US" sz="1400" dirty="0"/>
              <a:t>Maintain this number for your records as this will not be included in with the monthly charge email (See Example 1</a:t>
            </a:r>
            <a:r>
              <a:rPr lang="en-US" sz="1400" dirty="0" smtClean="0"/>
              <a:t>)</a:t>
            </a:r>
          </a:p>
          <a:p>
            <a:pPr lvl="1"/>
            <a:endParaRPr lang="en-US" sz="1400" dirty="0" smtClean="0"/>
          </a:p>
          <a:p>
            <a:pPr lvl="1"/>
            <a:r>
              <a:rPr lang="en-US" sz="1400" dirty="0"/>
              <a:t>There will NOT be an actual </a:t>
            </a:r>
            <a:r>
              <a:rPr lang="en-US" sz="1400" dirty="0" smtClean="0"/>
              <a:t>card</a:t>
            </a:r>
          </a:p>
          <a:p>
            <a:pPr lvl="1"/>
            <a:endParaRPr lang="en-US" dirty="0"/>
          </a:p>
          <a:p>
            <a:r>
              <a:rPr lang="en-US" dirty="0" smtClean="0"/>
              <a:t>You </a:t>
            </a:r>
            <a:r>
              <a:rPr lang="en-US" dirty="0"/>
              <a:t>will receive an e-mail with instructions on how to charge, the </a:t>
            </a:r>
            <a:r>
              <a:rPr lang="en-US" dirty="0" smtClean="0"/>
              <a:t>invoice numbers and total amount of payment, </a:t>
            </a:r>
            <a:r>
              <a:rPr lang="en-US" dirty="0"/>
              <a:t>the last </a:t>
            </a:r>
            <a:r>
              <a:rPr lang="en-US" dirty="0" smtClean="0"/>
              <a:t>10 </a:t>
            </a:r>
            <a:r>
              <a:rPr lang="en-US" dirty="0"/>
              <a:t>digits to charge the amount and remittance details. (See Example 2</a:t>
            </a:r>
            <a:r>
              <a:rPr lang="en-US" dirty="0" smtClean="0"/>
              <a:t>) (Remittance are sent separately from Example 2)</a:t>
            </a:r>
            <a:endParaRPr lang="en-US" dirty="0"/>
          </a:p>
          <a:p>
            <a:endParaRPr lang="en-US" dirty="0" smtClean="0"/>
          </a:p>
          <a:p>
            <a:r>
              <a:rPr lang="en-US" dirty="0" smtClean="0"/>
              <a:t>Quick </a:t>
            </a:r>
            <a:r>
              <a:rPr lang="en-US" dirty="0"/>
              <a:t>&amp; easy payment for all Services in an E-mail!</a:t>
            </a:r>
          </a:p>
        </p:txBody>
      </p:sp>
      <p:sp>
        <p:nvSpPr>
          <p:cNvPr id="3" name="Slide Number Placeholder 2"/>
          <p:cNvSpPr>
            <a:spLocks noGrp="1"/>
          </p:cNvSpPr>
          <p:nvPr>
            <p:ph type="sldNum" sz="quarter" idx="11"/>
          </p:nvPr>
        </p:nvSpPr>
        <p:spPr/>
        <p:txBody>
          <a:bodyPr/>
          <a:lstStyle/>
          <a:p>
            <a:pPr>
              <a:defRPr/>
            </a:pPr>
            <a:fld id="{F23198E8-5BF6-4909-B291-3F8D10BCBA03}" type="slidenum">
              <a:rPr lang="en-US" smtClean="0"/>
              <a:pPr>
                <a:defRPr/>
              </a:pPr>
              <a:t>6</a:t>
            </a:fld>
            <a:endParaRPr lang="en-US" dirty="0"/>
          </a:p>
        </p:txBody>
      </p:sp>
      <p:sp>
        <p:nvSpPr>
          <p:cNvPr id="4" name="Title 3"/>
          <p:cNvSpPr>
            <a:spLocks noGrp="1"/>
          </p:cNvSpPr>
          <p:nvPr>
            <p:ph type="title"/>
          </p:nvPr>
        </p:nvSpPr>
        <p:spPr/>
        <p:txBody>
          <a:bodyPr/>
          <a:lstStyle/>
          <a:p>
            <a:r>
              <a:rPr lang="en-US" dirty="0" smtClean="0"/>
              <a:t>How do I sign up?</a:t>
            </a:r>
            <a:endParaRPr lang="en-US" dirty="0"/>
          </a:p>
        </p:txBody>
      </p:sp>
    </p:spTree>
    <p:extLst>
      <p:ext uri="{BB962C8B-B14F-4D97-AF65-F5344CB8AC3E}">
        <p14:creationId xmlns:p14="http://schemas.microsoft.com/office/powerpoint/2010/main" val="16730308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508000" y="1219200"/>
            <a:ext cx="11074400" cy="5308600"/>
          </a:xfrm>
        </p:spPr>
        <p:txBody>
          <a:bodyPr/>
          <a:lstStyle/>
          <a:p>
            <a:pPr marL="0" indent="0">
              <a:lnSpc>
                <a:spcPct val="150000"/>
              </a:lnSpc>
              <a:buNone/>
            </a:pPr>
            <a:r>
              <a:rPr lang="en-US" sz="1200" dirty="0"/>
              <a:t>From: MILL_MWR_SUAPayables@navy.mil [mailto:no.replies@paymentnet.jpmorgan.com]</a:t>
            </a:r>
          </a:p>
          <a:p>
            <a:pPr marL="0" indent="0">
              <a:lnSpc>
                <a:spcPct val="150000"/>
              </a:lnSpc>
              <a:buNone/>
            </a:pPr>
            <a:r>
              <a:rPr lang="en-US" sz="1200" dirty="0"/>
              <a:t>Sent: Tuesday, </a:t>
            </a:r>
            <a:r>
              <a:rPr lang="en-US" sz="1200" dirty="0" smtClean="0"/>
              <a:t>August 8, 2023 </a:t>
            </a:r>
            <a:r>
              <a:rPr lang="en-US" sz="1200" dirty="0"/>
              <a:t>1:16 PM</a:t>
            </a:r>
          </a:p>
          <a:p>
            <a:pPr marL="0" indent="0">
              <a:lnSpc>
                <a:spcPct val="150000"/>
              </a:lnSpc>
              <a:buNone/>
            </a:pPr>
            <a:r>
              <a:rPr lang="en-US" sz="1200" dirty="0"/>
              <a:t>To: accountreceivable@yourcompany.com</a:t>
            </a:r>
          </a:p>
          <a:p>
            <a:pPr marL="0" indent="0">
              <a:lnSpc>
                <a:spcPct val="150000"/>
              </a:lnSpc>
              <a:buNone/>
            </a:pPr>
            <a:r>
              <a:rPr lang="en-US" sz="1200" dirty="0"/>
              <a:t>Cc: MILL_MWR_SUAPAYABLES</a:t>
            </a:r>
          </a:p>
          <a:p>
            <a:pPr marL="0" indent="0">
              <a:lnSpc>
                <a:spcPct val="150000"/>
              </a:lnSpc>
              <a:buNone/>
            </a:pPr>
            <a:r>
              <a:rPr lang="en-US" sz="1200" dirty="0"/>
              <a:t>Subject: Single-use Card Payment Instruction on Behalf of 1198 CNIC MTP</a:t>
            </a:r>
          </a:p>
          <a:p>
            <a:pPr marL="0" indent="0">
              <a:buNone/>
            </a:pPr>
            <a:endParaRPr lang="en-US" sz="1200" dirty="0" smtClean="0"/>
          </a:p>
          <a:p>
            <a:pPr marL="0" indent="0">
              <a:buNone/>
            </a:pPr>
            <a:r>
              <a:rPr lang="en-US" sz="1200" dirty="0" smtClean="0"/>
              <a:t>Thank </a:t>
            </a:r>
            <a:r>
              <a:rPr lang="en-US" sz="1200" dirty="0"/>
              <a:t>you for participating in our </a:t>
            </a:r>
            <a:r>
              <a:rPr lang="en-US" sz="1200" dirty="0" err="1"/>
              <a:t>eCard</a:t>
            </a:r>
            <a:r>
              <a:rPr lang="en-US" sz="1200" dirty="0"/>
              <a:t> program. Enrollment in the program will allow us to remit payment to you via single use credit cards. We are excited about this new process and know it will bring you, as our partner, faster payment.</a:t>
            </a:r>
          </a:p>
          <a:p>
            <a:pPr marL="0" indent="0">
              <a:buNone/>
            </a:pPr>
            <a:endParaRPr lang="en-US" sz="1200" dirty="0" smtClean="0"/>
          </a:p>
          <a:p>
            <a:pPr marL="0" indent="0">
              <a:buNone/>
            </a:pPr>
            <a:r>
              <a:rPr lang="en-US" sz="1200" dirty="0" smtClean="0"/>
              <a:t>A </a:t>
            </a:r>
            <a:r>
              <a:rPr lang="en-US" sz="1200" dirty="0"/>
              <a:t>PCI compliant sixteen digit credit card number is required for payment. Below you will find the first static seven digits of the credit card number. These seven digits do not change and must be retained for future use in order to charge the card.</a:t>
            </a:r>
          </a:p>
          <a:p>
            <a:pPr marL="0" indent="0">
              <a:buNone/>
            </a:pPr>
            <a:endParaRPr lang="en-US" sz="1200" dirty="0" smtClean="0"/>
          </a:p>
          <a:p>
            <a:pPr marL="0" indent="0">
              <a:buNone/>
            </a:pPr>
            <a:r>
              <a:rPr lang="en-US" sz="1200" dirty="0" smtClean="0"/>
              <a:t>The </a:t>
            </a:r>
            <a:r>
              <a:rPr lang="en-US" sz="1200" dirty="0"/>
              <a:t>first static </a:t>
            </a:r>
            <a:r>
              <a:rPr lang="en-US" sz="1200" dirty="0" smtClean="0"/>
              <a:t>six </a:t>
            </a:r>
            <a:r>
              <a:rPr lang="en-US" sz="1200" dirty="0"/>
              <a:t>digits are: </a:t>
            </a:r>
            <a:r>
              <a:rPr lang="en-US" sz="1200" dirty="0" smtClean="0"/>
              <a:t>123456</a:t>
            </a:r>
            <a:endParaRPr lang="en-US" sz="1200" dirty="0"/>
          </a:p>
          <a:p>
            <a:pPr marL="0" indent="0">
              <a:buNone/>
            </a:pPr>
            <a:endParaRPr lang="en-US" sz="1200" dirty="0" smtClean="0"/>
          </a:p>
          <a:p>
            <a:pPr marL="0" indent="0">
              <a:buNone/>
            </a:pPr>
            <a:r>
              <a:rPr lang="en-US" sz="1200" dirty="0" smtClean="0"/>
              <a:t>The </a:t>
            </a:r>
            <a:r>
              <a:rPr lang="en-US" sz="1200" dirty="0"/>
              <a:t>one-time use </a:t>
            </a:r>
            <a:r>
              <a:rPr lang="en-US" sz="1200" dirty="0" smtClean="0"/>
              <a:t>10-digit </a:t>
            </a:r>
            <a:r>
              <a:rPr lang="en-US" sz="1200" dirty="0"/>
              <a:t>“key” to complete the sixteen digit credit card number will be provided to you with each authorization we send you via email. To process your payment, enter the first static seven digits along with the one-time use nine digits contained within the payment notification email. It is important that you process ONLY the exact amount authorized. The card will be declined for any charges under or in excess of the authorized amount.</a:t>
            </a:r>
          </a:p>
          <a:p>
            <a:pPr marL="0" indent="0">
              <a:buNone/>
            </a:pPr>
            <a:endParaRPr lang="en-US" sz="1200" dirty="0" smtClean="0"/>
          </a:p>
          <a:p>
            <a:pPr marL="0" indent="0">
              <a:buNone/>
            </a:pPr>
            <a:r>
              <a:rPr lang="en-US" sz="1200" dirty="0" smtClean="0"/>
              <a:t>The </a:t>
            </a:r>
            <a:r>
              <a:rPr lang="en-US" sz="1200" dirty="0"/>
              <a:t>single use credit cards expire so it is imperative that you process the payment within 15 business days of receiving the payment authorization email.</a:t>
            </a:r>
          </a:p>
          <a:p>
            <a:pPr marL="0" indent="0">
              <a:buNone/>
            </a:pPr>
            <a:endParaRPr lang="en-US" sz="1200" dirty="0" smtClean="0"/>
          </a:p>
          <a:p>
            <a:pPr marL="0" indent="0">
              <a:buNone/>
            </a:pPr>
            <a:r>
              <a:rPr lang="en-US" sz="1200" dirty="0" smtClean="0"/>
              <a:t>Please </a:t>
            </a:r>
            <a:r>
              <a:rPr lang="en-US" sz="1200" dirty="0"/>
              <a:t>note, when a payment is issued, you will receive an auto-generated email at this email address containing the invoice details for the payment in process. Please retain a copy of this remittance advice for your records. Shortly thereafter, you will receive a second auto-generated email providing basic payment information used to process the payment. If you are not the person who needs to receive these notifications please email MILL_MWR_SUAPayables@navy.mil.</a:t>
            </a:r>
          </a:p>
        </p:txBody>
      </p:sp>
      <p:sp>
        <p:nvSpPr>
          <p:cNvPr id="3" name="Slide Number Placeholder 2"/>
          <p:cNvSpPr>
            <a:spLocks noGrp="1"/>
          </p:cNvSpPr>
          <p:nvPr>
            <p:ph type="sldNum" sz="quarter" idx="11"/>
          </p:nvPr>
        </p:nvSpPr>
        <p:spPr/>
        <p:txBody>
          <a:bodyPr/>
          <a:lstStyle/>
          <a:p>
            <a:pPr>
              <a:defRPr/>
            </a:pPr>
            <a:fld id="{F23198E8-5BF6-4909-B291-3F8D10BCBA03}" type="slidenum">
              <a:rPr lang="en-US" smtClean="0"/>
              <a:pPr>
                <a:defRPr/>
              </a:pPr>
              <a:t>7</a:t>
            </a:fld>
            <a:endParaRPr lang="en-US" dirty="0"/>
          </a:p>
        </p:txBody>
      </p:sp>
      <p:sp>
        <p:nvSpPr>
          <p:cNvPr id="4" name="Title 3"/>
          <p:cNvSpPr>
            <a:spLocks noGrp="1"/>
          </p:cNvSpPr>
          <p:nvPr>
            <p:ph type="title"/>
          </p:nvPr>
        </p:nvSpPr>
        <p:spPr/>
        <p:txBody>
          <a:bodyPr/>
          <a:lstStyle/>
          <a:p>
            <a:r>
              <a:rPr lang="en-US" dirty="0"/>
              <a:t>Initial E-Mail to Vendor (Example 1)</a:t>
            </a:r>
          </a:p>
        </p:txBody>
      </p:sp>
    </p:spTree>
    <p:extLst>
      <p:ext uri="{BB962C8B-B14F-4D97-AF65-F5344CB8AC3E}">
        <p14:creationId xmlns:p14="http://schemas.microsoft.com/office/powerpoint/2010/main" val="39990018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508000" y="1219200"/>
            <a:ext cx="11074400" cy="5257800"/>
          </a:xfrm>
        </p:spPr>
        <p:txBody>
          <a:bodyPr/>
          <a:lstStyle/>
          <a:p>
            <a:pPr marL="0" indent="0">
              <a:lnSpc>
                <a:spcPct val="150000"/>
              </a:lnSpc>
              <a:buNone/>
            </a:pPr>
            <a:r>
              <a:rPr lang="en-US" sz="1200" dirty="0"/>
              <a:t>From: MILL_MWR_SUAPayables@navy.mil [mailto:no.replies@paymentnet.jpmorgan.com]</a:t>
            </a:r>
          </a:p>
          <a:p>
            <a:pPr marL="0" indent="0">
              <a:lnSpc>
                <a:spcPct val="150000"/>
              </a:lnSpc>
              <a:buNone/>
            </a:pPr>
            <a:r>
              <a:rPr lang="en-US" sz="1200" dirty="0"/>
              <a:t>Sent: Tuesday, October 10, 2015 1:16 PM</a:t>
            </a:r>
          </a:p>
          <a:p>
            <a:pPr marL="0" indent="0">
              <a:lnSpc>
                <a:spcPct val="150000"/>
              </a:lnSpc>
              <a:buNone/>
            </a:pPr>
            <a:r>
              <a:rPr lang="en-US" sz="1200" dirty="0"/>
              <a:t>To: accountreceivable@yourcompany.com</a:t>
            </a:r>
          </a:p>
          <a:p>
            <a:pPr marL="0" indent="0">
              <a:lnSpc>
                <a:spcPct val="150000"/>
              </a:lnSpc>
              <a:buNone/>
            </a:pPr>
            <a:r>
              <a:rPr lang="en-US" sz="1200" dirty="0"/>
              <a:t>Cc: MILL_MWR_SUAPAYABLES</a:t>
            </a:r>
          </a:p>
          <a:p>
            <a:pPr marL="0" indent="0">
              <a:lnSpc>
                <a:spcPct val="150000"/>
              </a:lnSpc>
              <a:buNone/>
            </a:pPr>
            <a:r>
              <a:rPr lang="en-US" sz="1200" dirty="0"/>
              <a:t>Subject: Single-use Card Payment Instruction on Behalf of 1198 CNIC MWR MTP</a:t>
            </a:r>
          </a:p>
          <a:p>
            <a:pPr marL="0" indent="0">
              <a:lnSpc>
                <a:spcPct val="150000"/>
              </a:lnSpc>
              <a:buNone/>
            </a:pPr>
            <a:r>
              <a:rPr lang="en-US" sz="1200" dirty="0"/>
              <a:t>Dear Valued Vendor,</a:t>
            </a:r>
          </a:p>
          <a:p>
            <a:pPr marL="0" indent="0">
              <a:buNone/>
            </a:pPr>
            <a:r>
              <a:rPr lang="en-US" sz="1200" dirty="0"/>
              <a:t>Thank you for participating in the Commander, Navy Installations Command Fleet &amp; Family Readiness (CNIC F&amp;FR) single-use credit card payment program</a:t>
            </a:r>
            <a:r>
              <a:rPr lang="en-US" sz="1200" dirty="0" smtClean="0"/>
              <a:t>.</a:t>
            </a:r>
          </a:p>
          <a:p>
            <a:pPr marL="0" indent="0">
              <a:buNone/>
            </a:pPr>
            <a:endParaRPr lang="en-US" sz="1200" dirty="0"/>
          </a:p>
          <a:p>
            <a:pPr marL="0" indent="0">
              <a:buNone/>
            </a:pPr>
            <a:r>
              <a:rPr lang="en-US" sz="1200" dirty="0"/>
              <a:t>By following the payment instructions carefully you will ensure that your payment is received in a timely manner. Please apply the payment to your account by utilizing the procedures previously communicated and summarized below. If you have questions regarding how to process this single-use card payment please contact our electronic payment processing center via email at MILL_MWR_SUAPayables@navy.mil at any time</a:t>
            </a:r>
            <a:r>
              <a:rPr lang="en-US" sz="1200" dirty="0" smtClean="0"/>
              <a:t>.</a:t>
            </a:r>
          </a:p>
          <a:p>
            <a:pPr marL="0" indent="0">
              <a:buNone/>
            </a:pPr>
            <a:endParaRPr lang="en-US" sz="1200" dirty="0"/>
          </a:p>
          <a:p>
            <a:pPr marL="0" indent="0">
              <a:lnSpc>
                <a:spcPct val="150000"/>
              </a:lnSpc>
              <a:buNone/>
            </a:pPr>
            <a:r>
              <a:rPr lang="en-US" sz="1200" dirty="0"/>
              <a:t>Payment Document No.: </a:t>
            </a:r>
            <a:r>
              <a:rPr lang="en-US" sz="1200" dirty="0" smtClean="0"/>
              <a:t>79008400000xxx2023</a:t>
            </a:r>
            <a:endParaRPr lang="en-US" sz="1200" dirty="0"/>
          </a:p>
          <a:p>
            <a:pPr marL="0" indent="0">
              <a:lnSpc>
                <a:spcPct val="150000"/>
              </a:lnSpc>
              <a:buNone/>
            </a:pPr>
            <a:r>
              <a:rPr lang="en-US" sz="1200" dirty="0"/>
              <a:t>Vendor Account No.: 4000010xxx</a:t>
            </a:r>
          </a:p>
          <a:p>
            <a:pPr marL="0" indent="0">
              <a:lnSpc>
                <a:spcPct val="150000"/>
              </a:lnSpc>
              <a:buNone/>
            </a:pPr>
            <a:r>
              <a:rPr lang="en-US" sz="1200" dirty="0"/>
              <a:t>Payee Name: YOUR COMPANY CORP</a:t>
            </a:r>
          </a:p>
          <a:p>
            <a:pPr marL="0" indent="0">
              <a:lnSpc>
                <a:spcPct val="150000"/>
              </a:lnSpc>
              <a:buNone/>
            </a:pPr>
            <a:r>
              <a:rPr lang="en-US" sz="1200" dirty="0"/>
              <a:t>Payment on Behalf of: </a:t>
            </a:r>
            <a:r>
              <a:rPr lang="en-US" sz="1200" dirty="0" smtClean="0"/>
              <a:t>6510 </a:t>
            </a:r>
            <a:r>
              <a:rPr lang="en-US" sz="1200" dirty="0"/>
              <a:t>CNIC </a:t>
            </a:r>
            <a:r>
              <a:rPr lang="en-US" sz="1200" dirty="0" smtClean="0"/>
              <a:t>MWR</a:t>
            </a:r>
            <a:endParaRPr lang="en-US" sz="1200" dirty="0"/>
          </a:p>
          <a:p>
            <a:pPr marL="0" indent="0">
              <a:lnSpc>
                <a:spcPct val="150000"/>
              </a:lnSpc>
              <a:buNone/>
            </a:pPr>
            <a:r>
              <a:rPr lang="en-US" sz="1200" dirty="0"/>
              <a:t>Order Total: $1461.40</a:t>
            </a:r>
          </a:p>
          <a:p>
            <a:pPr marL="0" indent="0">
              <a:lnSpc>
                <a:spcPct val="150000"/>
              </a:lnSpc>
              <a:buNone/>
            </a:pPr>
            <a:r>
              <a:rPr lang="en-US" sz="1200" dirty="0"/>
              <a:t>Account Number: *******6368xxxxx</a:t>
            </a:r>
          </a:p>
          <a:p>
            <a:pPr marL="0" indent="0">
              <a:lnSpc>
                <a:spcPct val="150000"/>
              </a:lnSpc>
              <a:buNone/>
            </a:pPr>
            <a:r>
              <a:rPr lang="en-US" sz="1200" dirty="0"/>
              <a:t>Expiration Date: </a:t>
            </a:r>
            <a:r>
              <a:rPr lang="en-US" sz="1200" dirty="0" smtClean="0"/>
              <a:t>08/08/2023</a:t>
            </a:r>
            <a:endParaRPr lang="en-US" sz="1200" dirty="0"/>
          </a:p>
          <a:p>
            <a:pPr marL="0" indent="0">
              <a:lnSpc>
                <a:spcPct val="150000"/>
              </a:lnSpc>
              <a:buNone/>
            </a:pPr>
            <a:r>
              <a:rPr lang="en-US" sz="1200" dirty="0"/>
              <a:t>Order Start Date: </a:t>
            </a:r>
            <a:r>
              <a:rPr lang="en-US" sz="1200" dirty="0" smtClean="0"/>
              <a:t>08/23/2023</a:t>
            </a:r>
            <a:endParaRPr lang="en-US" sz="1200" dirty="0"/>
          </a:p>
        </p:txBody>
      </p:sp>
      <p:sp>
        <p:nvSpPr>
          <p:cNvPr id="3" name="Slide Number Placeholder 2"/>
          <p:cNvSpPr>
            <a:spLocks noGrp="1"/>
          </p:cNvSpPr>
          <p:nvPr>
            <p:ph type="sldNum" sz="quarter" idx="11"/>
          </p:nvPr>
        </p:nvSpPr>
        <p:spPr/>
        <p:txBody>
          <a:bodyPr/>
          <a:lstStyle/>
          <a:p>
            <a:pPr>
              <a:defRPr/>
            </a:pPr>
            <a:fld id="{F23198E8-5BF6-4909-B291-3F8D10BCBA03}" type="slidenum">
              <a:rPr lang="en-US" smtClean="0"/>
              <a:pPr>
                <a:defRPr/>
              </a:pPr>
              <a:t>8</a:t>
            </a:fld>
            <a:endParaRPr lang="en-US" dirty="0"/>
          </a:p>
        </p:txBody>
      </p:sp>
      <p:sp>
        <p:nvSpPr>
          <p:cNvPr id="4" name="Title 3"/>
          <p:cNvSpPr>
            <a:spLocks noGrp="1"/>
          </p:cNvSpPr>
          <p:nvPr>
            <p:ph type="title"/>
          </p:nvPr>
        </p:nvSpPr>
        <p:spPr/>
        <p:txBody>
          <a:bodyPr/>
          <a:lstStyle/>
          <a:p>
            <a:r>
              <a:rPr lang="en-US" dirty="0" smtClean="0"/>
              <a:t>E-Mail </a:t>
            </a:r>
            <a:r>
              <a:rPr lang="en-US" dirty="0"/>
              <a:t>to Vendor (Example 2)</a:t>
            </a:r>
          </a:p>
        </p:txBody>
      </p:sp>
    </p:spTree>
    <p:extLst>
      <p:ext uri="{BB962C8B-B14F-4D97-AF65-F5344CB8AC3E}">
        <p14:creationId xmlns:p14="http://schemas.microsoft.com/office/powerpoint/2010/main" val="6273125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p:txBody>
          <a:bodyPr/>
          <a:lstStyle/>
          <a:p>
            <a:pPr marL="0" indent="0">
              <a:lnSpc>
                <a:spcPct val="150000"/>
              </a:lnSpc>
              <a:buNone/>
            </a:pPr>
            <a:r>
              <a:rPr lang="en-US" sz="1200" dirty="0"/>
              <a:t>Payment Procedures</a:t>
            </a:r>
            <a:r>
              <a:rPr lang="en-US" sz="1200" dirty="0" smtClean="0"/>
              <a:t>:</a:t>
            </a:r>
          </a:p>
          <a:p>
            <a:pPr marL="0" indent="0">
              <a:lnSpc>
                <a:spcPct val="150000"/>
              </a:lnSpc>
              <a:buNone/>
            </a:pPr>
            <a:endParaRPr lang="en-US" sz="1200" dirty="0"/>
          </a:p>
          <a:p>
            <a:pPr marL="228600" indent="-228600">
              <a:buAutoNum type="arabicPeriod"/>
            </a:pPr>
            <a:r>
              <a:rPr lang="en-US" sz="1200" dirty="0" smtClean="0"/>
              <a:t>We </a:t>
            </a:r>
            <a:r>
              <a:rPr lang="en-US" sz="1200" dirty="0"/>
              <a:t>processed your invoice(s) for payment, which will be paid with this single-use, virtual credit card</a:t>
            </a:r>
            <a:r>
              <a:rPr lang="en-US" sz="1200" dirty="0" smtClean="0"/>
              <a:t>.</a:t>
            </a:r>
          </a:p>
          <a:p>
            <a:pPr marL="228600" indent="-228600">
              <a:buAutoNum type="arabicPeriod"/>
            </a:pPr>
            <a:endParaRPr lang="en-US" sz="1200" dirty="0"/>
          </a:p>
          <a:p>
            <a:pPr marL="0" indent="0">
              <a:buNone/>
            </a:pPr>
            <a:r>
              <a:rPr lang="en-US" sz="1200" dirty="0"/>
              <a:t>2. To process your payment, combine the first </a:t>
            </a:r>
            <a:r>
              <a:rPr lang="en-US" sz="1200" dirty="0" smtClean="0"/>
              <a:t>6 </a:t>
            </a:r>
            <a:r>
              <a:rPr lang="en-US" sz="1200" dirty="0"/>
              <a:t>digits of our virtual account number previously provided to you with the </a:t>
            </a:r>
            <a:r>
              <a:rPr lang="en-US" sz="1200" dirty="0" smtClean="0"/>
              <a:t>10 </a:t>
            </a:r>
            <a:r>
              <a:rPr lang="en-US" sz="1200" dirty="0"/>
              <a:t>digits provided above. The expiration date listed above is in the mm/</a:t>
            </a:r>
            <a:r>
              <a:rPr lang="en-US" sz="1200" dirty="0" err="1"/>
              <a:t>yy</a:t>
            </a:r>
            <a:r>
              <a:rPr lang="en-US" sz="1200" dirty="0"/>
              <a:t> format (e.g. 06/20 is June 2020</a:t>
            </a:r>
            <a:r>
              <a:rPr lang="en-US" sz="1200" dirty="0" smtClean="0"/>
              <a:t>).</a:t>
            </a:r>
          </a:p>
          <a:p>
            <a:pPr marL="0" indent="0">
              <a:buNone/>
            </a:pPr>
            <a:endParaRPr lang="en-US" sz="1200" dirty="0"/>
          </a:p>
          <a:p>
            <a:pPr marL="0" indent="0">
              <a:buNone/>
            </a:pPr>
            <a:r>
              <a:rPr lang="en-US" sz="1200" dirty="0"/>
              <a:t>3. This payment must be processed within 15 calendar days from the Order Start Date listed above as ONE transaction. PROCESS ONLY THE TOTAL AMOUNT AUTHORIZED ON THIS LETTER! DO NOT COMBINE WITH OTHER REMITTANCE ADVICE(S). Be sure to process the transaction as a Credit Card NOT as a Debit Card</a:t>
            </a:r>
            <a:r>
              <a:rPr lang="en-US" sz="1200" dirty="0" smtClean="0"/>
              <a:t>.</a:t>
            </a:r>
          </a:p>
          <a:p>
            <a:pPr marL="0" indent="0">
              <a:buNone/>
            </a:pPr>
            <a:endParaRPr lang="en-US" sz="1200" dirty="0"/>
          </a:p>
          <a:p>
            <a:pPr marL="0" indent="0">
              <a:buNone/>
            </a:pPr>
            <a:r>
              <a:rPr lang="en-US" sz="1200" dirty="0"/>
              <a:t>4. Refer to the remittance advice emailed to you separately to determine how this payment should be applied to your invoice(s</a:t>
            </a:r>
            <a:r>
              <a:rPr lang="en-US" sz="1200" dirty="0" smtClean="0"/>
              <a:t>)</a:t>
            </a:r>
          </a:p>
          <a:p>
            <a:pPr marL="0" indent="0">
              <a:buNone/>
            </a:pPr>
            <a:endParaRPr lang="en-US" sz="1200" dirty="0"/>
          </a:p>
          <a:p>
            <a:pPr marL="0" indent="0">
              <a:buNone/>
            </a:pPr>
            <a:r>
              <a:rPr lang="en-US" sz="1200" dirty="0"/>
              <a:t>5. Do not process any REFUNDS on this credit card. Please contact Mill_MWR_SUAPayables@navy.mil for assistance with any payment adjustments </a:t>
            </a:r>
            <a:r>
              <a:rPr lang="en-US" sz="1200" dirty="0" smtClean="0"/>
              <a:t>or </a:t>
            </a:r>
            <a:r>
              <a:rPr lang="en-US" sz="1200" dirty="0"/>
              <a:t>discrepancies</a:t>
            </a:r>
            <a:r>
              <a:rPr lang="en-US" sz="1200" dirty="0" smtClean="0"/>
              <a:t>.</a:t>
            </a:r>
          </a:p>
          <a:p>
            <a:pPr marL="0" indent="0">
              <a:buNone/>
            </a:pPr>
            <a:endParaRPr lang="en-US" sz="1200" dirty="0"/>
          </a:p>
          <a:p>
            <a:pPr marL="0" indent="0">
              <a:buNone/>
            </a:pPr>
            <a:r>
              <a:rPr lang="en-US" sz="1200" dirty="0"/>
              <a:t>If you have questions regarding the PAYMENT AMOUNT or REMITTANCE ADVICE, please contact via email the Point of Contact specified in the Remittance Advice. CNIC Fleet &amp; Family Readiness encompasses Navy Morale, Welfare &amp; Recreation (MWR), Navy Gateway Inns &amp; Suites (NGIS), Navy Child &amp; Youth Programs (CYP), Civilian NAFIs, Navy Flying Clubs and other programs</a:t>
            </a:r>
            <a:r>
              <a:rPr lang="en-US" sz="1200" dirty="0" smtClean="0"/>
              <a:t>.</a:t>
            </a:r>
          </a:p>
          <a:p>
            <a:pPr marL="0" indent="0">
              <a:buNone/>
            </a:pPr>
            <a:endParaRPr lang="en-US" sz="1200" dirty="0"/>
          </a:p>
          <a:p>
            <a:pPr marL="0" indent="0">
              <a:buNone/>
            </a:pPr>
            <a:r>
              <a:rPr lang="en-US" sz="1200" dirty="0"/>
              <a:t>Very respectfully</a:t>
            </a:r>
            <a:r>
              <a:rPr lang="en-US" sz="1200" dirty="0" smtClean="0"/>
              <a:t>,</a:t>
            </a:r>
          </a:p>
          <a:p>
            <a:pPr marL="0" indent="0">
              <a:buNone/>
            </a:pPr>
            <a:endParaRPr lang="en-US" sz="1200" dirty="0"/>
          </a:p>
          <a:p>
            <a:pPr marL="0" indent="0">
              <a:buNone/>
            </a:pPr>
            <a:r>
              <a:rPr lang="en-US" sz="1200" dirty="0"/>
              <a:t>Commander, Navy Installations Command (CNIC) Fleet &amp; Family Readiness (F&amp;FR N9)</a:t>
            </a:r>
          </a:p>
        </p:txBody>
      </p:sp>
      <p:sp>
        <p:nvSpPr>
          <p:cNvPr id="3" name="Slide Number Placeholder 2"/>
          <p:cNvSpPr>
            <a:spLocks noGrp="1"/>
          </p:cNvSpPr>
          <p:nvPr>
            <p:ph type="sldNum" sz="quarter" idx="11"/>
          </p:nvPr>
        </p:nvSpPr>
        <p:spPr/>
        <p:txBody>
          <a:bodyPr/>
          <a:lstStyle/>
          <a:p>
            <a:pPr>
              <a:defRPr/>
            </a:pPr>
            <a:fld id="{F23198E8-5BF6-4909-B291-3F8D10BCBA03}" type="slidenum">
              <a:rPr lang="en-US" smtClean="0"/>
              <a:pPr>
                <a:defRPr/>
              </a:pPr>
              <a:t>9</a:t>
            </a:fld>
            <a:endParaRPr lang="en-US" dirty="0"/>
          </a:p>
        </p:txBody>
      </p:sp>
      <p:sp>
        <p:nvSpPr>
          <p:cNvPr id="4" name="Title 3"/>
          <p:cNvSpPr>
            <a:spLocks noGrp="1"/>
          </p:cNvSpPr>
          <p:nvPr>
            <p:ph type="title"/>
          </p:nvPr>
        </p:nvSpPr>
        <p:spPr/>
        <p:txBody>
          <a:bodyPr/>
          <a:lstStyle/>
          <a:p>
            <a:r>
              <a:rPr lang="en-US" dirty="0"/>
              <a:t>E-Mail to Vendor (Example 2</a:t>
            </a:r>
            <a:r>
              <a:rPr lang="en-US" dirty="0" smtClean="0"/>
              <a:t>) </a:t>
            </a:r>
            <a:r>
              <a:rPr lang="en-US" sz="1400" dirty="0" smtClean="0"/>
              <a:t>(</a:t>
            </a:r>
            <a:r>
              <a:rPr lang="en-US" sz="1400" dirty="0" err="1" smtClean="0"/>
              <a:t>cont</a:t>
            </a:r>
            <a:r>
              <a:rPr lang="en-US" sz="1400" dirty="0" smtClean="0"/>
              <a:t>)</a:t>
            </a:r>
            <a:endParaRPr lang="en-US" sz="1400" dirty="0"/>
          </a:p>
        </p:txBody>
      </p:sp>
    </p:spTree>
    <p:extLst>
      <p:ext uri="{BB962C8B-B14F-4D97-AF65-F5344CB8AC3E}">
        <p14:creationId xmlns:p14="http://schemas.microsoft.com/office/powerpoint/2010/main" val="1082943012"/>
      </p:ext>
    </p:extLst>
  </p:cSld>
  <p:clrMapOvr>
    <a:masterClrMapping/>
  </p:clrMapOvr>
</p:sld>
</file>

<file path=ppt/theme/theme1.xml><?xml version="1.0" encoding="utf-8"?>
<a:theme xmlns:a="http://schemas.openxmlformats.org/drawingml/2006/main" name="CNIC Powerpoint Template 042018">
  <a:themeElements>
    <a:clrScheme name="">
      <a:dk1>
        <a:srgbClr val="000000"/>
      </a:dk1>
      <a:lt1>
        <a:srgbClr val="FFFFFF"/>
      </a:lt1>
      <a:dk2>
        <a:srgbClr val="000000"/>
      </a:dk2>
      <a:lt2>
        <a:srgbClr val="919191"/>
      </a:lt2>
      <a:accent1>
        <a:srgbClr val="FFFFCC"/>
      </a:accent1>
      <a:accent2>
        <a:srgbClr val="009900"/>
      </a:accent2>
      <a:accent3>
        <a:srgbClr val="FFFFFF"/>
      </a:accent3>
      <a:accent4>
        <a:srgbClr val="000000"/>
      </a:accent4>
      <a:accent5>
        <a:srgbClr val="FFFFE2"/>
      </a:accent5>
      <a:accent6>
        <a:srgbClr val="008A00"/>
      </a:accent6>
      <a:hlink>
        <a:srgbClr val="0033CC"/>
      </a:hlink>
      <a:folHlink>
        <a:srgbClr val="0066CC"/>
      </a:folHlink>
    </a:clrScheme>
    <a:fontScheme name="1_FFC Division Director’s Meeting template">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99"/>
        </a:solidFill>
        <a:ln w="19050" cap="flat" cmpd="sng" algn="ctr">
          <a:noFill/>
          <a:prstDash val="solid"/>
          <a:round/>
          <a:headEnd type="none" w="med" len="med"/>
          <a:tailEnd type="none" w="med" len="med"/>
        </a:ln>
        <a:effectLst>
          <a:outerShdw sy="50000" kx="2453608" rotWithShape="0">
            <a:srgbClr val="808080">
              <a:alpha val="50000"/>
            </a:srgbClr>
          </a:outerShdw>
        </a:effectLst>
      </a:spPr>
      <a:bodyPr vert="horz" wrap="squar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1" i="0" u="none" strike="noStrike" cap="none" normalizeH="0" baseline="0" smtClean="0">
            <a:ln>
              <a:noFill/>
            </a:ln>
            <a:solidFill>
              <a:schemeClr val="tx1"/>
            </a:solidFill>
            <a:effectLst/>
            <a:latin typeface="Arial" charset="0"/>
            <a:cs typeface="Times New Roman" pitchFamily="18" charset="0"/>
          </a:defRPr>
        </a:defPPr>
      </a:lstStyle>
    </a:spDef>
    <a:lnDef>
      <a:spPr bwMode="auto">
        <a:xfrm>
          <a:off x="0" y="0"/>
          <a:ext cx="1" cy="1"/>
        </a:xfrm>
        <a:custGeom>
          <a:avLst/>
          <a:gdLst/>
          <a:ahLst/>
          <a:cxnLst/>
          <a:rect l="0" t="0" r="0" b="0"/>
          <a:pathLst/>
        </a:custGeom>
        <a:solidFill>
          <a:srgbClr val="FFFF99"/>
        </a:solidFill>
        <a:ln w="19050" cap="flat" cmpd="sng" algn="ctr">
          <a:noFill/>
          <a:prstDash val="solid"/>
          <a:round/>
          <a:headEnd type="none" w="med" len="med"/>
          <a:tailEnd type="none" w="med" len="med"/>
        </a:ln>
        <a:effectLst>
          <a:outerShdw sy="50000" kx="2453608" rotWithShape="0">
            <a:srgbClr val="808080">
              <a:alpha val="50000"/>
            </a:srgbClr>
          </a:outerShdw>
        </a:effectLst>
      </a:spPr>
      <a:bodyPr vert="horz" wrap="squar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1" i="0" u="none" strike="noStrike" cap="none" normalizeH="0" baseline="0" smtClean="0">
            <a:ln>
              <a:noFill/>
            </a:ln>
            <a:solidFill>
              <a:schemeClr val="tx1"/>
            </a:solidFill>
            <a:effectLst/>
            <a:latin typeface="Arial" charset="0"/>
            <a:cs typeface="Times New Roman" pitchFamily="18" charset="0"/>
          </a:defRPr>
        </a:defPPr>
      </a:lstStyle>
    </a:lnDef>
  </a:objectDefaults>
  <a:extraClrSchemeLst>
    <a:extraClrScheme>
      <a:clrScheme name="1_FFC Division Director’s Meeting template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FFC Division Director’s Meeting templat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1_FFC Division Director’s Meeting template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FFC Division Director’s Meeting template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FFC Division Director’s Meeting template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FFC Division Director’s Meeting template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1_FFC Division Director’s Meeting template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1_FFC Division Director’s Meeting template 8">
        <a:dk1>
          <a:srgbClr val="000000"/>
        </a:dk1>
        <a:lt1>
          <a:srgbClr val="DDDDDD"/>
        </a:lt1>
        <a:dk2>
          <a:srgbClr val="000000"/>
        </a:dk2>
        <a:lt2>
          <a:srgbClr val="919191"/>
        </a:lt2>
        <a:accent1>
          <a:srgbClr val="2717F5"/>
        </a:accent1>
        <a:accent2>
          <a:srgbClr val="1524E9"/>
        </a:accent2>
        <a:accent3>
          <a:srgbClr val="EBEBEB"/>
        </a:accent3>
        <a:accent4>
          <a:srgbClr val="000000"/>
        </a:accent4>
        <a:accent5>
          <a:srgbClr val="ACABF9"/>
        </a:accent5>
        <a:accent6>
          <a:srgbClr val="1220D3"/>
        </a:accent6>
        <a:hlink>
          <a:srgbClr val="FC0128"/>
        </a:hlink>
        <a:folHlink>
          <a:srgbClr val="CECECE"/>
        </a:folHlink>
      </a:clrScheme>
      <a:clrMap bg1="lt1" tx1="dk1" bg2="lt2" tx2="dk2" accent1="accent1" accent2="accent2" accent3="accent3" accent4="accent4" accent5="accent5" accent6="accent6" hlink="hlink" folHlink="folHlink"/>
    </a:extraClrScheme>
    <a:extraClrScheme>
      <a:clrScheme name="1_FFC Division Director’s Meeting template 9">
        <a:dk1>
          <a:srgbClr val="000000"/>
        </a:dk1>
        <a:lt1>
          <a:srgbClr val="FFFFFF"/>
        </a:lt1>
        <a:dk2>
          <a:srgbClr val="000000"/>
        </a:dk2>
        <a:lt2>
          <a:srgbClr val="919191"/>
        </a:lt2>
        <a:accent1>
          <a:srgbClr val="2717F5"/>
        </a:accent1>
        <a:accent2>
          <a:srgbClr val="00CC99"/>
        </a:accent2>
        <a:accent3>
          <a:srgbClr val="FFFFFF"/>
        </a:accent3>
        <a:accent4>
          <a:srgbClr val="000000"/>
        </a:accent4>
        <a:accent5>
          <a:srgbClr val="ACABF9"/>
        </a:accent5>
        <a:accent6>
          <a:srgbClr val="00B98A"/>
        </a:accent6>
        <a:hlink>
          <a:srgbClr val="FC0128"/>
        </a:hlink>
        <a:folHlink>
          <a:srgbClr val="CECECE"/>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BBAA6D9EAA33C4084FCE2FE5E6EE541" ma:contentTypeVersion="8" ma:contentTypeDescription="Create a new document." ma:contentTypeScope="" ma:versionID="7f71d83b1746ebffaca8baf0d38b17d6">
  <xsd:schema xmlns:xsd="http://www.w3.org/2001/XMLSchema" xmlns:xs="http://www.w3.org/2001/XMLSchema" xmlns:p="http://schemas.microsoft.com/office/2006/metadata/properties" xmlns:ns2="4ff0cad1-9bb6-4f75-8650-350318cb97fc" xmlns:ns3="3980047b-6b8e-4369-bee4-b07f6946fdda" targetNamespace="http://schemas.microsoft.com/office/2006/metadata/properties" ma:root="true" ma:fieldsID="afe95ef07af51163ea05d783d5405f02" ns2:_="" ns3:_="">
    <xsd:import namespace="4ff0cad1-9bb6-4f75-8650-350318cb97fc"/>
    <xsd:import namespace="3980047b-6b8e-4369-bee4-b07f6946fdda"/>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ff0cad1-9bb6-4f75-8650-350318cb97f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acef215b-19b7-4691-95f4-27d2fe62d5df"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980047b-6b8e-4369-bee4-b07f6946fdda"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0306af6c-5bb9-457f-a73e-fb4b3b4e9d33}" ma:internalName="TaxCatchAll" ma:showField="CatchAllData" ma:web="3980047b-6b8e-4369-bee4-b07f6946fdd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4ff0cad1-9bb6-4f75-8650-350318cb97fc">
      <Terms xmlns="http://schemas.microsoft.com/office/infopath/2007/PartnerControls"/>
    </lcf76f155ced4ddcb4097134ff3c332f>
    <TaxCatchAll xmlns="3980047b-6b8e-4369-bee4-b07f6946fdda"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C70B203-D31F-484B-B4A1-BB929EE8319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ff0cad1-9bb6-4f75-8650-350318cb97fc"/>
    <ds:schemaRef ds:uri="3980047b-6b8e-4369-bee4-b07f6946fdd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88C8695-3E9C-496B-9C6A-FA5DC11B7A74}">
  <ds:schemaRefs>
    <ds:schemaRef ds:uri="3980047b-6b8e-4369-bee4-b07f6946fdda"/>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http://schemas.microsoft.com/office/2006/metadata/properties"/>
    <ds:schemaRef ds:uri="4ff0cad1-9bb6-4f75-8650-350318cb97fc"/>
    <ds:schemaRef ds:uri="http://www.w3.org/XML/1998/namespace"/>
    <ds:schemaRef ds:uri="http://purl.org/dc/dcmitype/"/>
  </ds:schemaRefs>
</ds:datastoreItem>
</file>

<file path=customXml/itemProps3.xml><?xml version="1.0" encoding="utf-8"?>
<ds:datastoreItem xmlns:ds="http://schemas.openxmlformats.org/officeDocument/2006/customXml" ds:itemID="{95C9AC5C-4E4B-4903-8C78-ED30E0E4E26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1737</TotalTime>
  <Words>1177</Words>
  <Application>Microsoft Office PowerPoint</Application>
  <PresentationFormat>Widescreen</PresentationFormat>
  <Paragraphs>120</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Times New Roman</vt:lpstr>
      <vt:lpstr>CNIC Powerpoint Template 042018</vt:lpstr>
      <vt:lpstr>Single Use Accounts (SUA) Virtual Card  </vt:lpstr>
      <vt:lpstr>What are Single Use Accounts?</vt:lpstr>
      <vt:lpstr>Advantages to Vendor</vt:lpstr>
      <vt:lpstr>When do we pay YOU</vt:lpstr>
      <vt:lpstr>What does SUA Cost?</vt:lpstr>
      <vt:lpstr>How do I sign up?</vt:lpstr>
      <vt:lpstr>Initial E-Mail to Vendor (Example 1)</vt:lpstr>
      <vt:lpstr>E-Mail to Vendor (Example 2)</vt:lpstr>
      <vt:lpstr>E-Mail to Vendor (Example 2) (cont)</vt:lpstr>
      <vt:lpstr>Questions &amp; Answers</vt:lpstr>
    </vt:vector>
  </TitlesOfParts>
  <Company>NMCI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John R. Liddle</dc:creator>
  <cp:lastModifiedBy>Donald Shackleton</cp:lastModifiedBy>
  <cp:revision>80</cp:revision>
  <cp:lastPrinted>2018-04-10T14:41:34Z</cp:lastPrinted>
  <dcterms:created xsi:type="dcterms:W3CDTF">2018-04-02T21:06:14Z</dcterms:created>
  <dcterms:modified xsi:type="dcterms:W3CDTF">2023-08-08T15:26:39Z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0x010100EB5F92CD4E2E094FB2456A04C7ACE8BB</vt:lpwstr>
  </property>
</Properties>
</file>