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80" r:id="rId5"/>
    <p:sldId id="259" r:id="rId6"/>
    <p:sldId id="260" r:id="rId7"/>
    <p:sldId id="261" r:id="rId8"/>
    <p:sldId id="309" r:id="rId9"/>
    <p:sldId id="312" r:id="rId10"/>
    <p:sldId id="311" r:id="rId11"/>
    <p:sldId id="310" r:id="rId12"/>
    <p:sldId id="313" r:id="rId13"/>
    <p:sldId id="314" r:id="rId14"/>
    <p:sldId id="315" r:id="rId15"/>
    <p:sldId id="316" r:id="rId16"/>
    <p:sldId id="317" r:id="rId17"/>
    <p:sldId id="318" r:id="rId18"/>
    <p:sldId id="319" r:id="rId19"/>
    <p:sldId id="320" r:id="rId20"/>
    <p:sldId id="32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5" autoAdjust="0"/>
  </p:normalViewPr>
  <p:slideViewPr>
    <p:cSldViewPr>
      <p:cViewPr varScale="1">
        <p:scale>
          <a:sx n="134" d="100"/>
          <a:sy n="134" d="100"/>
        </p:scale>
        <p:origin x="-172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BC7326-CC31-4DE1-BA47-BD766694343C}"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1255B56E-44A0-4D2F-8CEF-07CD674B7CF4}">
      <dgm:prSet phldrT="[Text]"/>
      <dgm:spPr/>
      <dgm:t>
        <a:bodyPr/>
        <a:lstStyle/>
        <a:p>
          <a:r>
            <a:rPr lang="en-US" dirty="0" smtClean="0"/>
            <a:t>Balance Sheet Accounts</a:t>
          </a:r>
          <a:endParaRPr lang="en-US" dirty="0"/>
        </a:p>
      </dgm:t>
    </dgm:pt>
    <dgm:pt modelId="{041A8029-23CB-479C-9CF7-F561854221DE}" type="parTrans" cxnId="{09CBA101-D8B4-4737-A7B9-E77DC798CBDC}">
      <dgm:prSet/>
      <dgm:spPr/>
      <dgm:t>
        <a:bodyPr/>
        <a:lstStyle/>
        <a:p>
          <a:endParaRPr lang="en-US"/>
        </a:p>
      </dgm:t>
    </dgm:pt>
    <dgm:pt modelId="{B7E48FD8-C3D6-4A4F-9A45-B629FE784FE5}" type="sibTrans" cxnId="{09CBA101-D8B4-4737-A7B9-E77DC798CBDC}">
      <dgm:prSet/>
      <dgm:spPr/>
      <dgm:t>
        <a:bodyPr/>
        <a:lstStyle/>
        <a:p>
          <a:endParaRPr lang="en-US"/>
        </a:p>
      </dgm:t>
    </dgm:pt>
    <dgm:pt modelId="{5E848B13-6F7B-4C20-AACC-37F72B4DBC10}">
      <dgm:prSet phldrT="[Text]"/>
      <dgm:spPr/>
      <dgm:t>
        <a:bodyPr/>
        <a:lstStyle/>
        <a:p>
          <a:r>
            <a:rPr lang="en-US" dirty="0" smtClean="0"/>
            <a:t>Assets</a:t>
          </a:r>
          <a:endParaRPr lang="en-US" dirty="0"/>
        </a:p>
      </dgm:t>
    </dgm:pt>
    <dgm:pt modelId="{5EFA8C5D-CC44-419E-818D-9A2AF89C28DC}" type="parTrans" cxnId="{83423B31-33A8-4F21-A703-E9B512034BDD}">
      <dgm:prSet/>
      <dgm:spPr/>
      <dgm:t>
        <a:bodyPr/>
        <a:lstStyle/>
        <a:p>
          <a:endParaRPr lang="en-US"/>
        </a:p>
      </dgm:t>
    </dgm:pt>
    <dgm:pt modelId="{CB142F6F-ACBF-4EE7-BD9B-DE5D9A2400CA}" type="sibTrans" cxnId="{83423B31-33A8-4F21-A703-E9B512034BDD}">
      <dgm:prSet/>
      <dgm:spPr/>
      <dgm:t>
        <a:bodyPr/>
        <a:lstStyle/>
        <a:p>
          <a:endParaRPr lang="en-US"/>
        </a:p>
      </dgm:t>
    </dgm:pt>
    <dgm:pt modelId="{6C9496D8-16DE-4F17-B808-6744DA4D033A}">
      <dgm:prSet phldrT="[Text]"/>
      <dgm:spPr/>
      <dgm:t>
        <a:bodyPr/>
        <a:lstStyle/>
        <a:p>
          <a:r>
            <a:rPr lang="en-US" dirty="0" smtClean="0"/>
            <a:t>Liabilities</a:t>
          </a:r>
          <a:endParaRPr lang="en-US" dirty="0"/>
        </a:p>
      </dgm:t>
    </dgm:pt>
    <dgm:pt modelId="{DFF94367-4B45-478C-9E18-E3D9F6983231}" type="parTrans" cxnId="{1E7DB24A-F487-43B2-8266-DE9596644B13}">
      <dgm:prSet/>
      <dgm:spPr/>
      <dgm:t>
        <a:bodyPr/>
        <a:lstStyle/>
        <a:p>
          <a:endParaRPr lang="en-US"/>
        </a:p>
      </dgm:t>
    </dgm:pt>
    <dgm:pt modelId="{67AFBBA3-DE5F-462B-B305-D85F478B75B5}" type="sibTrans" cxnId="{1E7DB24A-F487-43B2-8266-DE9596644B13}">
      <dgm:prSet/>
      <dgm:spPr/>
      <dgm:t>
        <a:bodyPr/>
        <a:lstStyle/>
        <a:p>
          <a:endParaRPr lang="en-US"/>
        </a:p>
      </dgm:t>
    </dgm:pt>
    <dgm:pt modelId="{85B4D637-048A-4411-983C-9F1126F52A09}">
      <dgm:prSet phldrT="[Text]"/>
      <dgm:spPr/>
      <dgm:t>
        <a:bodyPr/>
        <a:lstStyle/>
        <a:p>
          <a:r>
            <a:rPr lang="en-US" dirty="0" smtClean="0"/>
            <a:t>Equity</a:t>
          </a:r>
          <a:endParaRPr lang="en-US" dirty="0"/>
        </a:p>
      </dgm:t>
    </dgm:pt>
    <dgm:pt modelId="{117CFE05-C006-40B4-9F10-44105D2E4736}" type="parTrans" cxnId="{A0E45B5A-D39F-47C9-B14E-4C0E63264D62}">
      <dgm:prSet/>
      <dgm:spPr/>
      <dgm:t>
        <a:bodyPr/>
        <a:lstStyle/>
        <a:p>
          <a:endParaRPr lang="en-US"/>
        </a:p>
      </dgm:t>
    </dgm:pt>
    <dgm:pt modelId="{561D0563-DD3F-4127-9154-624FF58AA464}" type="sibTrans" cxnId="{A0E45B5A-D39F-47C9-B14E-4C0E63264D62}">
      <dgm:prSet/>
      <dgm:spPr/>
      <dgm:t>
        <a:bodyPr/>
        <a:lstStyle/>
        <a:p>
          <a:endParaRPr lang="en-US"/>
        </a:p>
      </dgm:t>
    </dgm:pt>
    <dgm:pt modelId="{C55EE2C1-86ED-4E42-AEB1-EEEACA1D5B7E}" type="pres">
      <dgm:prSet presAssocID="{8DBC7326-CC31-4DE1-BA47-BD766694343C}" presName="composite" presStyleCnt="0">
        <dgm:presLayoutVars>
          <dgm:chMax val="1"/>
          <dgm:dir/>
          <dgm:resizeHandles val="exact"/>
        </dgm:presLayoutVars>
      </dgm:prSet>
      <dgm:spPr/>
      <dgm:t>
        <a:bodyPr/>
        <a:lstStyle/>
        <a:p>
          <a:endParaRPr lang="en-US"/>
        </a:p>
      </dgm:t>
    </dgm:pt>
    <dgm:pt modelId="{8E4F73B0-7EEA-463A-9367-2FA844D8C227}" type="pres">
      <dgm:prSet presAssocID="{1255B56E-44A0-4D2F-8CEF-07CD674B7CF4}" presName="roof" presStyleLbl="dkBgShp" presStyleIdx="0" presStyleCnt="2" custLinFactNeighborX="-2222" custLinFactNeighborY="-1122"/>
      <dgm:spPr/>
      <dgm:t>
        <a:bodyPr/>
        <a:lstStyle/>
        <a:p>
          <a:endParaRPr lang="en-US"/>
        </a:p>
      </dgm:t>
    </dgm:pt>
    <dgm:pt modelId="{0D5BF5F1-9331-4A3C-B641-F105083B8CDB}" type="pres">
      <dgm:prSet presAssocID="{1255B56E-44A0-4D2F-8CEF-07CD674B7CF4}" presName="pillars" presStyleCnt="0"/>
      <dgm:spPr/>
    </dgm:pt>
    <dgm:pt modelId="{52067A33-CC87-496B-9DF0-08AF08708E46}" type="pres">
      <dgm:prSet presAssocID="{1255B56E-44A0-4D2F-8CEF-07CD674B7CF4}" presName="pillar1" presStyleLbl="node1" presStyleIdx="0" presStyleCnt="3">
        <dgm:presLayoutVars>
          <dgm:bulletEnabled val="1"/>
        </dgm:presLayoutVars>
      </dgm:prSet>
      <dgm:spPr/>
      <dgm:t>
        <a:bodyPr/>
        <a:lstStyle/>
        <a:p>
          <a:endParaRPr lang="en-US"/>
        </a:p>
      </dgm:t>
    </dgm:pt>
    <dgm:pt modelId="{A0B08431-ED8A-44B6-AA8D-5392A6753294}" type="pres">
      <dgm:prSet presAssocID="{6C9496D8-16DE-4F17-B808-6744DA4D033A}" presName="pillarX" presStyleLbl="node1" presStyleIdx="1" presStyleCnt="3">
        <dgm:presLayoutVars>
          <dgm:bulletEnabled val="1"/>
        </dgm:presLayoutVars>
      </dgm:prSet>
      <dgm:spPr/>
      <dgm:t>
        <a:bodyPr/>
        <a:lstStyle/>
        <a:p>
          <a:endParaRPr lang="en-US"/>
        </a:p>
      </dgm:t>
    </dgm:pt>
    <dgm:pt modelId="{A7F241AF-DA62-416B-B15A-EF2BFBD69584}" type="pres">
      <dgm:prSet presAssocID="{85B4D637-048A-4411-983C-9F1126F52A09}" presName="pillarX" presStyleLbl="node1" presStyleIdx="2" presStyleCnt="3">
        <dgm:presLayoutVars>
          <dgm:bulletEnabled val="1"/>
        </dgm:presLayoutVars>
      </dgm:prSet>
      <dgm:spPr/>
      <dgm:t>
        <a:bodyPr/>
        <a:lstStyle/>
        <a:p>
          <a:endParaRPr lang="en-US"/>
        </a:p>
      </dgm:t>
    </dgm:pt>
    <dgm:pt modelId="{15C6873D-4C94-4ED7-8D1E-99297E14D9CD}" type="pres">
      <dgm:prSet presAssocID="{1255B56E-44A0-4D2F-8CEF-07CD674B7CF4}" presName="base" presStyleLbl="dkBgShp" presStyleIdx="1" presStyleCnt="2"/>
      <dgm:spPr/>
    </dgm:pt>
  </dgm:ptLst>
  <dgm:cxnLst>
    <dgm:cxn modelId="{EB50C10E-7D38-4CBF-A1AA-4B9E14259A2F}" type="presOf" srcId="{85B4D637-048A-4411-983C-9F1126F52A09}" destId="{A7F241AF-DA62-416B-B15A-EF2BFBD69584}" srcOrd="0" destOrd="0" presId="urn:microsoft.com/office/officeart/2005/8/layout/hList3"/>
    <dgm:cxn modelId="{1E7DB24A-F487-43B2-8266-DE9596644B13}" srcId="{1255B56E-44A0-4D2F-8CEF-07CD674B7CF4}" destId="{6C9496D8-16DE-4F17-B808-6744DA4D033A}" srcOrd="1" destOrd="0" parTransId="{DFF94367-4B45-478C-9E18-E3D9F6983231}" sibTransId="{67AFBBA3-DE5F-462B-B305-D85F478B75B5}"/>
    <dgm:cxn modelId="{A0E45B5A-D39F-47C9-B14E-4C0E63264D62}" srcId="{1255B56E-44A0-4D2F-8CEF-07CD674B7CF4}" destId="{85B4D637-048A-4411-983C-9F1126F52A09}" srcOrd="2" destOrd="0" parTransId="{117CFE05-C006-40B4-9F10-44105D2E4736}" sibTransId="{561D0563-DD3F-4127-9154-624FF58AA464}"/>
    <dgm:cxn modelId="{2B85D5C6-9D8D-4789-9D06-00D945096A0F}" type="presOf" srcId="{6C9496D8-16DE-4F17-B808-6744DA4D033A}" destId="{A0B08431-ED8A-44B6-AA8D-5392A6753294}" srcOrd="0" destOrd="0" presId="urn:microsoft.com/office/officeart/2005/8/layout/hList3"/>
    <dgm:cxn modelId="{09CBA101-D8B4-4737-A7B9-E77DC798CBDC}" srcId="{8DBC7326-CC31-4DE1-BA47-BD766694343C}" destId="{1255B56E-44A0-4D2F-8CEF-07CD674B7CF4}" srcOrd="0" destOrd="0" parTransId="{041A8029-23CB-479C-9CF7-F561854221DE}" sibTransId="{B7E48FD8-C3D6-4A4F-9A45-B629FE784FE5}"/>
    <dgm:cxn modelId="{57E64CF2-0CD8-4DEF-BD47-44106988D442}" type="presOf" srcId="{8DBC7326-CC31-4DE1-BA47-BD766694343C}" destId="{C55EE2C1-86ED-4E42-AEB1-EEEACA1D5B7E}" srcOrd="0" destOrd="0" presId="urn:microsoft.com/office/officeart/2005/8/layout/hList3"/>
    <dgm:cxn modelId="{EF5D9111-CD85-4CC5-B6D9-2EBE1F9A8DFF}" type="presOf" srcId="{1255B56E-44A0-4D2F-8CEF-07CD674B7CF4}" destId="{8E4F73B0-7EEA-463A-9367-2FA844D8C227}" srcOrd="0" destOrd="0" presId="urn:microsoft.com/office/officeart/2005/8/layout/hList3"/>
    <dgm:cxn modelId="{83423B31-33A8-4F21-A703-E9B512034BDD}" srcId="{1255B56E-44A0-4D2F-8CEF-07CD674B7CF4}" destId="{5E848B13-6F7B-4C20-AACC-37F72B4DBC10}" srcOrd="0" destOrd="0" parTransId="{5EFA8C5D-CC44-419E-818D-9A2AF89C28DC}" sibTransId="{CB142F6F-ACBF-4EE7-BD9B-DE5D9A2400CA}"/>
    <dgm:cxn modelId="{FB672F3A-F308-4251-96E3-193C40D19834}" type="presOf" srcId="{5E848B13-6F7B-4C20-AACC-37F72B4DBC10}" destId="{52067A33-CC87-496B-9DF0-08AF08708E46}" srcOrd="0" destOrd="0" presId="urn:microsoft.com/office/officeart/2005/8/layout/hList3"/>
    <dgm:cxn modelId="{3D660C52-F335-4E59-8335-6303FC63809C}" type="presParOf" srcId="{C55EE2C1-86ED-4E42-AEB1-EEEACA1D5B7E}" destId="{8E4F73B0-7EEA-463A-9367-2FA844D8C227}" srcOrd="0" destOrd="0" presId="urn:microsoft.com/office/officeart/2005/8/layout/hList3"/>
    <dgm:cxn modelId="{9B87EB73-011E-4E61-954B-7F0BFCA945FC}" type="presParOf" srcId="{C55EE2C1-86ED-4E42-AEB1-EEEACA1D5B7E}" destId="{0D5BF5F1-9331-4A3C-B641-F105083B8CDB}" srcOrd="1" destOrd="0" presId="urn:microsoft.com/office/officeart/2005/8/layout/hList3"/>
    <dgm:cxn modelId="{01B00EF8-CC8B-44F4-A9BD-0088ED8B6760}" type="presParOf" srcId="{0D5BF5F1-9331-4A3C-B641-F105083B8CDB}" destId="{52067A33-CC87-496B-9DF0-08AF08708E46}" srcOrd="0" destOrd="0" presId="urn:microsoft.com/office/officeart/2005/8/layout/hList3"/>
    <dgm:cxn modelId="{09EE6AEB-F31B-40BE-8B49-81499F06ECA7}" type="presParOf" srcId="{0D5BF5F1-9331-4A3C-B641-F105083B8CDB}" destId="{A0B08431-ED8A-44B6-AA8D-5392A6753294}" srcOrd="1" destOrd="0" presId="urn:microsoft.com/office/officeart/2005/8/layout/hList3"/>
    <dgm:cxn modelId="{F2D1158F-6E98-4503-8956-43EE47774903}" type="presParOf" srcId="{0D5BF5F1-9331-4A3C-B641-F105083B8CDB}" destId="{A7F241AF-DA62-416B-B15A-EF2BFBD69584}" srcOrd="2" destOrd="0" presId="urn:microsoft.com/office/officeart/2005/8/layout/hList3"/>
    <dgm:cxn modelId="{C059F6EF-6394-45F8-B825-419EB8644F41}" type="presParOf" srcId="{C55EE2C1-86ED-4E42-AEB1-EEEACA1D5B7E}" destId="{15C6873D-4C94-4ED7-8D1E-99297E14D9CD}"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BC7326-CC31-4DE1-BA47-BD766694343C}"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1255B56E-44A0-4D2F-8CEF-07CD674B7CF4}">
      <dgm:prSet phldrT="[Text]"/>
      <dgm:spPr/>
      <dgm:t>
        <a:bodyPr/>
        <a:lstStyle/>
        <a:p>
          <a:r>
            <a:rPr lang="en-US" dirty="0" smtClean="0"/>
            <a:t>Income Statement Accounts</a:t>
          </a:r>
          <a:endParaRPr lang="en-US" dirty="0"/>
        </a:p>
      </dgm:t>
    </dgm:pt>
    <dgm:pt modelId="{041A8029-23CB-479C-9CF7-F561854221DE}" type="parTrans" cxnId="{09CBA101-D8B4-4737-A7B9-E77DC798CBDC}">
      <dgm:prSet/>
      <dgm:spPr/>
      <dgm:t>
        <a:bodyPr/>
        <a:lstStyle/>
        <a:p>
          <a:endParaRPr lang="en-US"/>
        </a:p>
      </dgm:t>
    </dgm:pt>
    <dgm:pt modelId="{B7E48FD8-C3D6-4A4F-9A45-B629FE784FE5}" type="sibTrans" cxnId="{09CBA101-D8B4-4737-A7B9-E77DC798CBDC}">
      <dgm:prSet/>
      <dgm:spPr/>
      <dgm:t>
        <a:bodyPr/>
        <a:lstStyle/>
        <a:p>
          <a:endParaRPr lang="en-US"/>
        </a:p>
      </dgm:t>
    </dgm:pt>
    <dgm:pt modelId="{5E848B13-6F7B-4C20-AACC-37F72B4DBC10}">
      <dgm:prSet phldrT="[Text]" custT="1"/>
      <dgm:spPr/>
      <dgm:t>
        <a:bodyPr/>
        <a:lstStyle/>
        <a:p>
          <a:r>
            <a:rPr lang="en-US" sz="1600" dirty="0" smtClean="0"/>
            <a:t>Revenue accounts</a:t>
          </a:r>
          <a:endParaRPr lang="en-US" sz="1600" dirty="0"/>
        </a:p>
      </dgm:t>
    </dgm:pt>
    <dgm:pt modelId="{5EFA8C5D-CC44-419E-818D-9A2AF89C28DC}" type="parTrans" cxnId="{83423B31-33A8-4F21-A703-E9B512034BDD}">
      <dgm:prSet/>
      <dgm:spPr/>
      <dgm:t>
        <a:bodyPr/>
        <a:lstStyle/>
        <a:p>
          <a:endParaRPr lang="en-US"/>
        </a:p>
      </dgm:t>
    </dgm:pt>
    <dgm:pt modelId="{CB142F6F-ACBF-4EE7-BD9B-DE5D9A2400CA}" type="sibTrans" cxnId="{83423B31-33A8-4F21-A703-E9B512034BDD}">
      <dgm:prSet/>
      <dgm:spPr/>
      <dgm:t>
        <a:bodyPr/>
        <a:lstStyle/>
        <a:p>
          <a:endParaRPr lang="en-US"/>
        </a:p>
      </dgm:t>
    </dgm:pt>
    <dgm:pt modelId="{6C9496D8-16DE-4F17-B808-6744DA4D033A}">
      <dgm:prSet phldrT="[Text]" custT="1"/>
      <dgm:spPr/>
      <dgm:t>
        <a:bodyPr/>
        <a:lstStyle/>
        <a:p>
          <a:r>
            <a:rPr lang="en-US" sz="1600" dirty="0" smtClean="0"/>
            <a:t>Expense Accounts</a:t>
          </a:r>
          <a:endParaRPr lang="en-US" sz="1600" dirty="0"/>
        </a:p>
      </dgm:t>
    </dgm:pt>
    <dgm:pt modelId="{DFF94367-4B45-478C-9E18-E3D9F6983231}" type="parTrans" cxnId="{1E7DB24A-F487-43B2-8266-DE9596644B13}">
      <dgm:prSet/>
      <dgm:spPr/>
      <dgm:t>
        <a:bodyPr/>
        <a:lstStyle/>
        <a:p>
          <a:endParaRPr lang="en-US"/>
        </a:p>
      </dgm:t>
    </dgm:pt>
    <dgm:pt modelId="{67AFBBA3-DE5F-462B-B305-D85F478B75B5}" type="sibTrans" cxnId="{1E7DB24A-F487-43B2-8266-DE9596644B13}">
      <dgm:prSet/>
      <dgm:spPr/>
      <dgm:t>
        <a:bodyPr/>
        <a:lstStyle/>
        <a:p>
          <a:endParaRPr lang="en-US"/>
        </a:p>
      </dgm:t>
    </dgm:pt>
    <dgm:pt modelId="{C55EE2C1-86ED-4E42-AEB1-EEEACA1D5B7E}" type="pres">
      <dgm:prSet presAssocID="{8DBC7326-CC31-4DE1-BA47-BD766694343C}" presName="composite" presStyleCnt="0">
        <dgm:presLayoutVars>
          <dgm:chMax val="1"/>
          <dgm:dir/>
          <dgm:resizeHandles val="exact"/>
        </dgm:presLayoutVars>
      </dgm:prSet>
      <dgm:spPr/>
      <dgm:t>
        <a:bodyPr/>
        <a:lstStyle/>
        <a:p>
          <a:endParaRPr lang="en-US"/>
        </a:p>
      </dgm:t>
    </dgm:pt>
    <dgm:pt modelId="{8E4F73B0-7EEA-463A-9367-2FA844D8C227}" type="pres">
      <dgm:prSet presAssocID="{1255B56E-44A0-4D2F-8CEF-07CD674B7CF4}" presName="roof" presStyleLbl="dkBgShp" presStyleIdx="0" presStyleCnt="2" custLinFactNeighborX="-2222" custLinFactNeighborY="-1122"/>
      <dgm:spPr/>
      <dgm:t>
        <a:bodyPr/>
        <a:lstStyle/>
        <a:p>
          <a:endParaRPr lang="en-US"/>
        </a:p>
      </dgm:t>
    </dgm:pt>
    <dgm:pt modelId="{0D5BF5F1-9331-4A3C-B641-F105083B8CDB}" type="pres">
      <dgm:prSet presAssocID="{1255B56E-44A0-4D2F-8CEF-07CD674B7CF4}" presName="pillars" presStyleCnt="0"/>
      <dgm:spPr/>
    </dgm:pt>
    <dgm:pt modelId="{52067A33-CC87-496B-9DF0-08AF08708E46}" type="pres">
      <dgm:prSet presAssocID="{1255B56E-44A0-4D2F-8CEF-07CD674B7CF4}" presName="pillar1" presStyleLbl="node1" presStyleIdx="0" presStyleCnt="2">
        <dgm:presLayoutVars>
          <dgm:bulletEnabled val="1"/>
        </dgm:presLayoutVars>
      </dgm:prSet>
      <dgm:spPr/>
      <dgm:t>
        <a:bodyPr/>
        <a:lstStyle/>
        <a:p>
          <a:endParaRPr lang="en-US"/>
        </a:p>
      </dgm:t>
    </dgm:pt>
    <dgm:pt modelId="{A0B08431-ED8A-44B6-AA8D-5392A6753294}" type="pres">
      <dgm:prSet presAssocID="{6C9496D8-16DE-4F17-B808-6744DA4D033A}" presName="pillarX" presStyleLbl="node1" presStyleIdx="1" presStyleCnt="2">
        <dgm:presLayoutVars>
          <dgm:bulletEnabled val="1"/>
        </dgm:presLayoutVars>
      </dgm:prSet>
      <dgm:spPr/>
      <dgm:t>
        <a:bodyPr/>
        <a:lstStyle/>
        <a:p>
          <a:endParaRPr lang="en-US"/>
        </a:p>
      </dgm:t>
    </dgm:pt>
    <dgm:pt modelId="{15C6873D-4C94-4ED7-8D1E-99297E14D9CD}" type="pres">
      <dgm:prSet presAssocID="{1255B56E-44A0-4D2F-8CEF-07CD674B7CF4}" presName="base" presStyleLbl="dkBgShp" presStyleIdx="1" presStyleCnt="2"/>
      <dgm:spPr/>
    </dgm:pt>
  </dgm:ptLst>
  <dgm:cxnLst>
    <dgm:cxn modelId="{D3832FA9-8487-4027-B9DF-BC425E0B262A}" type="presOf" srcId="{5E848B13-6F7B-4C20-AACC-37F72B4DBC10}" destId="{52067A33-CC87-496B-9DF0-08AF08708E46}" srcOrd="0" destOrd="0" presId="urn:microsoft.com/office/officeart/2005/8/layout/hList3"/>
    <dgm:cxn modelId="{BE7179FA-BA76-4AD5-84AF-5197F0845649}" type="presOf" srcId="{8DBC7326-CC31-4DE1-BA47-BD766694343C}" destId="{C55EE2C1-86ED-4E42-AEB1-EEEACA1D5B7E}" srcOrd="0" destOrd="0" presId="urn:microsoft.com/office/officeart/2005/8/layout/hList3"/>
    <dgm:cxn modelId="{1E7DB24A-F487-43B2-8266-DE9596644B13}" srcId="{1255B56E-44A0-4D2F-8CEF-07CD674B7CF4}" destId="{6C9496D8-16DE-4F17-B808-6744DA4D033A}" srcOrd="1" destOrd="0" parTransId="{DFF94367-4B45-478C-9E18-E3D9F6983231}" sibTransId="{67AFBBA3-DE5F-462B-B305-D85F478B75B5}"/>
    <dgm:cxn modelId="{85E8B845-F023-4E85-99B7-33C41FB48114}" type="presOf" srcId="{1255B56E-44A0-4D2F-8CEF-07CD674B7CF4}" destId="{8E4F73B0-7EEA-463A-9367-2FA844D8C227}" srcOrd="0" destOrd="0" presId="urn:microsoft.com/office/officeart/2005/8/layout/hList3"/>
    <dgm:cxn modelId="{09CBA101-D8B4-4737-A7B9-E77DC798CBDC}" srcId="{8DBC7326-CC31-4DE1-BA47-BD766694343C}" destId="{1255B56E-44A0-4D2F-8CEF-07CD674B7CF4}" srcOrd="0" destOrd="0" parTransId="{041A8029-23CB-479C-9CF7-F561854221DE}" sibTransId="{B7E48FD8-C3D6-4A4F-9A45-B629FE784FE5}"/>
    <dgm:cxn modelId="{4E197AD7-DD40-4179-8502-B5EC606D2A00}" type="presOf" srcId="{6C9496D8-16DE-4F17-B808-6744DA4D033A}" destId="{A0B08431-ED8A-44B6-AA8D-5392A6753294}" srcOrd="0" destOrd="0" presId="urn:microsoft.com/office/officeart/2005/8/layout/hList3"/>
    <dgm:cxn modelId="{83423B31-33A8-4F21-A703-E9B512034BDD}" srcId="{1255B56E-44A0-4D2F-8CEF-07CD674B7CF4}" destId="{5E848B13-6F7B-4C20-AACC-37F72B4DBC10}" srcOrd="0" destOrd="0" parTransId="{5EFA8C5D-CC44-419E-818D-9A2AF89C28DC}" sibTransId="{CB142F6F-ACBF-4EE7-BD9B-DE5D9A2400CA}"/>
    <dgm:cxn modelId="{59675C52-799E-4E00-8042-F38422C10B46}" type="presParOf" srcId="{C55EE2C1-86ED-4E42-AEB1-EEEACA1D5B7E}" destId="{8E4F73B0-7EEA-463A-9367-2FA844D8C227}" srcOrd="0" destOrd="0" presId="urn:microsoft.com/office/officeart/2005/8/layout/hList3"/>
    <dgm:cxn modelId="{9E9CE85E-5EEE-4C97-9448-E31AC05D1F31}" type="presParOf" srcId="{C55EE2C1-86ED-4E42-AEB1-EEEACA1D5B7E}" destId="{0D5BF5F1-9331-4A3C-B641-F105083B8CDB}" srcOrd="1" destOrd="0" presId="urn:microsoft.com/office/officeart/2005/8/layout/hList3"/>
    <dgm:cxn modelId="{34443E64-F138-4E1B-8CE5-B88A4DA8FFF0}" type="presParOf" srcId="{0D5BF5F1-9331-4A3C-B641-F105083B8CDB}" destId="{52067A33-CC87-496B-9DF0-08AF08708E46}" srcOrd="0" destOrd="0" presId="urn:microsoft.com/office/officeart/2005/8/layout/hList3"/>
    <dgm:cxn modelId="{CE3B7E8D-8865-4FC1-AC49-47235FBAEADF}" type="presParOf" srcId="{0D5BF5F1-9331-4A3C-B641-F105083B8CDB}" destId="{A0B08431-ED8A-44B6-AA8D-5392A6753294}" srcOrd="1" destOrd="0" presId="urn:microsoft.com/office/officeart/2005/8/layout/hList3"/>
    <dgm:cxn modelId="{70F611AD-86A0-454A-A0FE-30517D4BA524}" type="presParOf" srcId="{C55EE2C1-86ED-4E42-AEB1-EEEACA1D5B7E}" destId="{15C6873D-4C94-4ED7-8D1E-99297E14D9CD}"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F73B0-7EEA-463A-9367-2FA844D8C227}">
      <dsp:nvSpPr>
        <dsp:cNvPr id="0" name=""/>
        <dsp:cNvSpPr/>
      </dsp:nvSpPr>
      <dsp:spPr>
        <a:xfrm>
          <a:off x="0" y="0"/>
          <a:ext cx="2743200" cy="45720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Balance Sheet Accounts</a:t>
          </a:r>
          <a:endParaRPr lang="en-US" sz="2100" kern="1200" dirty="0"/>
        </a:p>
      </dsp:txBody>
      <dsp:txXfrm>
        <a:off x="0" y="0"/>
        <a:ext cx="2743200" cy="457200"/>
      </dsp:txXfrm>
    </dsp:sp>
    <dsp:sp modelId="{52067A33-CC87-496B-9DF0-08AF08708E46}">
      <dsp:nvSpPr>
        <dsp:cNvPr id="0" name=""/>
        <dsp:cNvSpPr/>
      </dsp:nvSpPr>
      <dsp:spPr>
        <a:xfrm>
          <a:off x="1339" y="457200"/>
          <a:ext cx="913507" cy="9601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Assets</a:t>
          </a:r>
          <a:endParaRPr lang="en-US" sz="1600" kern="1200" dirty="0"/>
        </a:p>
      </dsp:txBody>
      <dsp:txXfrm>
        <a:off x="1339" y="457200"/>
        <a:ext cx="913507" cy="960120"/>
      </dsp:txXfrm>
    </dsp:sp>
    <dsp:sp modelId="{A0B08431-ED8A-44B6-AA8D-5392A6753294}">
      <dsp:nvSpPr>
        <dsp:cNvPr id="0" name=""/>
        <dsp:cNvSpPr/>
      </dsp:nvSpPr>
      <dsp:spPr>
        <a:xfrm>
          <a:off x="914846" y="457200"/>
          <a:ext cx="913507" cy="9601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Liabilities</a:t>
          </a:r>
          <a:endParaRPr lang="en-US" sz="1600" kern="1200" dirty="0"/>
        </a:p>
      </dsp:txBody>
      <dsp:txXfrm>
        <a:off x="914846" y="457200"/>
        <a:ext cx="913507" cy="960120"/>
      </dsp:txXfrm>
    </dsp:sp>
    <dsp:sp modelId="{A7F241AF-DA62-416B-B15A-EF2BFBD69584}">
      <dsp:nvSpPr>
        <dsp:cNvPr id="0" name=""/>
        <dsp:cNvSpPr/>
      </dsp:nvSpPr>
      <dsp:spPr>
        <a:xfrm>
          <a:off x="1828353" y="457200"/>
          <a:ext cx="913507" cy="9601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Equity</a:t>
          </a:r>
          <a:endParaRPr lang="en-US" sz="1600" kern="1200" dirty="0"/>
        </a:p>
      </dsp:txBody>
      <dsp:txXfrm>
        <a:off x="1828353" y="457200"/>
        <a:ext cx="913507" cy="960120"/>
      </dsp:txXfrm>
    </dsp:sp>
    <dsp:sp modelId="{15C6873D-4C94-4ED7-8D1E-99297E14D9CD}">
      <dsp:nvSpPr>
        <dsp:cNvPr id="0" name=""/>
        <dsp:cNvSpPr/>
      </dsp:nvSpPr>
      <dsp:spPr>
        <a:xfrm>
          <a:off x="0" y="1417320"/>
          <a:ext cx="2743200" cy="10668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F73B0-7EEA-463A-9367-2FA844D8C227}">
      <dsp:nvSpPr>
        <dsp:cNvPr id="0" name=""/>
        <dsp:cNvSpPr/>
      </dsp:nvSpPr>
      <dsp:spPr>
        <a:xfrm>
          <a:off x="0" y="0"/>
          <a:ext cx="2743200" cy="45720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Income Statement Accounts</a:t>
          </a:r>
          <a:endParaRPr lang="en-US" sz="1700" kern="1200" dirty="0"/>
        </a:p>
      </dsp:txBody>
      <dsp:txXfrm>
        <a:off x="0" y="0"/>
        <a:ext cx="2743200" cy="457200"/>
      </dsp:txXfrm>
    </dsp:sp>
    <dsp:sp modelId="{52067A33-CC87-496B-9DF0-08AF08708E46}">
      <dsp:nvSpPr>
        <dsp:cNvPr id="0" name=""/>
        <dsp:cNvSpPr/>
      </dsp:nvSpPr>
      <dsp:spPr>
        <a:xfrm>
          <a:off x="0" y="457200"/>
          <a:ext cx="1371599" cy="9601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Revenue accounts</a:t>
          </a:r>
          <a:endParaRPr lang="en-US" sz="1600" kern="1200" dirty="0"/>
        </a:p>
      </dsp:txBody>
      <dsp:txXfrm>
        <a:off x="0" y="457200"/>
        <a:ext cx="1371599" cy="960120"/>
      </dsp:txXfrm>
    </dsp:sp>
    <dsp:sp modelId="{A0B08431-ED8A-44B6-AA8D-5392A6753294}">
      <dsp:nvSpPr>
        <dsp:cNvPr id="0" name=""/>
        <dsp:cNvSpPr/>
      </dsp:nvSpPr>
      <dsp:spPr>
        <a:xfrm>
          <a:off x="1371600" y="457200"/>
          <a:ext cx="1371599" cy="9601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Expense Accounts</a:t>
          </a:r>
          <a:endParaRPr lang="en-US" sz="1600" kern="1200" dirty="0"/>
        </a:p>
      </dsp:txBody>
      <dsp:txXfrm>
        <a:off x="1371600" y="457200"/>
        <a:ext cx="1371599" cy="960120"/>
      </dsp:txXfrm>
    </dsp:sp>
    <dsp:sp modelId="{15C6873D-4C94-4ED7-8D1E-99297E14D9CD}">
      <dsp:nvSpPr>
        <dsp:cNvPr id="0" name=""/>
        <dsp:cNvSpPr/>
      </dsp:nvSpPr>
      <dsp:spPr>
        <a:xfrm>
          <a:off x="0" y="1417320"/>
          <a:ext cx="2743200" cy="10668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7/16/14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7/16/14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7/16/14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7/16/14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9912AD-D802-42B2-A1AC-7B01E403DEB2}" type="datetimeFigureOut">
              <a:rPr lang="en-US" smtClean="0"/>
              <a:pPr/>
              <a:t>7/16/14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9912AD-D802-42B2-A1AC-7B01E403DEB2}" type="datetimeFigureOut">
              <a:rPr lang="en-US" smtClean="0"/>
              <a:pPr/>
              <a:t>7/16/14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9912AD-D802-42B2-A1AC-7B01E403DEB2}" type="datetimeFigureOut">
              <a:rPr lang="en-US" smtClean="0"/>
              <a:pPr/>
              <a:t>7/16/14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9912AD-D802-42B2-A1AC-7B01E403DEB2}" type="datetimeFigureOut">
              <a:rPr lang="en-US" smtClean="0"/>
              <a:pPr/>
              <a:t>7/16/14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912AD-D802-42B2-A1AC-7B01E403DEB2}" type="datetimeFigureOut">
              <a:rPr lang="en-US" smtClean="0"/>
              <a:pPr/>
              <a:t>7/16/14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7/16/14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7/16/14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912AD-D802-42B2-A1AC-7B01E403DEB2}" type="datetimeFigureOut">
              <a:rPr lang="en-US" smtClean="0"/>
              <a:pPr/>
              <a:t>7/16/14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78F8C-7B24-428C-877D-FFB34D2E28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wmf"/><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wmf"/><Relationship Id="rId1" Type="http://schemas.openxmlformats.org/officeDocument/2006/relationships/slideLayout" Target="../slideLayouts/slideLayout2.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 Id="rId3"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wikihow.com/Reconcile-a-General-Ledger-Account" TargetMode="External"/><Relationship Id="rId3" Type="http://schemas.openxmlformats.org/officeDocument/2006/relationships/image" Target="../media/image3.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wikihow.com/Reconcile-a-General-Ledger-Account" TargetMode="External"/><Relationship Id="rId3" Type="http://schemas.openxmlformats.org/officeDocument/2006/relationships/image" Target="../media/image3.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6" Type="http://schemas.openxmlformats.org/officeDocument/2006/relationships/image" Target="../media/image3.wmf"/><Relationship Id="rId7" Type="http://schemas.openxmlformats.org/officeDocument/2006/relationships/image" Target="../media/image15.png"/><Relationship Id="rId8" Type="http://schemas.openxmlformats.org/officeDocument/2006/relationships/image" Target="../media/image9.wmf"/><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5.xml.rels><?xml version="1.0" encoding="UTF-8" standalone="yes"?>
<Relationships xmlns="http://schemas.openxmlformats.org/package/2006/relationships"><Relationship Id="rId11" Type="http://schemas.openxmlformats.org/officeDocument/2006/relationships/diagramColors" Target="../diagrams/colors2.xml"/><Relationship Id="rId12" Type="http://schemas.microsoft.com/office/2007/relationships/diagramDrawing" Target="../diagrams/drawing2.xml"/><Relationship Id="rId1" Type="http://schemas.openxmlformats.org/officeDocument/2006/relationships/slideLayout" Target="../slideLayouts/slideLayout6.xml"/><Relationship Id="rId2" Type="http://schemas.openxmlformats.org/officeDocument/2006/relationships/image" Target="../media/image3.wmf"/><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diagramData" Target="../diagrams/data2.xml"/><Relationship Id="rId9" Type="http://schemas.openxmlformats.org/officeDocument/2006/relationships/diagramLayout" Target="../diagrams/layout2.xml"/><Relationship Id="rId10"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 Id="rId3"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N9G “TOOLBOX”</a:t>
            </a:r>
            <a:endParaRPr lang="en-US" dirty="0"/>
          </a:p>
        </p:txBody>
      </p:sp>
      <p:pic>
        <p:nvPicPr>
          <p:cNvPr id="1028" name="Picture 4" descr="D:\Documents and Settings\robin.gaines\Local Settings\Temporary Internet Files\Content.IE5\IFIQDWXP\MC900294062[1].wmf"/>
          <p:cNvPicPr>
            <a:picLocks noChangeAspect="1" noChangeArrowheads="1"/>
          </p:cNvPicPr>
          <p:nvPr/>
        </p:nvPicPr>
        <p:blipFill>
          <a:blip r:embed="rId2" cstate="print"/>
          <a:srcRect/>
          <a:stretch>
            <a:fillRect/>
          </a:stretch>
        </p:blipFill>
        <p:spPr bwMode="auto">
          <a:xfrm>
            <a:off x="2971800" y="2362200"/>
            <a:ext cx="3457161" cy="2743200"/>
          </a:xfrm>
          <a:prstGeom prst="rect">
            <a:avLst/>
          </a:prstGeom>
          <a:noFill/>
        </p:spPr>
      </p:pic>
      <p:pic>
        <p:nvPicPr>
          <p:cNvPr id="1030" name="Picture 6" descr="D:\Documents and Settings\robin.gaines\Local Settings\Temporary Internet Files\Content.IE5\JWV5OFR6\MC900441281[1].png"/>
          <p:cNvPicPr>
            <a:picLocks noChangeAspect="1" noChangeArrowheads="1"/>
          </p:cNvPicPr>
          <p:nvPr/>
        </p:nvPicPr>
        <p:blipFill>
          <a:blip r:embed="rId3" cstate="print"/>
          <a:srcRect/>
          <a:stretch>
            <a:fillRect/>
          </a:stretch>
        </p:blipFill>
        <p:spPr bwMode="auto">
          <a:xfrm rot="19501652">
            <a:off x="5510506" y="3098699"/>
            <a:ext cx="909168" cy="636417"/>
          </a:xfrm>
          <a:prstGeom prst="rect">
            <a:avLst/>
          </a:prstGeom>
          <a:noFill/>
        </p:spPr>
      </p:pic>
      <p:pic>
        <p:nvPicPr>
          <p:cNvPr id="1034" name="Picture 10" descr="D:\Documents and Settings\robin.gaines\Local Settings\Temporary Internet Files\Content.IE5\XOAFEXHW\MC900412628[1].wmf"/>
          <p:cNvPicPr>
            <a:picLocks noChangeAspect="1" noChangeArrowheads="1"/>
          </p:cNvPicPr>
          <p:nvPr/>
        </p:nvPicPr>
        <p:blipFill>
          <a:blip r:embed="rId4" cstate="print"/>
          <a:srcRect/>
          <a:stretch>
            <a:fillRect/>
          </a:stretch>
        </p:blipFill>
        <p:spPr bwMode="auto">
          <a:xfrm>
            <a:off x="1483998" y="4448175"/>
            <a:ext cx="1792601" cy="1419225"/>
          </a:xfrm>
          <a:prstGeom prst="rect">
            <a:avLst/>
          </a:prstGeom>
          <a:noFill/>
        </p:spPr>
      </p:pic>
      <p:pic>
        <p:nvPicPr>
          <p:cNvPr id="1035" name="Picture 11" descr="D:\Documents and Settings\robin.gaines\Local Settings\Temporary Internet Files\Content.IE5\N8QG9BGE\MC900441292[1].png"/>
          <p:cNvPicPr>
            <a:picLocks noChangeAspect="1" noChangeArrowheads="1"/>
          </p:cNvPicPr>
          <p:nvPr/>
        </p:nvPicPr>
        <p:blipFill>
          <a:blip r:embed="rId5" cstate="print"/>
          <a:srcRect/>
          <a:stretch>
            <a:fillRect/>
          </a:stretch>
        </p:blipFill>
        <p:spPr bwMode="auto">
          <a:xfrm>
            <a:off x="4753945" y="3529553"/>
            <a:ext cx="801354" cy="457174"/>
          </a:xfrm>
          <a:prstGeom prst="rect">
            <a:avLst/>
          </a:prstGeom>
          <a:noFill/>
        </p:spPr>
      </p:pic>
      <p:pic>
        <p:nvPicPr>
          <p:cNvPr id="1036" name="Picture 12" descr="D:\Documents and Settings\robin.gaines\Local Settings\Temporary Internet Files\Content.IE5\JWV5OFR6\MC900441278[1].png"/>
          <p:cNvPicPr>
            <a:picLocks noChangeAspect="1" noChangeArrowheads="1"/>
          </p:cNvPicPr>
          <p:nvPr/>
        </p:nvPicPr>
        <p:blipFill>
          <a:blip r:embed="rId6" cstate="print"/>
          <a:srcRect/>
          <a:stretch>
            <a:fillRect/>
          </a:stretch>
        </p:blipFill>
        <p:spPr bwMode="auto">
          <a:xfrm>
            <a:off x="5396340" y="3322755"/>
            <a:ext cx="332519" cy="521756"/>
          </a:xfrm>
          <a:prstGeom prst="rect">
            <a:avLst/>
          </a:prstGeom>
          <a:noFill/>
        </p:spPr>
      </p:pic>
      <p:pic>
        <p:nvPicPr>
          <p:cNvPr id="1038" name="Picture 14" descr="D:\Documents and Settings\robin.gaines\Local Settings\Temporary Internet Files\Content.IE5\V1ZBT4YM\MC900441280[1].png"/>
          <p:cNvPicPr>
            <a:picLocks noChangeAspect="1" noChangeArrowheads="1"/>
          </p:cNvPicPr>
          <p:nvPr/>
        </p:nvPicPr>
        <p:blipFill>
          <a:blip r:embed="rId7" cstate="print"/>
          <a:srcRect/>
          <a:stretch>
            <a:fillRect/>
          </a:stretch>
        </p:blipFill>
        <p:spPr bwMode="auto">
          <a:xfrm rot="3296253">
            <a:off x="4365144" y="3616858"/>
            <a:ext cx="464030" cy="493280"/>
          </a:xfrm>
          <a:prstGeom prst="rect">
            <a:avLst/>
          </a:prstGeom>
          <a:noFill/>
        </p:spPr>
      </p:pic>
      <p:pic>
        <p:nvPicPr>
          <p:cNvPr id="1039" name="Picture 15" descr="D:\Documents and Settings\robin.gaines\Local Settings\Temporary Internet Files\Content.IE5\FPR4AFYV\MC900441284[1].png"/>
          <p:cNvPicPr>
            <a:picLocks noChangeAspect="1" noChangeArrowheads="1"/>
          </p:cNvPicPr>
          <p:nvPr/>
        </p:nvPicPr>
        <p:blipFill>
          <a:blip r:embed="rId8" cstate="print"/>
          <a:srcRect/>
          <a:stretch>
            <a:fillRect/>
          </a:stretch>
        </p:blipFill>
        <p:spPr bwMode="auto">
          <a:xfrm>
            <a:off x="7010400" y="3657600"/>
            <a:ext cx="1524000" cy="1600200"/>
          </a:xfrm>
          <a:prstGeom prst="rect">
            <a:avLst/>
          </a:prstGeom>
          <a:noFill/>
        </p:spPr>
      </p:pic>
      <p:pic>
        <p:nvPicPr>
          <p:cNvPr id="11" name="Picture 10"/>
          <p:cNvPicPr/>
          <p:nvPr/>
        </p:nvPicPr>
        <p:blipFill>
          <a:blip r:embed="rId9" cstate="print"/>
          <a:srcRect/>
          <a:stretch>
            <a:fillRect/>
          </a:stretch>
        </p:blipFill>
        <p:spPr bwMode="auto">
          <a:xfrm rot="20852696">
            <a:off x="4212838" y="3079214"/>
            <a:ext cx="1030454" cy="314956"/>
          </a:xfrm>
          <a:prstGeom prst="rect">
            <a:avLst/>
          </a:prstGeom>
          <a:noFill/>
          <a:ln w="9525">
            <a:noFill/>
            <a:miter lim="800000"/>
            <a:headEnd/>
            <a:tailEnd/>
          </a:ln>
        </p:spPr>
      </p:pic>
      <p:pic>
        <p:nvPicPr>
          <p:cNvPr id="22" name="Picture 3" descr="D:\Documents and Settings\robin.gaines\Local Settings\Temporary Internet Files\Content.IE5\XEEIH4IH\MC900371390[1].wmf"/>
          <p:cNvPicPr>
            <a:picLocks noChangeAspect="1" noChangeArrowheads="1"/>
          </p:cNvPicPr>
          <p:nvPr/>
        </p:nvPicPr>
        <p:blipFill>
          <a:blip r:embed="rId10" cstate="print"/>
          <a:srcRect/>
          <a:stretch>
            <a:fillRect/>
          </a:stretch>
        </p:blipFill>
        <p:spPr bwMode="auto">
          <a:xfrm rot="19466015">
            <a:off x="5590677" y="3462436"/>
            <a:ext cx="454730" cy="242394"/>
          </a:xfrm>
          <a:prstGeom prst="rect">
            <a:avLst/>
          </a:prstGeom>
          <a:noFill/>
        </p:spPr>
      </p:pic>
      <p:sp>
        <p:nvSpPr>
          <p:cNvPr id="15" name="Explosion 1 14"/>
          <p:cNvSpPr/>
          <p:nvPr/>
        </p:nvSpPr>
        <p:spPr>
          <a:xfrm>
            <a:off x="990600" y="4038600"/>
            <a:ext cx="2743200" cy="2590800"/>
          </a:xfrm>
          <a:prstGeom prst="irregularSeal1">
            <a:avLst/>
          </a:prstGeom>
          <a:noFill/>
          <a:effectLst>
            <a:glow rad="635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2862322"/>
          </a:xfrm>
          <a:prstGeom prst="rect">
            <a:avLst/>
          </a:prstGeom>
          <a:noFill/>
        </p:spPr>
        <p:txBody>
          <a:bodyPr wrap="square" rtlCol="0">
            <a:spAutoFit/>
          </a:bodyPr>
          <a:lstStyle/>
          <a:p>
            <a:pPr marL="342900" indent="-342900">
              <a:buFont typeface="Arial" panose="020B0604020202020204" pitchFamily="34" charset="0"/>
              <a:buChar char="•"/>
            </a:pPr>
            <a:r>
              <a:rPr lang="en-US" sz="2000" dirty="0"/>
              <a:t>With the advent of SOX, the call for compliance has risen to another level. </a:t>
            </a: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If </a:t>
            </a:r>
            <a:r>
              <a:rPr lang="en-US" sz="2000" dirty="0"/>
              <a:t>the auditor finds a material error, the company may be required to disclose a failure of controls.  </a:t>
            </a: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If </a:t>
            </a:r>
            <a:r>
              <a:rPr lang="en-US" sz="2000" dirty="0"/>
              <a:t>the auditor finds a misstatement while reviewing the quarterly or annual SEC reports that the company cannot prove it would have found on its own, then the error is determined to be a material misstatement and a material weakness that could also require disclosure. </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0299" y="4267200"/>
            <a:ext cx="4343399"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0948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40934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 typeface="Arial" panose="020B0604020202020204" pitchFamily="34" charset="0"/>
              <a:buChar char="•"/>
            </a:pPr>
            <a:r>
              <a:rPr lang="en-US" sz="2000" dirty="0"/>
              <a:t>An efficient, accurate, and timely financial close cycle (beginning with the account reconciliation process) can create a foundation </a:t>
            </a:r>
            <a:r>
              <a:rPr lang="en-US" sz="2000" dirty="0" smtClean="0"/>
              <a:t>for: </a:t>
            </a:r>
          </a:p>
          <a:p>
            <a:endParaRPr lang="en-US" sz="2000" dirty="0" smtClean="0"/>
          </a:p>
          <a:p>
            <a:pPr marL="800100" lvl="1" indent="-342900">
              <a:buFont typeface="Wingdings" panose="05000000000000000000" pitchFamily="2" charset="2"/>
              <a:buChar char="ü"/>
            </a:pPr>
            <a:r>
              <a:rPr lang="en-US" sz="2000" dirty="0" smtClean="0"/>
              <a:t>evaluating </a:t>
            </a:r>
            <a:r>
              <a:rPr lang="en-US" sz="2000" dirty="0"/>
              <a:t>business </a:t>
            </a:r>
            <a:r>
              <a:rPr lang="en-US" sz="2000" dirty="0" smtClean="0"/>
              <a:t>performance</a:t>
            </a:r>
          </a:p>
          <a:p>
            <a:pPr marL="800100" lvl="1" indent="-342900">
              <a:buFont typeface="Wingdings" panose="05000000000000000000" pitchFamily="2" charset="2"/>
              <a:buChar char="ü"/>
            </a:pPr>
            <a:r>
              <a:rPr lang="en-US" sz="2000" dirty="0" smtClean="0"/>
              <a:t>supporting </a:t>
            </a:r>
            <a:r>
              <a:rPr lang="en-US" sz="2000" dirty="0"/>
              <a:t>organizational </a:t>
            </a:r>
            <a:r>
              <a:rPr lang="en-US" sz="2000" dirty="0" smtClean="0"/>
              <a:t>decisions</a:t>
            </a:r>
          </a:p>
          <a:p>
            <a:pPr marL="800100" lvl="1" indent="-342900">
              <a:buFont typeface="Wingdings" panose="05000000000000000000" pitchFamily="2" charset="2"/>
              <a:buChar char="ü"/>
            </a:pPr>
            <a:r>
              <a:rPr lang="en-US" sz="2000" dirty="0" smtClean="0"/>
              <a:t>satisfying </a:t>
            </a:r>
            <a:r>
              <a:rPr lang="en-US" sz="2000" dirty="0"/>
              <a:t>external reporting requirements. </a:t>
            </a: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 </a:t>
            </a:r>
            <a:r>
              <a:rPr lang="en-US" sz="2000" dirty="0"/>
              <a:t>Automation of the account reconciliation process is a critical step on the road to achieving "balance sheet integrity" - and ultimately, a timely and efficient financial close. </a:t>
            </a:r>
            <a:endParaRPr lang="en-US" sz="2000" dirty="0" smtClean="0"/>
          </a:p>
          <a:p>
            <a:endParaRPr lang="en-US" sz="2000" dirty="0"/>
          </a:p>
          <a:p>
            <a:endParaRPr lang="en-US" sz="2000" dirty="0"/>
          </a:p>
          <a:p>
            <a:r>
              <a:rPr lang="en-US" sz="2000" dirty="0"/>
              <a:t> </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
        <p:nvSpPr>
          <p:cNvPr id="7" name="Up Arrow Callout 6"/>
          <p:cNvSpPr/>
          <p:nvPr/>
        </p:nvSpPr>
        <p:spPr>
          <a:xfrm>
            <a:off x="381000" y="4038600"/>
            <a:ext cx="8458200" cy="2514600"/>
          </a:xfrm>
          <a:prstGeom prst="upArrowCallou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Software </a:t>
            </a:r>
            <a:r>
              <a:rPr lang="en-US" sz="2800" b="1" dirty="0"/>
              <a:t>alone will not ensure account reconciliations are accurate</a:t>
            </a:r>
          </a:p>
        </p:txBody>
      </p:sp>
    </p:spTree>
    <p:extLst>
      <p:ext uri="{BB962C8B-B14F-4D97-AF65-F5344CB8AC3E}">
        <p14:creationId xmlns:p14="http://schemas.microsoft.com/office/powerpoint/2010/main" val="41394793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952500" y="801304"/>
            <a:ext cx="7315199" cy="14478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91939" y="813375"/>
            <a:ext cx="8610600" cy="6032421"/>
          </a:xfrm>
          <a:prstGeom prst="rect">
            <a:avLst/>
          </a:prstGeom>
          <a:noFill/>
        </p:spPr>
        <p:txBody>
          <a:bodyPr wrap="square" rtlCol="0">
            <a:spAutoFit/>
          </a:bodyPr>
          <a:lstStyle/>
          <a:p>
            <a:pPr algn="ctr"/>
            <a:endParaRPr lang="en-US" sz="2000" dirty="0" smtClean="0">
              <a:solidFill>
                <a:schemeClr val="bg1"/>
              </a:solidFill>
            </a:endParaRPr>
          </a:p>
          <a:p>
            <a:pPr algn="ctr"/>
            <a:r>
              <a:rPr lang="en-US" sz="2000" dirty="0" smtClean="0">
                <a:solidFill>
                  <a:schemeClr val="bg1"/>
                </a:solidFill>
              </a:rPr>
              <a:t>Following </a:t>
            </a:r>
            <a:r>
              <a:rPr lang="en-US" sz="2000" dirty="0">
                <a:solidFill>
                  <a:schemeClr val="bg1"/>
                </a:solidFill>
              </a:rPr>
              <a:t>this best practices list </a:t>
            </a:r>
            <a:endParaRPr lang="en-US" sz="2000" dirty="0" smtClean="0">
              <a:solidFill>
                <a:schemeClr val="bg1"/>
              </a:solidFill>
            </a:endParaRPr>
          </a:p>
          <a:p>
            <a:pPr algn="ctr"/>
            <a:r>
              <a:rPr lang="en-US" sz="2000" dirty="0" smtClean="0">
                <a:solidFill>
                  <a:schemeClr val="bg1"/>
                </a:solidFill>
              </a:rPr>
              <a:t>will </a:t>
            </a:r>
            <a:r>
              <a:rPr lang="en-US" sz="2000" dirty="0">
                <a:solidFill>
                  <a:schemeClr val="bg1"/>
                </a:solidFill>
              </a:rPr>
              <a:t>send you on your way to error-free </a:t>
            </a:r>
            <a:r>
              <a:rPr lang="en-US" sz="2000" dirty="0" smtClean="0">
                <a:solidFill>
                  <a:schemeClr val="bg1"/>
                </a:solidFill>
              </a:rPr>
              <a:t>account</a:t>
            </a:r>
          </a:p>
          <a:p>
            <a:pPr algn="ctr"/>
            <a:r>
              <a:rPr lang="en-US" sz="2000" dirty="0" smtClean="0">
                <a:solidFill>
                  <a:schemeClr val="bg1"/>
                </a:solidFill>
              </a:rPr>
              <a:t> </a:t>
            </a:r>
            <a:r>
              <a:rPr lang="en-US" sz="2000" dirty="0">
                <a:solidFill>
                  <a:schemeClr val="bg1"/>
                </a:solidFill>
              </a:rPr>
              <a:t>reconciliations and a more efficient financial </a:t>
            </a:r>
            <a:r>
              <a:rPr lang="en-US" sz="2000" dirty="0" smtClean="0">
                <a:solidFill>
                  <a:schemeClr val="bg1"/>
                </a:solidFill>
              </a:rPr>
              <a:t>close!</a:t>
            </a:r>
          </a:p>
          <a:p>
            <a:pPr algn="ctr"/>
            <a:endParaRPr lang="en-US" dirty="0" smtClean="0"/>
          </a:p>
          <a:p>
            <a:pPr algn="ctr"/>
            <a:r>
              <a:rPr lang="en-US" b="1" dirty="0" smtClean="0"/>
              <a:t>Account </a:t>
            </a:r>
            <a:r>
              <a:rPr lang="en-US" b="1" dirty="0"/>
              <a:t>reconciliations should be complete - no account left behind</a:t>
            </a:r>
            <a:r>
              <a:rPr lang="en-US" b="1" dirty="0" smtClean="0"/>
              <a:t>!</a:t>
            </a:r>
          </a:p>
          <a:p>
            <a:pPr marL="285750" lvl="0" indent="-285750">
              <a:buFont typeface="Wingdings" panose="05000000000000000000" pitchFamily="2" charset="2"/>
              <a:buChar char="ü"/>
            </a:pPr>
            <a:r>
              <a:rPr lang="en-US" dirty="0" smtClean="0"/>
              <a:t>Ensure </a:t>
            </a:r>
            <a:r>
              <a:rPr lang="en-US" dirty="0"/>
              <a:t>all appropriate accounts are being </a:t>
            </a:r>
            <a:r>
              <a:rPr lang="en-US" dirty="0" smtClean="0"/>
              <a:t>reconciled</a:t>
            </a:r>
          </a:p>
          <a:p>
            <a:pPr lvl="0"/>
            <a:endParaRPr lang="en-US" dirty="0"/>
          </a:p>
          <a:p>
            <a:pPr marL="285750" lvl="0" indent="-285750">
              <a:buFont typeface="Wingdings" panose="05000000000000000000" pitchFamily="2" charset="2"/>
              <a:buChar char="ü"/>
            </a:pPr>
            <a:r>
              <a:rPr lang="en-US" dirty="0"/>
              <a:t>Ensure that there is an overall reconciliation policy and that it is adhered to throughout the business </a:t>
            </a:r>
            <a:r>
              <a:rPr lang="en-US" dirty="0" smtClean="0"/>
              <a:t>office</a:t>
            </a:r>
          </a:p>
          <a:p>
            <a:pPr lvl="0"/>
            <a:endParaRPr lang="en-US" dirty="0"/>
          </a:p>
          <a:p>
            <a:pPr marL="285750" lvl="0" indent="-285750">
              <a:buFont typeface="Wingdings" panose="05000000000000000000" pitchFamily="2" charset="2"/>
              <a:buChar char="ü"/>
            </a:pPr>
            <a:r>
              <a:rPr lang="en-US" dirty="0"/>
              <a:t>Ensure that each reconciliation includes a title, description of the account, and procedures and/or instructions on how to complete the reconciliation (applicable contacts, reports to run or obtain, etc</a:t>
            </a:r>
            <a:r>
              <a:rPr lang="en-US" dirty="0" smtClean="0"/>
              <a:t>.)</a:t>
            </a:r>
          </a:p>
          <a:p>
            <a:pPr lvl="0"/>
            <a:endParaRPr lang="en-US" dirty="0" smtClean="0"/>
          </a:p>
          <a:p>
            <a:pPr marL="285750" lvl="0" indent="-285750">
              <a:buFont typeface="Wingdings" panose="05000000000000000000" pitchFamily="2" charset="2"/>
              <a:buChar char="ü"/>
            </a:pPr>
            <a:r>
              <a:rPr lang="en-US" dirty="0" smtClean="0"/>
              <a:t>Business </a:t>
            </a:r>
            <a:r>
              <a:rPr lang="en-US" dirty="0"/>
              <a:t>Office Managers will be required to create and train accounting personnel on the proper reconciliation </a:t>
            </a:r>
            <a:r>
              <a:rPr lang="en-US" dirty="0" smtClean="0"/>
              <a:t>processes</a:t>
            </a:r>
          </a:p>
          <a:p>
            <a:pPr lvl="0"/>
            <a:endParaRPr lang="en-US" dirty="0"/>
          </a:p>
          <a:p>
            <a:pPr marL="285750" lvl="0" indent="-285750">
              <a:buFont typeface="Wingdings" panose="05000000000000000000" pitchFamily="2" charset="2"/>
              <a:buChar char="ü"/>
            </a:pPr>
            <a:r>
              <a:rPr lang="en-US" dirty="0"/>
              <a:t>Documentation supporting the account balance should be included with the reconciliation.  Documentation of a reconciliation allows for required auditability of all financial records.</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97734" y="106726"/>
            <a:ext cx="1143000" cy="960073"/>
          </a:xfrm>
          <a:prstGeom prst="rect">
            <a:avLst/>
          </a:prstGeom>
          <a:noFill/>
        </p:spPr>
      </p:pic>
    </p:spTree>
    <p:extLst>
      <p:ext uri="{BB962C8B-B14F-4D97-AF65-F5344CB8AC3E}">
        <p14:creationId xmlns:p14="http://schemas.microsoft.com/office/powerpoint/2010/main" val="37632280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067554"/>
            <a:ext cx="8458200" cy="5386090"/>
          </a:xfrm>
          <a:prstGeom prst="rect">
            <a:avLst/>
          </a:prstGeom>
          <a:noFill/>
        </p:spPr>
        <p:txBody>
          <a:bodyPr wrap="square" rtlCol="0">
            <a:spAutoFit/>
          </a:bodyPr>
          <a:lstStyle/>
          <a:p>
            <a:pPr algn="ctr"/>
            <a:r>
              <a:rPr lang="en-US" sz="2400" b="1" dirty="0"/>
              <a:t>Account reconciliations should be </a:t>
            </a:r>
            <a:r>
              <a:rPr lang="en-US" sz="2400" b="1" dirty="0" smtClean="0"/>
              <a:t>accurate</a:t>
            </a:r>
          </a:p>
          <a:p>
            <a:pPr algn="ctr"/>
            <a:endParaRPr lang="en-US" sz="2000" u="sng" dirty="0"/>
          </a:p>
          <a:p>
            <a:pPr marL="285750" lvl="0" indent="-285750">
              <a:buFont typeface="Wingdings" panose="05000000000000000000" pitchFamily="2" charset="2"/>
              <a:buChar char="ü"/>
            </a:pPr>
            <a:r>
              <a:rPr lang="en-US" sz="2000" dirty="0"/>
              <a:t>The individual preparing and reviewing the account should have a basic understanding of what the account is used for and what should be used to support the balance. For example, cash accounts will most often need the general ledger and a bank statement or appropriate DARs to validate funds received, in order to perform the reconciliation</a:t>
            </a:r>
            <a:r>
              <a:rPr lang="en-US" sz="2000" dirty="0" smtClean="0"/>
              <a:t>.</a:t>
            </a:r>
          </a:p>
          <a:p>
            <a:pPr lvl="0"/>
            <a:endParaRPr lang="en-US" sz="2000" dirty="0"/>
          </a:p>
          <a:p>
            <a:pPr marL="285750" lvl="0" indent="-285750">
              <a:buFont typeface="Wingdings" panose="05000000000000000000" pitchFamily="2" charset="2"/>
              <a:buChar char="ü"/>
            </a:pPr>
            <a:r>
              <a:rPr lang="en-US" sz="2000" dirty="0"/>
              <a:t>Ensure that the correct, most updated balances are being reconciled</a:t>
            </a:r>
            <a:r>
              <a:rPr lang="en-US" sz="2000" dirty="0" smtClean="0"/>
              <a:t>.</a:t>
            </a:r>
          </a:p>
          <a:p>
            <a:pPr lvl="0"/>
            <a:endParaRPr lang="en-US" sz="2000" dirty="0"/>
          </a:p>
          <a:p>
            <a:pPr marL="285750" lvl="0" indent="-285750">
              <a:buFont typeface="Wingdings" panose="05000000000000000000" pitchFamily="2" charset="2"/>
              <a:buChar char="ü"/>
            </a:pPr>
            <a:r>
              <a:rPr lang="en-US" sz="2000" dirty="0"/>
              <a:t>Ensure that the reconciliation actually supports the balance and is not just a repeat of the general ledger or a roll-forward of the balance.  You actually have to validate each entry, not just assume it is accurate.  Backup documentation is required to ensure accuracy</a:t>
            </a:r>
            <a:r>
              <a:rPr lang="en-US" sz="2000" dirty="0" smtClean="0"/>
              <a:t>.</a:t>
            </a:r>
          </a:p>
          <a:p>
            <a:pPr lvl="0"/>
            <a:endParaRPr lang="en-US" sz="2000" dirty="0"/>
          </a:p>
          <a:p>
            <a:pPr marL="285750" lvl="0" indent="-285750">
              <a:buFont typeface="Wingdings" panose="05000000000000000000" pitchFamily="2" charset="2"/>
              <a:buChar char="ü"/>
            </a:pPr>
            <a:r>
              <a:rPr lang="en-US" sz="2000" dirty="0"/>
              <a:t>Watch for accounts that have unusual balances (such as an accrual with a debit balance or a receivable account with a credit balance).</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smtClean="0">
                <a:latin typeface="+mj-lt"/>
              </a:rPr>
              <a:t>Reconciliation – Best Practice</a:t>
            </a:r>
            <a:endParaRPr lang="en-US" sz="3200" dirty="0">
              <a:latin typeface="+mj-lt"/>
            </a:endParaRP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Tree>
    <p:extLst>
      <p:ext uri="{BB962C8B-B14F-4D97-AF65-F5344CB8AC3E}">
        <p14:creationId xmlns:p14="http://schemas.microsoft.com/office/powerpoint/2010/main" val="425865405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4708981"/>
          </a:xfrm>
          <a:prstGeom prst="rect">
            <a:avLst/>
          </a:prstGeom>
          <a:noFill/>
        </p:spPr>
        <p:txBody>
          <a:bodyPr wrap="square" rtlCol="0">
            <a:spAutoFit/>
          </a:bodyPr>
          <a:lstStyle/>
          <a:p>
            <a:pPr algn="ctr"/>
            <a:r>
              <a:rPr lang="en-US" sz="2400" b="1" dirty="0"/>
              <a:t>Account reconciliations should be completed and reviewed in a timely </a:t>
            </a:r>
            <a:r>
              <a:rPr lang="en-US" sz="2400" b="1" dirty="0" smtClean="0"/>
              <a:t>manner</a:t>
            </a:r>
          </a:p>
          <a:p>
            <a:endParaRPr lang="en-US" b="1" dirty="0"/>
          </a:p>
          <a:p>
            <a:endParaRPr lang="en-US" dirty="0"/>
          </a:p>
          <a:p>
            <a:pPr marL="285750" lvl="0" indent="-285750">
              <a:buFont typeface="Wingdings" panose="05000000000000000000" pitchFamily="2" charset="2"/>
              <a:buChar char="ü"/>
            </a:pPr>
            <a:r>
              <a:rPr lang="en-US" sz="2400" dirty="0"/>
              <a:t>Create due dates for the </a:t>
            </a:r>
            <a:r>
              <a:rPr lang="en-US" sz="2400" dirty="0" smtClean="0"/>
              <a:t>reconciliations</a:t>
            </a:r>
            <a:endParaRPr lang="en-US" sz="2400" dirty="0"/>
          </a:p>
          <a:p>
            <a:pPr lvl="0"/>
            <a:endParaRPr lang="en-US" sz="2400" dirty="0"/>
          </a:p>
          <a:p>
            <a:pPr marL="285750" lvl="0" indent="-285750">
              <a:buFont typeface="Wingdings" panose="05000000000000000000" pitchFamily="2" charset="2"/>
              <a:buChar char="ü"/>
            </a:pPr>
            <a:r>
              <a:rPr lang="en-US" sz="2400" dirty="0"/>
              <a:t>Have a mechanism to track the status of each </a:t>
            </a:r>
            <a:r>
              <a:rPr lang="en-US" sz="2400" dirty="0" smtClean="0"/>
              <a:t>reconciliation</a:t>
            </a:r>
          </a:p>
          <a:p>
            <a:pPr lvl="0"/>
            <a:endParaRPr lang="en-US" sz="2400" dirty="0"/>
          </a:p>
          <a:p>
            <a:pPr marL="285750" lvl="0" indent="-285750">
              <a:buFont typeface="Wingdings" panose="05000000000000000000" pitchFamily="2" charset="2"/>
              <a:buChar char="ü"/>
            </a:pPr>
            <a:r>
              <a:rPr lang="en-US" sz="2400" dirty="0"/>
              <a:t>Make the high-risk account reconciliations due early </a:t>
            </a:r>
            <a:r>
              <a:rPr lang="en-US" sz="2400" dirty="0" smtClean="0"/>
              <a:t>in </a:t>
            </a:r>
            <a:r>
              <a:rPr lang="en-US" sz="2400" dirty="0"/>
              <a:t>the close cycle to identify any potential </a:t>
            </a:r>
            <a:r>
              <a:rPr lang="en-US" sz="2400" dirty="0" smtClean="0"/>
              <a:t>problems</a:t>
            </a:r>
          </a:p>
          <a:p>
            <a:pPr lvl="0"/>
            <a:endParaRPr lang="en-US" sz="2400" dirty="0"/>
          </a:p>
          <a:p>
            <a:pPr marL="285750" lvl="0" indent="-285750">
              <a:buFont typeface="Wingdings" panose="05000000000000000000" pitchFamily="2" charset="2"/>
              <a:buChar char="ü"/>
            </a:pPr>
            <a:r>
              <a:rPr lang="en-US" sz="2400" dirty="0"/>
              <a:t>Review the unidentified differences and post the necessary adjustments while the accounting period is still </a:t>
            </a:r>
            <a:r>
              <a:rPr lang="en-US" sz="2400" dirty="0" smtClean="0"/>
              <a:t>open</a:t>
            </a:r>
            <a:endParaRPr lang="en-US" sz="2400"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smtClean="0">
                <a:latin typeface="+mj-lt"/>
              </a:rPr>
              <a:t>Reconciliation – Best Practice</a:t>
            </a:r>
            <a:endParaRPr lang="en-US" sz="3200" dirty="0">
              <a:latin typeface="+mj-lt"/>
            </a:endParaRP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Tree>
    <p:extLst>
      <p:ext uri="{BB962C8B-B14F-4D97-AF65-F5344CB8AC3E}">
        <p14:creationId xmlns:p14="http://schemas.microsoft.com/office/powerpoint/2010/main" val="53834987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295400"/>
            <a:ext cx="8305800" cy="4801314"/>
          </a:xfrm>
          <a:prstGeom prst="rect">
            <a:avLst/>
          </a:prstGeom>
          <a:noFill/>
        </p:spPr>
        <p:txBody>
          <a:bodyPr wrap="square" rtlCol="0">
            <a:spAutoFit/>
          </a:bodyPr>
          <a:lstStyle/>
          <a:p>
            <a:pPr algn="ctr"/>
            <a:r>
              <a:rPr lang="en-US" sz="2400" b="1" dirty="0"/>
              <a:t>Account reconciliations should support the appropriate accounting </a:t>
            </a:r>
            <a:r>
              <a:rPr lang="en-US" sz="2400" b="1" dirty="0" smtClean="0"/>
              <a:t>principles</a:t>
            </a:r>
          </a:p>
          <a:p>
            <a:pPr algn="ctr"/>
            <a:endParaRPr lang="en-US" sz="2400" dirty="0"/>
          </a:p>
          <a:p>
            <a:pPr marL="342900" lvl="0" indent="-342900">
              <a:buFont typeface="Wingdings" panose="05000000000000000000" pitchFamily="2" charset="2"/>
              <a:buChar char="ü"/>
            </a:pPr>
            <a:r>
              <a:rPr lang="en-US" sz="2400" dirty="0"/>
              <a:t>Account reconciliations should follow the accounting principles established by CNIC </a:t>
            </a:r>
            <a:r>
              <a:rPr lang="en-US" sz="2400" dirty="0" smtClean="0"/>
              <a:t>Finance</a:t>
            </a:r>
            <a:endParaRPr lang="en-US" sz="2400" dirty="0"/>
          </a:p>
          <a:p>
            <a:pPr lvl="0"/>
            <a:r>
              <a:rPr lang="en-US" sz="2400" dirty="0"/>
              <a:t> </a:t>
            </a:r>
          </a:p>
          <a:p>
            <a:pPr marL="342900" lvl="0" indent="-342900">
              <a:buFont typeface="Wingdings" panose="05000000000000000000" pitchFamily="2" charset="2"/>
              <a:buChar char="ü"/>
            </a:pPr>
            <a:r>
              <a:rPr lang="en-US" sz="2400" dirty="0"/>
              <a:t>Ensure the reconciliations </a:t>
            </a:r>
            <a:r>
              <a:rPr lang="en-US" sz="2400" dirty="0" smtClean="0"/>
              <a:t>are:</a:t>
            </a:r>
          </a:p>
          <a:p>
            <a:pPr marL="800100" lvl="1" indent="-342900">
              <a:buFont typeface="Wingdings" panose="05000000000000000000" pitchFamily="2" charset="2"/>
              <a:buChar char="ü"/>
            </a:pPr>
            <a:r>
              <a:rPr lang="en-US" sz="2400" dirty="0" smtClean="0"/>
              <a:t> objective</a:t>
            </a:r>
          </a:p>
          <a:p>
            <a:pPr marL="800100" lvl="1" indent="-342900">
              <a:buFont typeface="Wingdings" panose="05000000000000000000" pitchFamily="2" charset="2"/>
              <a:buChar char="ü"/>
            </a:pPr>
            <a:r>
              <a:rPr lang="en-US" sz="2400" dirty="0" smtClean="0"/>
              <a:t>that </a:t>
            </a:r>
            <a:r>
              <a:rPr lang="en-US" sz="2400" dirty="0"/>
              <a:t>they identify material unidentified </a:t>
            </a:r>
            <a:r>
              <a:rPr lang="en-US" sz="2400" dirty="0" smtClean="0"/>
              <a:t>differences</a:t>
            </a:r>
          </a:p>
          <a:p>
            <a:pPr marL="800100" lvl="1" indent="-342900">
              <a:buFont typeface="Wingdings" panose="05000000000000000000" pitchFamily="2" charset="2"/>
              <a:buChar char="ü"/>
            </a:pPr>
            <a:r>
              <a:rPr lang="en-US" sz="2400" dirty="0" smtClean="0"/>
              <a:t> </a:t>
            </a:r>
            <a:r>
              <a:rPr lang="en-US" sz="2400" dirty="0"/>
              <a:t>that they are </a:t>
            </a:r>
            <a:r>
              <a:rPr lang="en-US" sz="2400" dirty="0" smtClean="0"/>
              <a:t>consistent</a:t>
            </a:r>
          </a:p>
          <a:p>
            <a:pPr marL="800100" lvl="1" indent="-342900">
              <a:buFont typeface="Wingdings" panose="05000000000000000000" pitchFamily="2" charset="2"/>
              <a:buChar char="ü"/>
            </a:pPr>
            <a:r>
              <a:rPr lang="en-US" sz="2400" dirty="0" smtClean="0"/>
              <a:t> </a:t>
            </a:r>
            <a:r>
              <a:rPr lang="en-US" sz="2400" dirty="0"/>
              <a:t>that the transactions behind the general ledger balance followed the convention of conservatism.</a:t>
            </a:r>
          </a:p>
          <a:p>
            <a:r>
              <a:rPr lang="en-US" dirty="0"/>
              <a:t> </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smtClean="0">
                <a:latin typeface="+mj-lt"/>
              </a:rPr>
              <a:t>Reconciliation- Best Practice</a:t>
            </a:r>
            <a:endParaRPr lang="en-US" sz="3200" dirty="0">
              <a:latin typeface="+mj-lt"/>
            </a:endParaRP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Tree>
    <p:extLst>
      <p:ext uri="{BB962C8B-B14F-4D97-AF65-F5344CB8AC3E}">
        <p14:creationId xmlns:p14="http://schemas.microsoft.com/office/powerpoint/2010/main" val="403132446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09600" y="4114800"/>
            <a:ext cx="7924800" cy="1676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
        <p:nvSpPr>
          <p:cNvPr id="3" name="Rectangle 2"/>
          <p:cNvSpPr/>
          <p:nvPr/>
        </p:nvSpPr>
        <p:spPr>
          <a:xfrm>
            <a:off x="609600" y="1143000"/>
            <a:ext cx="7924800" cy="4893647"/>
          </a:xfrm>
          <a:prstGeom prst="rect">
            <a:avLst/>
          </a:prstGeom>
        </p:spPr>
        <p:txBody>
          <a:bodyPr wrap="square">
            <a:spAutoFit/>
          </a:bodyPr>
          <a:lstStyle/>
          <a:p>
            <a:pPr algn="ctr"/>
            <a:r>
              <a:rPr lang="en-US" sz="2400" b="1" dirty="0"/>
              <a:t>The account reconciliation process should be constantly reviewed and </a:t>
            </a:r>
            <a:r>
              <a:rPr lang="en-US" sz="2400" b="1" dirty="0" smtClean="0"/>
              <a:t>improved</a:t>
            </a:r>
          </a:p>
          <a:p>
            <a:endParaRPr lang="en-US" dirty="0"/>
          </a:p>
          <a:p>
            <a:pPr marL="285750" lvl="0" indent="-285750">
              <a:buFont typeface="Wingdings" panose="05000000000000000000" pitchFamily="2" charset="2"/>
              <a:buChar char="ü"/>
            </a:pPr>
            <a:r>
              <a:rPr lang="en-US" dirty="0"/>
              <a:t>Review the account reconciliation policy to ensure it accurately reflects </a:t>
            </a:r>
            <a:r>
              <a:rPr lang="en-US" dirty="0" smtClean="0"/>
              <a:t>FFR </a:t>
            </a:r>
            <a:r>
              <a:rPr lang="en-US" dirty="0"/>
              <a:t>Policies and procedures.</a:t>
            </a:r>
          </a:p>
          <a:p>
            <a:pPr marL="285750" lvl="0" indent="-285750">
              <a:buFont typeface="Wingdings" panose="05000000000000000000" pitchFamily="2" charset="2"/>
              <a:buChar char="ü"/>
            </a:pPr>
            <a:r>
              <a:rPr lang="en-US" dirty="0"/>
              <a:t>Review the overall process routinely to identify improvements that help drive quality and timeliness.</a:t>
            </a:r>
          </a:p>
          <a:p>
            <a:pPr marL="285750" lvl="0" indent="-285750">
              <a:buFont typeface="Wingdings" panose="05000000000000000000" pitchFamily="2" charset="2"/>
              <a:buChar char="ü"/>
            </a:pPr>
            <a:r>
              <a:rPr lang="en-US" dirty="0"/>
              <a:t>Review the reconciliation procedures and/or instructions to ensure they answer: What? When? Who? Why? How Much?</a:t>
            </a:r>
          </a:p>
          <a:p>
            <a:r>
              <a:rPr lang="en-US" dirty="0"/>
              <a:t> </a:t>
            </a:r>
          </a:p>
          <a:p>
            <a:r>
              <a:rPr lang="en-US" sz="2000" dirty="0"/>
              <a:t>Good tools and processes provide a framework for ensuring quality, accuracy, and completeness. They provide a means to track assignments, due dates, and work completion. A robust, automated account reconciliation process will focus the right people on the right activities and give management real-time information around the close process.</a:t>
            </a:r>
          </a:p>
          <a:p>
            <a:r>
              <a:rPr lang="en-US" sz="2000" dirty="0"/>
              <a:t> </a:t>
            </a:r>
          </a:p>
        </p:txBody>
      </p:sp>
    </p:spTree>
    <p:extLst>
      <p:ext uri="{BB962C8B-B14F-4D97-AF65-F5344CB8AC3E}">
        <p14:creationId xmlns:p14="http://schemas.microsoft.com/office/powerpoint/2010/main" val="306412475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914400"/>
            <a:ext cx="8305800" cy="4801314"/>
          </a:xfrm>
          <a:prstGeom prst="rect">
            <a:avLst/>
          </a:prstGeom>
          <a:noFill/>
        </p:spPr>
        <p:txBody>
          <a:bodyPr wrap="square" rtlCol="0">
            <a:spAutoFit/>
          </a:bodyPr>
          <a:lstStyle/>
          <a:p>
            <a:pPr algn="ctr"/>
            <a:r>
              <a:rPr lang="en-US" b="1" u="sng" dirty="0">
                <a:hlinkClick r:id="rId2"/>
              </a:rPr>
              <a:t>How to Reconcile a General Ledger Account</a:t>
            </a:r>
            <a:endParaRPr lang="en-US" u="sng" dirty="0"/>
          </a:p>
          <a:p>
            <a:r>
              <a:rPr lang="en-US" dirty="0"/>
              <a:t> </a:t>
            </a:r>
          </a:p>
          <a:p>
            <a:r>
              <a:rPr lang="en-US" dirty="0"/>
              <a:t>Good accounting controls means knowing what's in your balance sheet. If you don't reconcile your accounts on a </a:t>
            </a:r>
            <a:r>
              <a:rPr lang="en-US" u="sng" dirty="0"/>
              <a:t>regular basis</a:t>
            </a:r>
            <a:r>
              <a:rPr lang="en-US" dirty="0"/>
              <a:t> you can't be sure if your financial statements are correct. </a:t>
            </a:r>
            <a:endParaRPr lang="en-US" dirty="0" smtClean="0"/>
          </a:p>
          <a:p>
            <a:endParaRPr lang="en-US" dirty="0"/>
          </a:p>
          <a:p>
            <a:r>
              <a:rPr lang="en-US" dirty="0" smtClean="0"/>
              <a:t>Follow </a:t>
            </a:r>
            <a:r>
              <a:rPr lang="en-US" dirty="0"/>
              <a:t>these steps to clear and correct financial reporting.</a:t>
            </a:r>
          </a:p>
          <a:p>
            <a:r>
              <a:rPr lang="en-US" dirty="0"/>
              <a:t> </a:t>
            </a:r>
          </a:p>
          <a:p>
            <a:pPr marL="285750" lvl="0" indent="-285750">
              <a:buFont typeface="Wingdings" panose="05000000000000000000" pitchFamily="2" charset="2"/>
              <a:buChar char="§"/>
            </a:pPr>
            <a:r>
              <a:rPr lang="en-US" dirty="0"/>
              <a:t>Understand the accounting policy for the account you are reconciling. </a:t>
            </a:r>
            <a:endParaRPr lang="en-US" dirty="0" smtClean="0"/>
          </a:p>
          <a:p>
            <a:pPr marL="285750" lvl="0" indent="-285750">
              <a:buFont typeface="Wingdings" panose="05000000000000000000" pitchFamily="2" charset="2"/>
              <a:buChar char="§"/>
            </a:pPr>
            <a:r>
              <a:rPr lang="en-US" dirty="0" smtClean="0"/>
              <a:t>The </a:t>
            </a:r>
            <a:r>
              <a:rPr lang="en-US" dirty="0"/>
              <a:t>first step in reconciling your general ledger account is to know what should be in it. You can't verify that the balance is correct unless you know the rules. Read your company accounting policy manual and clarify any issues with your supervisor or manager.</a:t>
            </a:r>
          </a:p>
          <a:p>
            <a:pPr marL="285750" lvl="0" indent="-285750">
              <a:buFont typeface="Wingdings" panose="05000000000000000000" pitchFamily="2" charset="2"/>
              <a:buChar char="§"/>
            </a:pPr>
            <a:r>
              <a:rPr lang="en-US" dirty="0"/>
              <a:t>Gather supporting documents. These will differ depending on the type of account you are reconciling. They could be copies of invoices, agreements or contracts, statements from outside parties (like bank statements) or copies of supporting reports from other systems - like accounts receivable</a:t>
            </a:r>
            <a:r>
              <a:rPr lang="en-US" dirty="0" smtClean="0"/>
              <a:t>.</a:t>
            </a:r>
            <a:endParaRPr lang="en-US"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smtClean="0">
                <a:latin typeface="+mj-lt"/>
              </a:rPr>
              <a:t>Reconciliation GL Account</a:t>
            </a:r>
            <a:endParaRPr lang="en-US" sz="3200" dirty="0">
              <a:latin typeface="+mj-lt"/>
            </a:endParaRPr>
          </a:p>
        </p:txBody>
      </p:sp>
      <p:pic>
        <p:nvPicPr>
          <p:cNvPr id="10" name="Picture 9" descr="D:\Documents and Settings\robin.gaines\Local Settings\Temporary Internet Files\Content.IE5\XOAFEXHW\MC900412628[1].wmf"/>
          <p:cNvPicPr>
            <a:picLocks noChangeAspect="1" noChangeArrowheads="1"/>
          </p:cNvPicPr>
          <p:nvPr/>
        </p:nvPicPr>
        <p:blipFill>
          <a:blip r:embed="rId3" cstate="print"/>
          <a:srcRect/>
          <a:stretch>
            <a:fillRect/>
          </a:stretch>
        </p:blipFill>
        <p:spPr bwMode="auto">
          <a:xfrm>
            <a:off x="1066801" y="106727"/>
            <a:ext cx="1143000" cy="960073"/>
          </a:xfrm>
          <a:prstGeom prst="rect">
            <a:avLst/>
          </a:prstGeom>
          <a:noFill/>
        </p:spPr>
      </p:pic>
    </p:spTree>
    <p:extLst>
      <p:ext uri="{BB962C8B-B14F-4D97-AF65-F5344CB8AC3E}">
        <p14:creationId xmlns:p14="http://schemas.microsoft.com/office/powerpoint/2010/main" val="11845090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3428" y="1090188"/>
            <a:ext cx="8305800" cy="369332"/>
          </a:xfrm>
          <a:prstGeom prst="rect">
            <a:avLst/>
          </a:prstGeom>
          <a:noFill/>
        </p:spPr>
        <p:txBody>
          <a:bodyPr wrap="square" rtlCol="0">
            <a:spAutoFit/>
          </a:bodyPr>
          <a:lstStyle/>
          <a:p>
            <a:pPr algn="ctr"/>
            <a:r>
              <a:rPr lang="en-US" b="1" u="sng" dirty="0">
                <a:hlinkClick r:id="rId2"/>
              </a:rPr>
              <a:t>How to Reconcile a General Ledger </a:t>
            </a:r>
            <a:r>
              <a:rPr lang="en-US" b="1" u="sng" dirty="0" smtClean="0">
                <a:hlinkClick r:id="rId2"/>
              </a:rPr>
              <a:t>Account</a:t>
            </a:r>
            <a:endParaRPr lang="en-US" u="sng"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3" cstate="print"/>
          <a:srcRect/>
          <a:stretch>
            <a:fillRect/>
          </a:stretch>
        </p:blipFill>
        <p:spPr bwMode="auto">
          <a:xfrm>
            <a:off x="1066801" y="106727"/>
            <a:ext cx="1143000" cy="960073"/>
          </a:xfrm>
          <a:prstGeom prst="rect">
            <a:avLst/>
          </a:prstGeom>
          <a:noFill/>
        </p:spPr>
      </p:pic>
      <p:sp>
        <p:nvSpPr>
          <p:cNvPr id="3" name="Rectangle 2"/>
          <p:cNvSpPr/>
          <p:nvPr/>
        </p:nvSpPr>
        <p:spPr>
          <a:xfrm>
            <a:off x="762000" y="1600200"/>
            <a:ext cx="7772400" cy="1015663"/>
          </a:xfrm>
          <a:prstGeom prst="rect">
            <a:avLst/>
          </a:prstGeom>
        </p:spPr>
        <p:txBody>
          <a:bodyPr wrap="square">
            <a:spAutoFit/>
          </a:bodyPr>
          <a:lstStyle/>
          <a:p>
            <a:pPr marL="285750" lvl="0" indent="-285750">
              <a:buFont typeface="Wingdings" panose="05000000000000000000" pitchFamily="2" charset="2"/>
              <a:buChar char="§"/>
            </a:pPr>
            <a:r>
              <a:rPr lang="en-US" sz="2000" dirty="0"/>
              <a:t>Ask yourself the investigative questions about the items in the account - what are they? when were they created? how do they relate to </a:t>
            </a:r>
            <a:r>
              <a:rPr lang="en-US" sz="2000" dirty="0" smtClean="0"/>
              <a:t>accounting </a:t>
            </a:r>
            <a:r>
              <a:rPr lang="en-US" sz="2000" dirty="0"/>
              <a:t>policies? why are they in this account balance?</a:t>
            </a:r>
          </a:p>
        </p:txBody>
      </p:sp>
      <p:sp>
        <p:nvSpPr>
          <p:cNvPr id="7" name="Rectangle 6"/>
          <p:cNvSpPr/>
          <p:nvPr/>
        </p:nvSpPr>
        <p:spPr>
          <a:xfrm>
            <a:off x="795950" y="2681334"/>
            <a:ext cx="7620000" cy="2862322"/>
          </a:xfrm>
          <a:prstGeom prst="rect">
            <a:avLst/>
          </a:prstGeom>
        </p:spPr>
        <p:txBody>
          <a:bodyPr wrap="square">
            <a:spAutoFit/>
          </a:bodyPr>
          <a:lstStyle/>
          <a:p>
            <a:pPr marL="285750" lvl="0" indent="-285750">
              <a:buFont typeface="Wingdings" panose="05000000000000000000" pitchFamily="2" charset="2"/>
              <a:buChar char="§"/>
            </a:pPr>
            <a:r>
              <a:rPr lang="en-US" sz="2000" dirty="0"/>
              <a:t>Document your explanations and conclusions clearly and completely</a:t>
            </a:r>
            <a:r>
              <a:rPr lang="en-US" sz="2000" dirty="0" smtClean="0"/>
              <a:t>.</a:t>
            </a:r>
          </a:p>
          <a:p>
            <a:pPr lvl="0"/>
            <a:endParaRPr lang="en-US" sz="2000" dirty="0"/>
          </a:p>
          <a:p>
            <a:pPr marL="285750" lvl="0" indent="-285750">
              <a:buFont typeface="Wingdings" panose="05000000000000000000" pitchFamily="2" charset="2"/>
              <a:buChar char="§"/>
            </a:pPr>
            <a:r>
              <a:rPr lang="en-US" sz="2000" dirty="0"/>
              <a:t>Document for others - not </a:t>
            </a:r>
            <a:r>
              <a:rPr lang="en-US" sz="2000" dirty="0" smtClean="0"/>
              <a:t>yourself</a:t>
            </a:r>
          </a:p>
          <a:p>
            <a:pPr marL="285750" lvl="0" indent="-285750">
              <a:buFont typeface="Wingdings" panose="05000000000000000000" pitchFamily="2" charset="2"/>
              <a:buChar char="§"/>
            </a:pPr>
            <a:endParaRPr lang="en-US" sz="2000" dirty="0"/>
          </a:p>
          <a:p>
            <a:pPr marL="285750" lvl="0" indent="-285750">
              <a:buFont typeface="Wingdings" panose="05000000000000000000" pitchFamily="2" charset="2"/>
              <a:buChar char="§"/>
            </a:pPr>
            <a:r>
              <a:rPr lang="en-US" sz="2000" dirty="0" smtClean="0"/>
              <a:t> </a:t>
            </a:r>
            <a:r>
              <a:rPr lang="en-US" sz="2000" dirty="0"/>
              <a:t>The purpose of the reconciliation is to demonstrate to others that the account balance is correct. </a:t>
            </a:r>
            <a:endParaRPr lang="en-US" sz="2000" dirty="0" smtClean="0"/>
          </a:p>
          <a:p>
            <a:pPr marL="285750" lvl="0" indent="-285750">
              <a:buFont typeface="Wingdings" panose="05000000000000000000" pitchFamily="2" charset="2"/>
              <a:buChar char="§"/>
            </a:pPr>
            <a:endParaRPr lang="en-US" sz="2000" dirty="0"/>
          </a:p>
          <a:p>
            <a:pPr marL="285750" lvl="0" indent="-285750">
              <a:buFont typeface="Wingdings" panose="05000000000000000000" pitchFamily="2" charset="2"/>
              <a:buChar char="§"/>
            </a:pPr>
            <a:r>
              <a:rPr lang="en-US" sz="2000" dirty="0" smtClean="0"/>
              <a:t>Make </a:t>
            </a:r>
            <a:r>
              <a:rPr lang="en-US" sz="2000" dirty="0"/>
              <a:t>sure your explanations don't include too much jargon and that they are complete.</a:t>
            </a:r>
          </a:p>
        </p:txBody>
      </p:sp>
    </p:spTree>
    <p:extLst>
      <p:ext uri="{BB962C8B-B14F-4D97-AF65-F5344CB8AC3E}">
        <p14:creationId xmlns:p14="http://schemas.microsoft.com/office/powerpoint/2010/main" val="177890057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agon 6"/>
          <p:cNvSpPr/>
          <p:nvPr/>
        </p:nvSpPr>
        <p:spPr>
          <a:xfrm>
            <a:off x="1981200" y="1295400"/>
            <a:ext cx="5562600" cy="4572000"/>
          </a:xfrm>
          <a:prstGeom prst="hexagon">
            <a:avLst/>
          </a:prstGeom>
          <a:scene3d>
            <a:camera prst="orthographicFront"/>
            <a:lightRig rig="threePt" dir="t"/>
          </a:scene3d>
          <a:sp3d>
            <a:bevelT w="139700" h="139700" prst="divot"/>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646331"/>
          </a:xfrm>
          <a:prstGeom prst="rect">
            <a:avLst/>
          </a:prstGeom>
          <a:noFill/>
        </p:spPr>
        <p:txBody>
          <a:bodyPr wrap="square" rtlCol="0">
            <a:spAutoFit/>
          </a:bodyPr>
          <a:lstStyle/>
          <a:p>
            <a:endParaRPr lang="en-US" dirty="0" smtClean="0"/>
          </a:p>
          <a:p>
            <a:endParaRPr lang="en-US"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
        <p:nvSpPr>
          <p:cNvPr id="3" name="Rectangle 2"/>
          <p:cNvSpPr/>
          <p:nvPr/>
        </p:nvSpPr>
        <p:spPr>
          <a:xfrm>
            <a:off x="2752252" y="1775936"/>
            <a:ext cx="4152900" cy="3847207"/>
          </a:xfrm>
          <a:prstGeom prst="rect">
            <a:avLst/>
          </a:prstGeom>
        </p:spPr>
        <p:txBody>
          <a:bodyPr wrap="square">
            <a:spAutoFit/>
          </a:bodyPr>
          <a:lstStyle/>
          <a:p>
            <a:pPr algn="ct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DON'T COPY THE GENERAL </a:t>
            </a: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LEDGER</a:t>
            </a:r>
          </a:p>
          <a:p>
            <a:pPr algn="ctr"/>
            <a:endPar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marL="285750" indent="-285750">
              <a:buFont typeface="Wingdings" panose="05000000000000000000" pitchFamily="2" charset="2"/>
              <a:buChar char="q"/>
            </a:pPr>
            <a:r>
              <a:rPr lang="en-US" sz="2000" dirty="0" smtClean="0">
                <a:solidFill>
                  <a:schemeClr val="bg1"/>
                </a:solidFill>
              </a:rPr>
              <a:t>A </a:t>
            </a:r>
            <a:r>
              <a:rPr lang="en-US" sz="2000" dirty="0">
                <a:solidFill>
                  <a:schemeClr val="bg1"/>
                </a:solidFill>
              </a:rPr>
              <a:t>listing that just shows the activity in and out of the account is not really a </a:t>
            </a:r>
            <a:r>
              <a:rPr lang="en-US" sz="2000" dirty="0" smtClean="0">
                <a:solidFill>
                  <a:schemeClr val="bg1"/>
                </a:solidFill>
              </a:rPr>
              <a:t>reconciliation</a:t>
            </a:r>
          </a:p>
          <a:p>
            <a:pPr marL="285750" indent="-285750">
              <a:buFont typeface="Wingdings" panose="05000000000000000000" pitchFamily="2" charset="2"/>
              <a:buChar char="q"/>
            </a:pPr>
            <a:r>
              <a:rPr lang="en-US" sz="2000" dirty="0" smtClean="0">
                <a:solidFill>
                  <a:schemeClr val="bg1"/>
                </a:solidFill>
              </a:rPr>
              <a:t>The </a:t>
            </a:r>
            <a:r>
              <a:rPr lang="en-US" sz="2000" dirty="0">
                <a:solidFill>
                  <a:schemeClr val="bg1"/>
                </a:solidFill>
              </a:rPr>
              <a:t>purpose of the reconciliation is to substantiate that the balance is correct</a:t>
            </a:r>
            <a:r>
              <a:rPr lang="en-US" sz="2000" dirty="0" smtClean="0">
                <a:solidFill>
                  <a:schemeClr val="bg1"/>
                </a:solidFill>
              </a:rPr>
              <a:t>!</a:t>
            </a:r>
          </a:p>
          <a:p>
            <a:pPr marL="285750" indent="-285750">
              <a:buFont typeface="Wingdings" panose="05000000000000000000" pitchFamily="2" charset="2"/>
              <a:buChar char="q"/>
            </a:pPr>
            <a:r>
              <a:rPr lang="en-US" sz="2000" dirty="0" smtClean="0">
                <a:solidFill>
                  <a:schemeClr val="bg1"/>
                </a:solidFill>
              </a:rPr>
              <a:t>The </a:t>
            </a:r>
            <a:r>
              <a:rPr lang="en-US" sz="2000" dirty="0">
                <a:solidFill>
                  <a:schemeClr val="bg1"/>
                </a:solidFill>
              </a:rPr>
              <a:t>listing of all activity just shows what the balance </a:t>
            </a:r>
            <a:r>
              <a:rPr lang="en-US" sz="2000" dirty="0" smtClean="0">
                <a:solidFill>
                  <a:schemeClr val="bg1"/>
                </a:solidFill>
              </a:rPr>
              <a:t>is!</a:t>
            </a:r>
            <a:endParaRPr lang="en-US" sz="2000" dirty="0">
              <a:solidFill>
                <a:schemeClr val="bg1"/>
              </a:solidFill>
            </a:endParaRPr>
          </a:p>
        </p:txBody>
      </p:sp>
    </p:spTree>
    <p:extLst>
      <p:ext uri="{BB962C8B-B14F-4D97-AF65-F5344CB8AC3E}">
        <p14:creationId xmlns:p14="http://schemas.microsoft.com/office/powerpoint/2010/main" val="24280222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N9G Tool Box?</a:t>
            </a:r>
            <a:endParaRPr lang="en-US" dirty="0"/>
          </a:p>
        </p:txBody>
      </p:sp>
      <p:sp>
        <p:nvSpPr>
          <p:cNvPr id="3" name="Content Placeholder 2"/>
          <p:cNvSpPr>
            <a:spLocks noGrp="1"/>
          </p:cNvSpPr>
          <p:nvPr>
            <p:ph idx="1"/>
          </p:nvPr>
        </p:nvSpPr>
        <p:spPr/>
        <p:txBody>
          <a:bodyPr>
            <a:normAutofit/>
          </a:bodyPr>
          <a:lstStyle/>
          <a:p>
            <a:r>
              <a:rPr lang="en-US" sz="2400" dirty="0" smtClean="0"/>
              <a:t>The N9G tool box provides the field with helpful information on a wide range of subjects.</a:t>
            </a:r>
          </a:p>
          <a:p>
            <a:r>
              <a:rPr lang="en-US" sz="2400" dirty="0" smtClean="0"/>
              <a:t>The tool box provides information to CNIC Regions &amp; Installations; keeping them “audit-ready” at all times.</a:t>
            </a:r>
          </a:p>
          <a:p>
            <a:r>
              <a:rPr lang="en-US" sz="2400" dirty="0" smtClean="0"/>
              <a:t>We have provided each of you with a tool box, just make sure as we provide you a tool monthly, you keep it in your tool box!</a:t>
            </a:r>
            <a:endParaRPr lang="en-US" sz="2400" dirty="0"/>
          </a:p>
        </p:txBody>
      </p:sp>
      <p:pic>
        <p:nvPicPr>
          <p:cNvPr id="2050" name="Picture 2" descr="D:\Documents and Settings\robin.gaines\Local Settings\Temporary Internet Files\Content.IE5\JWV5OFR6\MC900431525[1].png"/>
          <p:cNvPicPr>
            <a:picLocks noChangeAspect="1" noChangeArrowheads="1"/>
          </p:cNvPicPr>
          <p:nvPr/>
        </p:nvPicPr>
        <p:blipFill>
          <a:blip r:embed="rId2" cstate="print"/>
          <a:srcRect/>
          <a:stretch>
            <a:fillRect/>
          </a:stretch>
        </p:blipFill>
        <p:spPr bwMode="auto">
          <a:xfrm>
            <a:off x="3505200" y="4191000"/>
            <a:ext cx="2133333" cy="2133333"/>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3400" y="4648200"/>
            <a:ext cx="8229600" cy="1400115"/>
          </a:xfrm>
          <a:prstGeom prst="rect">
            <a:avLst/>
          </a:prstGeom>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
        <p:nvSpPr>
          <p:cNvPr id="3" name="Rectangle 2"/>
          <p:cNvSpPr/>
          <p:nvPr/>
        </p:nvSpPr>
        <p:spPr>
          <a:xfrm>
            <a:off x="609600" y="1524000"/>
            <a:ext cx="8153400" cy="4524315"/>
          </a:xfrm>
          <a:prstGeom prst="rect">
            <a:avLst/>
          </a:prstGeom>
        </p:spPr>
        <p:txBody>
          <a:bodyPr wrap="square">
            <a:spAutoFit/>
          </a:bodyPr>
          <a:lstStyle/>
          <a:p>
            <a:r>
              <a:rPr lang="en-US" sz="2400" dirty="0"/>
              <a:t>BLUF – The Balance sheet is required to be an </a:t>
            </a:r>
            <a:r>
              <a:rPr lang="en-US" sz="2400" u="sng" dirty="0"/>
              <a:t>accurate </a:t>
            </a:r>
            <a:r>
              <a:rPr lang="en-US" sz="2400" dirty="0"/>
              <a:t>reflection of the financial condition of each MWR, NGIS, CMWR and NFC. </a:t>
            </a:r>
            <a:endParaRPr lang="en-US" sz="2400" dirty="0" smtClean="0"/>
          </a:p>
          <a:p>
            <a:endParaRPr lang="en-US" sz="2400" dirty="0"/>
          </a:p>
          <a:p>
            <a:r>
              <a:rPr lang="en-US" sz="2400" dirty="0" smtClean="0"/>
              <a:t>No </a:t>
            </a:r>
            <a:r>
              <a:rPr lang="en-US" sz="2400" dirty="0"/>
              <a:t>ONE is perfect.  The reconciliation process will assist in identifying issues, mistakes and in some cases potential fraud, waste and abuse.  </a:t>
            </a:r>
            <a:endParaRPr lang="en-US" sz="2400" dirty="0" smtClean="0"/>
          </a:p>
          <a:p>
            <a:endParaRPr lang="en-US" sz="2400" dirty="0"/>
          </a:p>
          <a:p>
            <a:endParaRPr lang="en-US" sz="2400" dirty="0" smtClean="0"/>
          </a:p>
          <a:p>
            <a:pPr algn="ctr"/>
            <a:r>
              <a:rPr lang="en-US" sz="2400" b="1" dirty="0" smtClean="0">
                <a:solidFill>
                  <a:schemeClr val="bg1"/>
                </a:solidFill>
              </a:rPr>
              <a:t>It </a:t>
            </a:r>
            <a:r>
              <a:rPr lang="en-US" sz="2400" b="1" dirty="0">
                <a:solidFill>
                  <a:schemeClr val="bg1"/>
                </a:solidFill>
              </a:rPr>
              <a:t>is our responsibility to safeguard the sailor’s money and the reconciliation process is just one vital control in ensuring those safeguards are sufficient.</a:t>
            </a:r>
          </a:p>
        </p:txBody>
      </p:sp>
    </p:spTree>
    <p:extLst>
      <p:ext uri="{BB962C8B-B14F-4D97-AF65-F5344CB8AC3E}">
        <p14:creationId xmlns:p14="http://schemas.microsoft.com/office/powerpoint/2010/main" val="336023127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Topics that will be filling your Tool Box Monthly</a:t>
            </a:r>
            <a:endParaRPr lang="en-US" dirty="0"/>
          </a:p>
        </p:txBody>
      </p:sp>
      <p:sp>
        <p:nvSpPr>
          <p:cNvPr id="5" name="Content Placeholder 4"/>
          <p:cNvSpPr>
            <a:spLocks noGrp="1"/>
          </p:cNvSpPr>
          <p:nvPr>
            <p:ph idx="1"/>
          </p:nvPr>
        </p:nvSpPr>
        <p:spPr>
          <a:xfrm>
            <a:off x="457200" y="1981200"/>
            <a:ext cx="8610600" cy="4144963"/>
          </a:xfrm>
        </p:spPr>
        <p:txBody>
          <a:bodyPr/>
          <a:lstStyle/>
          <a:p>
            <a:r>
              <a:rPr lang="en-US" sz="2800" dirty="0" smtClean="0"/>
              <a:t>                    </a:t>
            </a:r>
            <a:r>
              <a:rPr lang="en-US" sz="2000" dirty="0" smtClean="0">
                <a:solidFill>
                  <a:srgbClr val="0070C0"/>
                </a:solidFill>
              </a:rPr>
              <a:t>Cost of Goods Sold </a:t>
            </a:r>
            <a:r>
              <a:rPr lang="en-US" sz="2400" dirty="0" smtClean="0">
                <a:solidFill>
                  <a:srgbClr val="0070C0"/>
                </a:solidFill>
              </a:rPr>
              <a:t>		</a:t>
            </a:r>
            <a:r>
              <a:rPr lang="en-US" sz="2000" dirty="0" smtClean="0">
                <a:solidFill>
                  <a:srgbClr val="0070C0"/>
                </a:solidFill>
              </a:rPr>
              <a:t>November</a:t>
            </a:r>
            <a:endParaRPr lang="en-US" sz="2000" dirty="0" smtClean="0">
              <a:solidFill>
                <a:srgbClr val="0070C0"/>
              </a:solidFill>
            </a:endParaRPr>
          </a:p>
          <a:p>
            <a:r>
              <a:rPr lang="en-US" sz="2400" dirty="0" smtClean="0"/>
              <a:t>	</a:t>
            </a:r>
            <a:r>
              <a:rPr lang="en-US" sz="2400" dirty="0"/>
              <a:t> </a:t>
            </a:r>
            <a:r>
              <a:rPr lang="en-US" sz="2400" dirty="0" smtClean="0"/>
              <a:t>            </a:t>
            </a:r>
            <a:r>
              <a:rPr lang="en-US" sz="2000" dirty="0" smtClean="0">
                <a:solidFill>
                  <a:srgbClr val="0070C0"/>
                </a:solidFill>
              </a:rPr>
              <a:t>Cash </a:t>
            </a:r>
            <a:r>
              <a:rPr lang="en-US" sz="2000" dirty="0" smtClean="0">
                <a:solidFill>
                  <a:srgbClr val="0070C0"/>
                </a:solidFill>
              </a:rPr>
              <a:t>&amp; Cash Handling 	</a:t>
            </a:r>
            <a:r>
              <a:rPr lang="en-US" sz="2000" dirty="0" smtClean="0">
                <a:solidFill>
                  <a:srgbClr val="0070C0"/>
                </a:solidFill>
              </a:rPr>
              <a:t>        December</a:t>
            </a:r>
            <a:endParaRPr lang="en-US" sz="2000" dirty="0" smtClean="0">
              <a:solidFill>
                <a:srgbClr val="0070C0"/>
              </a:solidFill>
            </a:endParaRPr>
          </a:p>
          <a:p>
            <a:r>
              <a:rPr lang="en-US" sz="2400" dirty="0" smtClean="0"/>
              <a:t>                        </a:t>
            </a:r>
            <a:r>
              <a:rPr lang="en-US" sz="2000" dirty="0" smtClean="0">
                <a:solidFill>
                  <a:srgbClr val="0070C0"/>
                </a:solidFill>
              </a:rPr>
              <a:t>Managers Financial Review 	January</a:t>
            </a:r>
          </a:p>
          <a:p>
            <a:r>
              <a:rPr lang="en-US" sz="2400" dirty="0" smtClean="0"/>
              <a:t>                        </a:t>
            </a:r>
            <a:r>
              <a:rPr lang="en-US" sz="2000" dirty="0" smtClean="0">
                <a:solidFill>
                  <a:srgbClr val="0070C0"/>
                </a:solidFill>
              </a:rPr>
              <a:t>NAF Personnel			February</a:t>
            </a:r>
          </a:p>
          <a:p>
            <a:r>
              <a:rPr lang="en-US" sz="2400" dirty="0"/>
              <a:t> </a:t>
            </a:r>
            <a:r>
              <a:rPr lang="en-US" sz="2400" dirty="0" smtClean="0"/>
              <a:t>                       </a:t>
            </a:r>
            <a:r>
              <a:rPr lang="en-US" sz="2000" dirty="0" smtClean="0">
                <a:solidFill>
                  <a:srgbClr val="0070C0"/>
                </a:solidFill>
              </a:rPr>
              <a:t>Contracts 			April</a:t>
            </a:r>
          </a:p>
          <a:p>
            <a:r>
              <a:rPr lang="en-US" sz="2400" dirty="0" smtClean="0"/>
              <a:t>                        </a:t>
            </a:r>
            <a:r>
              <a:rPr lang="en-US" sz="2000" dirty="0" smtClean="0"/>
              <a:t>Reconciliation </a:t>
            </a:r>
            <a:r>
              <a:rPr lang="en-US" sz="800" dirty="0" smtClean="0"/>
              <a:t>	</a:t>
            </a:r>
            <a:r>
              <a:rPr lang="en-US" sz="2000" dirty="0" smtClean="0"/>
              <a:t>	</a:t>
            </a:r>
            <a:r>
              <a:rPr lang="en-US" sz="2000" dirty="0" smtClean="0"/>
              <a:t>                July</a:t>
            </a:r>
            <a:endParaRPr lang="en-US" sz="2000" dirty="0" smtClean="0"/>
          </a:p>
          <a:p>
            <a:r>
              <a:rPr lang="en-US" sz="2400" dirty="0" smtClean="0"/>
              <a:t>                        </a:t>
            </a:r>
            <a:r>
              <a:rPr lang="en-US" sz="2000" dirty="0" smtClean="0"/>
              <a:t>Assets Inventory	</a:t>
            </a:r>
            <a:r>
              <a:rPr lang="en-US" sz="2000" dirty="0"/>
              <a:t> </a:t>
            </a:r>
            <a:r>
              <a:rPr lang="en-US" sz="2000" dirty="0" smtClean="0"/>
              <a:t>               </a:t>
            </a:r>
            <a:r>
              <a:rPr lang="en-US" sz="2000" dirty="0" smtClean="0"/>
              <a:t>August</a:t>
            </a:r>
            <a:endParaRPr lang="en-US" sz="2400" dirty="0" smtClean="0"/>
          </a:p>
          <a:p>
            <a:endParaRPr lang="en-US" sz="2400" dirty="0" smtClean="0"/>
          </a:p>
          <a:p>
            <a:endParaRPr lang="en-US" sz="1600" dirty="0" smtClean="0"/>
          </a:p>
          <a:p>
            <a:endParaRPr lang="en-US" sz="2400" dirty="0" smtClean="0"/>
          </a:p>
          <a:p>
            <a:endParaRPr lang="en-US" dirty="0"/>
          </a:p>
        </p:txBody>
      </p:sp>
      <p:pic>
        <p:nvPicPr>
          <p:cNvPr id="8" name="Picture 11" descr="D:\Documents and Settings\robin.gaines\Local Settings\Temporary Internet Files\Content.IE5\N8QG9BGE\MC900441292[1].png"/>
          <p:cNvPicPr>
            <a:picLocks noChangeAspect="1" noChangeArrowheads="1"/>
          </p:cNvPicPr>
          <p:nvPr/>
        </p:nvPicPr>
        <p:blipFill>
          <a:blip r:embed="rId2" cstate="print"/>
          <a:srcRect/>
          <a:stretch>
            <a:fillRect/>
          </a:stretch>
        </p:blipFill>
        <p:spPr bwMode="auto">
          <a:xfrm>
            <a:off x="914400" y="3200400"/>
            <a:ext cx="914400" cy="762000"/>
          </a:xfrm>
          <a:prstGeom prst="rect">
            <a:avLst/>
          </a:prstGeom>
          <a:noFill/>
        </p:spPr>
      </p:pic>
      <p:pic>
        <p:nvPicPr>
          <p:cNvPr id="9" name="Picture 12" descr="D:\Documents and Settings\robin.gaines\Local Settings\Temporary Internet Files\Content.IE5\JWV5OFR6\MC900441278[1].png"/>
          <p:cNvPicPr>
            <a:picLocks noChangeAspect="1" noChangeArrowheads="1"/>
          </p:cNvPicPr>
          <p:nvPr/>
        </p:nvPicPr>
        <p:blipFill>
          <a:blip r:embed="rId3" cstate="print"/>
          <a:srcRect/>
          <a:stretch>
            <a:fillRect/>
          </a:stretch>
        </p:blipFill>
        <p:spPr bwMode="auto">
          <a:xfrm>
            <a:off x="1066800" y="2895600"/>
            <a:ext cx="685800" cy="533400"/>
          </a:xfrm>
          <a:prstGeom prst="rect">
            <a:avLst/>
          </a:prstGeom>
          <a:noFill/>
        </p:spPr>
      </p:pic>
      <p:pic>
        <p:nvPicPr>
          <p:cNvPr id="10" name="Picture 6" descr="D:\Documents and Settings\robin.gaines\Local Settings\Temporary Internet Files\Content.IE5\JWV5OFR6\MC900441281[1].png"/>
          <p:cNvPicPr>
            <a:picLocks noChangeAspect="1" noChangeArrowheads="1"/>
          </p:cNvPicPr>
          <p:nvPr/>
        </p:nvPicPr>
        <p:blipFill>
          <a:blip r:embed="rId4" cstate="print"/>
          <a:srcRect/>
          <a:stretch>
            <a:fillRect/>
          </a:stretch>
        </p:blipFill>
        <p:spPr bwMode="auto">
          <a:xfrm>
            <a:off x="914400" y="2514600"/>
            <a:ext cx="762000" cy="457200"/>
          </a:xfrm>
          <a:prstGeom prst="rect">
            <a:avLst/>
          </a:prstGeom>
          <a:noFill/>
        </p:spPr>
      </p:pic>
      <p:pic>
        <p:nvPicPr>
          <p:cNvPr id="11" name="Picture 14" descr="D:\Documents and Settings\robin.gaines\Local Settings\Temporary Internet Files\Content.IE5\V1ZBT4YM\MC900441280[1].png"/>
          <p:cNvPicPr>
            <a:picLocks noChangeAspect="1" noChangeArrowheads="1"/>
          </p:cNvPicPr>
          <p:nvPr/>
        </p:nvPicPr>
        <p:blipFill>
          <a:blip r:embed="rId5" cstate="print"/>
          <a:srcRect/>
          <a:stretch>
            <a:fillRect/>
          </a:stretch>
        </p:blipFill>
        <p:spPr bwMode="auto">
          <a:xfrm>
            <a:off x="1066800" y="3733800"/>
            <a:ext cx="685800" cy="685800"/>
          </a:xfrm>
          <a:prstGeom prst="rect">
            <a:avLst/>
          </a:prstGeom>
          <a:noFill/>
        </p:spPr>
      </p:pic>
      <p:pic>
        <p:nvPicPr>
          <p:cNvPr id="12" name="Picture 10" descr="D:\Documents and Settings\robin.gaines\Local Settings\Temporary Internet Files\Content.IE5\XOAFEXHW\MC900412628[1].wmf"/>
          <p:cNvPicPr>
            <a:picLocks noChangeAspect="1" noChangeArrowheads="1"/>
          </p:cNvPicPr>
          <p:nvPr/>
        </p:nvPicPr>
        <p:blipFill>
          <a:blip r:embed="rId6" cstate="print"/>
          <a:srcRect/>
          <a:stretch>
            <a:fillRect/>
          </a:stretch>
        </p:blipFill>
        <p:spPr bwMode="auto">
          <a:xfrm>
            <a:off x="1066800" y="4191000"/>
            <a:ext cx="838200" cy="762000"/>
          </a:xfrm>
          <a:prstGeom prst="rect">
            <a:avLst/>
          </a:prstGeom>
          <a:noFill/>
        </p:spPr>
      </p:pic>
      <p:pic>
        <p:nvPicPr>
          <p:cNvPr id="13" name="Picture 15" descr="D:\Documents and Settings\robin.gaines\Local Settings\Temporary Internet Files\Content.IE5\FPR4AFYV\MC900441284[1].png"/>
          <p:cNvPicPr>
            <a:picLocks noChangeAspect="1" noChangeArrowheads="1"/>
          </p:cNvPicPr>
          <p:nvPr/>
        </p:nvPicPr>
        <p:blipFill>
          <a:blip r:embed="rId7" cstate="print"/>
          <a:srcRect/>
          <a:stretch>
            <a:fillRect/>
          </a:stretch>
        </p:blipFill>
        <p:spPr bwMode="auto">
          <a:xfrm>
            <a:off x="914400" y="4876800"/>
            <a:ext cx="838200" cy="685800"/>
          </a:xfrm>
          <a:prstGeom prst="rect">
            <a:avLst/>
          </a:prstGeom>
          <a:noFill/>
        </p:spPr>
      </p:pic>
      <p:pic>
        <p:nvPicPr>
          <p:cNvPr id="1027" name="Picture 3" descr="D:\Documents and Settings\robin.gaines\Local Settings\Temporary Internet Files\Content.IE5\XEEIH4IH\MC900371390[1].wmf"/>
          <p:cNvPicPr>
            <a:picLocks noChangeAspect="1" noChangeArrowheads="1"/>
          </p:cNvPicPr>
          <p:nvPr/>
        </p:nvPicPr>
        <p:blipFill>
          <a:blip r:embed="rId8" cstate="print"/>
          <a:srcRect/>
          <a:stretch>
            <a:fillRect/>
          </a:stretch>
        </p:blipFill>
        <p:spPr bwMode="auto">
          <a:xfrm>
            <a:off x="990600" y="1981200"/>
            <a:ext cx="685800" cy="5334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sz="3600" dirty="0" smtClean="0"/>
              <a:t>Reconciliation</a:t>
            </a:r>
            <a:r>
              <a:rPr lang="en-US" dirty="0"/>
              <a:t/>
            </a:r>
            <a:br>
              <a:rPr lang="en-US" dirty="0"/>
            </a:br>
            <a:endParaRPr lang="en-US" dirty="0"/>
          </a:p>
        </p:txBody>
      </p:sp>
      <p:sp>
        <p:nvSpPr>
          <p:cNvPr id="4" name="Oval 3"/>
          <p:cNvSpPr/>
          <p:nvPr/>
        </p:nvSpPr>
        <p:spPr>
          <a:xfrm>
            <a:off x="1066800" y="1295400"/>
            <a:ext cx="7239000" cy="4876800"/>
          </a:xfrm>
          <a:prstGeom prst="ellipse">
            <a:avLst/>
          </a:prstGeom>
          <a:ln>
            <a:solidFill>
              <a:srgbClr val="FFC000"/>
            </a:solidFill>
          </a:ln>
          <a:effectLst>
            <a:outerShdw blurRad="76200" dir="13500000" sy="23000" kx="1200000" algn="br" rotWithShape="0">
              <a:prstClr val="black">
                <a:alpha val="2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t>Account reconciliation is important not just for individuals and households, but also for businesses. </a:t>
            </a:r>
            <a:r>
              <a:rPr lang="en-US" sz="2400" dirty="0" smtClean="0"/>
              <a:t>MWR</a:t>
            </a:r>
            <a:r>
              <a:rPr lang="en-US" sz="2400" dirty="0"/>
              <a:t>, NGIS, CMWR</a:t>
            </a:r>
            <a:r>
              <a:rPr lang="en-US" sz="2400" dirty="0" smtClean="0"/>
              <a:t>, &amp; NFC </a:t>
            </a:r>
            <a:r>
              <a:rPr lang="en-US" sz="2400" dirty="0"/>
              <a:t>Business Offices </a:t>
            </a:r>
            <a:r>
              <a:rPr lang="en-US" sz="2400" b="1" dirty="0"/>
              <a:t>must</a:t>
            </a:r>
            <a:r>
              <a:rPr lang="en-US" sz="2400" dirty="0"/>
              <a:t> reconcile their accounts to check for fraud and to prevent balance sheet errors</a:t>
            </a:r>
            <a:r>
              <a:rPr lang="en-US" sz="2400" dirty="0" smtClean="0"/>
              <a:t>. </a:t>
            </a:r>
            <a:r>
              <a:rPr lang="en-US" sz="2400" dirty="0"/>
              <a:t>Without accurate financial information, REGCOM, Commanding Officers and Managers cannot make well-informed decisions</a:t>
            </a:r>
            <a:r>
              <a:rPr lang="en-US" sz="2800" dirty="0"/>
              <a:t>. </a:t>
            </a:r>
          </a:p>
        </p:txBody>
      </p:sp>
      <p:pic>
        <p:nvPicPr>
          <p:cNvPr id="5" name="Picture 10"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587697" y="152400"/>
            <a:ext cx="1792601" cy="1419225"/>
          </a:xfrm>
          <a:prstGeom prst="rect">
            <a:avLst/>
          </a:prstGeom>
          <a:noFill/>
        </p:spPr>
      </p:pic>
    </p:spTree>
    <p:extLst>
      <p:ext uri="{BB962C8B-B14F-4D97-AF65-F5344CB8AC3E}">
        <p14:creationId xmlns:p14="http://schemas.microsoft.com/office/powerpoint/2010/main" val="17981721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762000"/>
          </a:xfrm>
        </p:spPr>
        <p:txBody>
          <a:bodyPr>
            <a:normAutofit fontScale="90000"/>
          </a:bodyPr>
          <a:lstStyle/>
          <a:p>
            <a:pPr algn="r"/>
            <a:r>
              <a:rPr lang="en-US" sz="3200" dirty="0"/>
              <a:t/>
            </a:r>
            <a:br>
              <a:rPr lang="en-US" sz="3200" dirty="0"/>
            </a:br>
            <a:r>
              <a:rPr lang="en-US" sz="3600" dirty="0" smtClean="0"/>
              <a:t/>
            </a:r>
            <a:br>
              <a:rPr lang="en-US" sz="3600" dirty="0" smtClean="0"/>
            </a:br>
            <a:endParaRPr lang="en-US" sz="3600" dirty="0"/>
          </a:p>
        </p:txBody>
      </p:sp>
      <p:sp>
        <p:nvSpPr>
          <p:cNvPr id="4" name="Rectangle 3"/>
          <p:cNvSpPr/>
          <p:nvPr/>
        </p:nvSpPr>
        <p:spPr>
          <a:xfrm>
            <a:off x="365911" y="381000"/>
            <a:ext cx="8492149" cy="1077218"/>
          </a:xfrm>
          <a:prstGeom prst="rect">
            <a:avLst/>
          </a:prstGeom>
        </p:spPr>
        <p:txBody>
          <a:bodyPr wrap="square">
            <a:spAutoFit/>
          </a:bodyPr>
          <a:lstStyle/>
          <a:p>
            <a:pPr algn="r"/>
            <a:r>
              <a:rPr lang="en-US" sz="3200" dirty="0">
                <a:latin typeface="+mj-lt"/>
              </a:rPr>
              <a:t>Reconciliation</a:t>
            </a:r>
            <a:r>
              <a:rPr lang="en-US" sz="3200" dirty="0"/>
              <a:t/>
            </a:r>
            <a:br>
              <a:rPr lang="en-US" sz="3200" dirty="0"/>
            </a:br>
            <a:endParaRPr lang="en-US" sz="3200" dirty="0"/>
          </a:p>
        </p:txBody>
      </p:sp>
      <p:pic>
        <p:nvPicPr>
          <p:cNvPr id="11" name="Picture 10"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295400" y="106727"/>
            <a:ext cx="1195187" cy="1217248"/>
          </a:xfrm>
          <a:prstGeom prst="rect">
            <a:avLst/>
          </a:prstGeom>
          <a:noFill/>
        </p:spPr>
      </p:pic>
      <p:sp>
        <p:nvSpPr>
          <p:cNvPr id="5" name="Rectangle 4"/>
          <p:cNvSpPr/>
          <p:nvPr/>
        </p:nvSpPr>
        <p:spPr>
          <a:xfrm>
            <a:off x="365911" y="1664732"/>
            <a:ext cx="5181600" cy="1415772"/>
          </a:xfrm>
          <a:prstGeom prst="rect">
            <a:avLst/>
          </a:prstGeom>
        </p:spPr>
        <p:txBody>
          <a:bodyPr wrap="square">
            <a:spAutoFit/>
          </a:bodyPr>
          <a:lstStyle/>
          <a:p>
            <a:r>
              <a:rPr lang="en-US" sz="2000" dirty="0"/>
              <a:t>Balance sheet accounts are used to </a:t>
            </a:r>
            <a:r>
              <a:rPr lang="en-US" sz="2000" dirty="0" smtClean="0"/>
              <a:t>record assets</a:t>
            </a:r>
            <a:r>
              <a:rPr lang="en-US" sz="2000" dirty="0"/>
              <a:t>, liabilities and </a:t>
            </a:r>
            <a:r>
              <a:rPr lang="en-US" sz="2000" dirty="0" smtClean="0"/>
              <a:t>equity.</a:t>
            </a:r>
          </a:p>
          <a:p>
            <a:endParaRPr lang="en-US" sz="2000" dirty="0"/>
          </a:p>
          <a:p>
            <a:r>
              <a:rPr lang="en-US" sz="1600" dirty="0" smtClean="0">
                <a:solidFill>
                  <a:srgbClr val="FF0000"/>
                </a:solidFill>
              </a:rPr>
              <a:t>The account Balances </a:t>
            </a:r>
            <a:r>
              <a:rPr lang="en-US" sz="1600" dirty="0">
                <a:solidFill>
                  <a:srgbClr val="FF0000"/>
                </a:solidFill>
              </a:rPr>
              <a:t>roll forward from fiscal year to </a:t>
            </a:r>
            <a:r>
              <a:rPr lang="en-US" sz="1600" dirty="0" smtClean="0">
                <a:solidFill>
                  <a:srgbClr val="FF0000"/>
                </a:solidFill>
              </a:rPr>
              <a:t>year</a:t>
            </a:r>
          </a:p>
          <a:p>
            <a:endParaRPr lang="en-US" sz="1000" dirty="0"/>
          </a:p>
        </p:txBody>
      </p:sp>
      <p:graphicFrame>
        <p:nvGraphicFramePr>
          <p:cNvPr id="6" name="Diagram 5"/>
          <p:cNvGraphicFramePr/>
          <p:nvPr>
            <p:extLst>
              <p:ext uri="{D42A27DB-BD31-4B8C-83A1-F6EECF244321}">
                <p14:modId xmlns:p14="http://schemas.microsoft.com/office/powerpoint/2010/main" val="3649603868"/>
              </p:ext>
            </p:extLst>
          </p:nvPr>
        </p:nvGraphicFramePr>
        <p:xfrm>
          <a:off x="5557036" y="1458218"/>
          <a:ext cx="2743200" cy="152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Straight Connector 8"/>
          <p:cNvCxnSpPr/>
          <p:nvPr/>
        </p:nvCxnSpPr>
        <p:spPr>
          <a:xfrm>
            <a:off x="533400" y="3276600"/>
            <a:ext cx="8077200"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3200400" y="3733800"/>
            <a:ext cx="5410200" cy="923330"/>
          </a:xfrm>
          <a:prstGeom prst="rect">
            <a:avLst/>
          </a:prstGeom>
        </p:spPr>
        <p:txBody>
          <a:bodyPr wrap="square">
            <a:spAutoFit/>
          </a:bodyPr>
          <a:lstStyle/>
          <a:p>
            <a:r>
              <a:rPr lang="en-US" dirty="0" smtClean="0"/>
              <a:t>Unlike Income </a:t>
            </a:r>
            <a:r>
              <a:rPr lang="en-US" dirty="0"/>
              <a:t>Statement accounts (revenue and expense accounts</a:t>
            </a:r>
            <a:r>
              <a:rPr lang="en-US" dirty="0" smtClean="0"/>
              <a:t>), </a:t>
            </a:r>
            <a:r>
              <a:rPr lang="en-US" dirty="0" smtClean="0">
                <a:solidFill>
                  <a:srgbClr val="FF0000"/>
                </a:solidFill>
              </a:rPr>
              <a:t>Errors </a:t>
            </a:r>
            <a:r>
              <a:rPr lang="en-US" dirty="0">
                <a:solidFill>
                  <a:srgbClr val="FF0000"/>
                </a:solidFill>
              </a:rPr>
              <a:t>made in balance sheet accounts will remain until corrected</a:t>
            </a:r>
          </a:p>
        </p:txBody>
      </p:sp>
      <p:graphicFrame>
        <p:nvGraphicFramePr>
          <p:cNvPr id="17" name="Diagram 16"/>
          <p:cNvGraphicFramePr/>
          <p:nvPr>
            <p:extLst>
              <p:ext uri="{D42A27DB-BD31-4B8C-83A1-F6EECF244321}">
                <p14:modId xmlns:p14="http://schemas.microsoft.com/office/powerpoint/2010/main" val="2407748192"/>
              </p:ext>
            </p:extLst>
          </p:nvPr>
        </p:nvGraphicFramePr>
        <p:xfrm>
          <a:off x="213511" y="3429000"/>
          <a:ext cx="2743200" cy="152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500581" y="1524000"/>
            <a:ext cx="8262419" cy="1524000"/>
          </a:xfrm>
          <a:prstGeom prst="roundRect">
            <a:avLst/>
          </a:prstGeom>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pPr algn="r"/>
            <a:r>
              <a:rPr lang="en-US" sz="3200" dirty="0"/>
              <a:t>Reconciliation</a:t>
            </a:r>
          </a:p>
        </p:txBody>
      </p:sp>
      <p:sp>
        <p:nvSpPr>
          <p:cNvPr id="10241" name="Rectangle 1"/>
          <p:cNvSpPr>
            <a:spLocks noChangeArrowheads="1"/>
          </p:cNvSpPr>
          <p:nvPr/>
        </p:nvSpPr>
        <p:spPr bwMode="auto">
          <a:xfrm>
            <a:off x="838200" y="3673400"/>
            <a:ext cx="7239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t>
            </a:r>
            <a:endParaRPr kumimoji="0" lang="en-US" sz="1600" b="0" i="0" u="none" strike="noStrike" cap="none" normalizeH="0" baseline="0" dirty="0" smtClean="0">
              <a:ln>
                <a:noFill/>
              </a:ln>
              <a:solidFill>
                <a:schemeClr val="tx1"/>
              </a:solidFill>
              <a:effectLst/>
              <a:latin typeface="Arial" pitchFamily="34" charset="0"/>
            </a:endParaRPr>
          </a:p>
        </p:txBody>
      </p:sp>
      <p:sp>
        <p:nvSpPr>
          <p:cNvPr id="4" name="TextBox 3"/>
          <p:cNvSpPr txBox="1"/>
          <p:nvPr/>
        </p:nvSpPr>
        <p:spPr>
          <a:xfrm>
            <a:off x="500581" y="1676400"/>
            <a:ext cx="8382000" cy="4401205"/>
          </a:xfrm>
          <a:prstGeom prst="rect">
            <a:avLst/>
          </a:prstGeom>
          <a:noFill/>
        </p:spPr>
        <p:txBody>
          <a:bodyPr wrap="square" rtlCol="0">
            <a:spAutoFit/>
          </a:bodyPr>
          <a:lstStyle/>
          <a:p>
            <a:pPr algn="ctr"/>
            <a:r>
              <a:rPr lang="en-US" sz="2800" dirty="0" smtClean="0">
                <a:solidFill>
                  <a:schemeClr val="bg1"/>
                </a:solidFill>
              </a:rPr>
              <a:t>Balance </a:t>
            </a:r>
            <a:r>
              <a:rPr lang="en-US" sz="2800" dirty="0">
                <a:solidFill>
                  <a:schemeClr val="bg1"/>
                </a:solidFill>
              </a:rPr>
              <a:t>sheet account reconciliations are a continuous explanation of activities that have occurred in an account</a:t>
            </a:r>
            <a:r>
              <a:rPr lang="en-US" sz="2800" dirty="0" smtClean="0">
                <a:solidFill>
                  <a:schemeClr val="bg1"/>
                </a:solidFill>
              </a:rPr>
              <a:t>.</a:t>
            </a:r>
          </a:p>
          <a:p>
            <a:endParaRPr lang="en-US" sz="2800" dirty="0"/>
          </a:p>
          <a:p>
            <a:r>
              <a:rPr lang="en-US" sz="2800" dirty="0" smtClean="0"/>
              <a:t>An </a:t>
            </a:r>
            <a:r>
              <a:rPr lang="en-US" sz="2800" dirty="0"/>
              <a:t>account is reconciled when all differences have been identified (regardless of age), proper accounting treatment ascertained and corrective action is listed in the reconciliation including when corrections will take place, usually in the following month. </a:t>
            </a:r>
          </a:p>
          <a:p>
            <a:pPr marL="285750" lvl="0" indent="-285750">
              <a:buFont typeface="Arial" panose="020B0604020202020204" pitchFamily="34" charset="0"/>
              <a:buChar char="•"/>
            </a:pPr>
            <a:endParaRPr lang="en-US" sz="2800" b="1" dirty="0"/>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295400" y="106727"/>
            <a:ext cx="1195187" cy="1217248"/>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418576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a:t>Items must not be allowed to remain in a balance sheet account </a:t>
            </a:r>
            <a:r>
              <a:rPr lang="en-US" sz="2400" dirty="0" smtClean="0"/>
              <a:t>indefinitely</a:t>
            </a:r>
          </a:p>
          <a:p>
            <a:endParaRPr lang="en-US" dirty="0"/>
          </a:p>
          <a:p>
            <a:pPr marL="342900" indent="-342900">
              <a:buFont typeface="Wingdings" panose="05000000000000000000" pitchFamily="2" charset="2"/>
              <a:buChar char="§"/>
            </a:pPr>
            <a:r>
              <a:rPr lang="en-US" sz="2000" dirty="0" smtClean="0"/>
              <a:t>In </a:t>
            </a:r>
            <a:r>
              <a:rPr lang="en-US" sz="2000" dirty="0"/>
              <a:t>general, one month would be considered an appropriate length of time for an accounts receivable, short term liability or a clearing account transaction. </a:t>
            </a:r>
            <a:endParaRPr lang="en-US" sz="2000" dirty="0" smtClean="0"/>
          </a:p>
          <a:p>
            <a:pPr marL="342900" indent="-342900">
              <a:buFont typeface="Wingdings" panose="05000000000000000000" pitchFamily="2" charset="2"/>
              <a:buChar char="§"/>
            </a:pPr>
            <a:endParaRPr lang="en-US" sz="2000" dirty="0"/>
          </a:p>
          <a:p>
            <a:pPr marL="342900" indent="-342900">
              <a:buFont typeface="Wingdings" panose="05000000000000000000" pitchFamily="2" charset="2"/>
              <a:buChar char="§"/>
            </a:pPr>
            <a:r>
              <a:rPr lang="en-US" sz="2000" dirty="0" smtClean="0"/>
              <a:t>Prepaid </a:t>
            </a:r>
            <a:r>
              <a:rPr lang="en-US" sz="2000" dirty="0"/>
              <a:t>amounts and deferred revenue amounts must be cleared to the appropriate general ledger account in the period in which the revenue or expenditure belongs. </a:t>
            </a:r>
            <a:endParaRPr lang="en-US" sz="2000" dirty="0" smtClean="0"/>
          </a:p>
          <a:p>
            <a:pPr marL="342900" indent="-342900">
              <a:buFont typeface="Wingdings" panose="05000000000000000000" pitchFamily="2" charset="2"/>
              <a:buChar char="§"/>
            </a:pPr>
            <a:endParaRPr lang="en-US" sz="2000" dirty="0"/>
          </a:p>
          <a:p>
            <a:pPr marL="342900" indent="-342900">
              <a:buFont typeface="Wingdings" panose="05000000000000000000" pitchFamily="2" charset="2"/>
              <a:buChar char="§"/>
            </a:pPr>
            <a:r>
              <a:rPr lang="en-US" sz="2000" dirty="0" smtClean="0"/>
              <a:t>Reconciling </a:t>
            </a:r>
            <a:r>
              <a:rPr lang="en-US" sz="2000" dirty="0"/>
              <a:t>items identified as errors must be cleared as soon as possible, generally, this is expected to be in the month following detection</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295400"/>
            <a:ext cx="8458200"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smtClean="0"/>
              <a:t>Additional </a:t>
            </a:r>
            <a:r>
              <a:rPr lang="en-US" sz="2400" dirty="0"/>
              <a:t>back-up may be required by Financial Reporting or internal and external auditors</a:t>
            </a:r>
            <a:r>
              <a:rPr lang="en-US" sz="2400" dirty="0" smtClean="0"/>
              <a:t>.</a:t>
            </a:r>
          </a:p>
          <a:p>
            <a:endParaRPr lang="en-US" sz="2400" dirty="0"/>
          </a:p>
          <a:p>
            <a:pPr marL="342900" indent="-342900">
              <a:buFont typeface="Arial" panose="020B0604020202020204" pitchFamily="34" charset="0"/>
              <a:buChar char="•"/>
            </a:pPr>
            <a:r>
              <a:rPr lang="en-US" sz="2400" dirty="0" smtClean="0"/>
              <a:t>Departments </a:t>
            </a:r>
            <a:r>
              <a:rPr lang="en-US" sz="2400" dirty="0"/>
              <a:t>must ensure all backup such as purchase orders, receipts, properly executed contracts or other documentation is retained and readily available when requested</a:t>
            </a:r>
            <a:r>
              <a:rPr lang="en-US" sz="2400" dirty="0" smtClean="0"/>
              <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Account reconciliation is an underappreciated yet critical control to help ensure an organization's financial integrity. </a:t>
            </a: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 </a:t>
            </a:r>
            <a:r>
              <a:rPr lang="en-US" sz="2400" dirty="0"/>
              <a:t>Weaknesses and inefficiencies in the reconciliation process often lead to mistakes on the balance sheet and overall inaccuracies in the financial close. </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Tree>
    <p:extLst>
      <p:ext uri="{BB962C8B-B14F-4D97-AF65-F5344CB8AC3E}">
        <p14:creationId xmlns:p14="http://schemas.microsoft.com/office/powerpoint/2010/main" val="428825533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641" y="302994"/>
            <a:ext cx="8229600" cy="1020762"/>
          </a:xfrm>
        </p:spPr>
        <p:txBody>
          <a:bodyPr>
            <a:noAutofit/>
          </a:bodyPr>
          <a:lstStyle/>
          <a:p>
            <a:pPr algn="r"/>
            <a:r>
              <a:rPr lang="en-US" sz="3600" dirty="0" smtClean="0"/>
              <a:t/>
            </a:r>
            <a:br>
              <a:rPr lang="en-US" sz="3600" dirty="0" smtClean="0"/>
            </a:b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sp>
        <p:nvSpPr>
          <p:cNvPr id="9" name="TextBox 8"/>
          <p:cNvSpPr txBox="1"/>
          <p:nvPr/>
        </p:nvSpPr>
        <p:spPr>
          <a:xfrm>
            <a:off x="381000" y="1066800"/>
            <a:ext cx="8458200" cy="33239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t>Since the enactment of Sarbanes Oxley (SOX) in 2002 and other rules and regulations that have followed, ensuring the accuracy of account reconciliations has become increasingly important.  </a:t>
            </a:r>
            <a:endParaRPr lang="en-US" sz="2400" dirty="0" smtClean="0"/>
          </a:p>
          <a:p>
            <a:endParaRPr lang="en-US" dirty="0"/>
          </a:p>
          <a:p>
            <a:pPr marL="342900" indent="-342900">
              <a:buFont typeface="Arial" panose="020B0604020202020204" pitchFamily="34" charset="0"/>
              <a:buChar char="•"/>
            </a:pPr>
            <a:r>
              <a:rPr lang="en-US" sz="2000" dirty="0" smtClean="0"/>
              <a:t>In </a:t>
            </a:r>
            <a:r>
              <a:rPr lang="en-US" sz="2000" dirty="0"/>
              <a:t>the past, if an external auditor found a material error during review of a company's financial statements, it could still be corrected by the company with an adjusting entry</a:t>
            </a:r>
            <a:r>
              <a:rPr lang="en-US" sz="2000" dirty="0" smtClean="0"/>
              <a: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In </a:t>
            </a:r>
            <a:r>
              <a:rPr lang="en-US" sz="2000" dirty="0"/>
              <a:t>most cases, the controller wouldn't have to issue a restatement, nor would the auditor have to report the error. </a:t>
            </a:r>
          </a:p>
        </p:txBody>
      </p:sp>
      <p:sp>
        <p:nvSpPr>
          <p:cNvPr id="6" name="Rectangle 5"/>
          <p:cNvSpPr/>
          <p:nvPr/>
        </p:nvSpPr>
        <p:spPr>
          <a:xfrm>
            <a:off x="457200" y="228600"/>
            <a:ext cx="8229599" cy="584775"/>
          </a:xfrm>
          <a:prstGeom prst="rect">
            <a:avLst/>
          </a:prstGeom>
        </p:spPr>
        <p:txBody>
          <a:bodyPr wrap="square">
            <a:spAutoFit/>
          </a:bodyPr>
          <a:lstStyle/>
          <a:p>
            <a:pPr algn="r"/>
            <a:r>
              <a:rPr lang="en-US" sz="3200" dirty="0">
                <a:latin typeface="+mj-lt"/>
              </a:rPr>
              <a:t>Reconciliation</a:t>
            </a:r>
          </a:p>
        </p:txBody>
      </p:sp>
      <p:pic>
        <p:nvPicPr>
          <p:cNvPr id="10" name="Picture 9" descr="D:\Documents and Settings\robin.gaines\Local Settings\Temporary Internet Files\Content.IE5\XOAFEXHW\MC900412628[1].wmf"/>
          <p:cNvPicPr>
            <a:picLocks noChangeAspect="1" noChangeArrowheads="1"/>
          </p:cNvPicPr>
          <p:nvPr/>
        </p:nvPicPr>
        <p:blipFill>
          <a:blip r:embed="rId2" cstate="print"/>
          <a:srcRect/>
          <a:stretch>
            <a:fillRect/>
          </a:stretch>
        </p:blipFill>
        <p:spPr bwMode="auto">
          <a:xfrm>
            <a:off x="1066801" y="106727"/>
            <a:ext cx="1143000" cy="960073"/>
          </a:xfrm>
          <a:prstGeom prst="rect">
            <a:avLst/>
          </a:prstGeom>
          <a:noFill/>
        </p:spPr>
      </p:pic>
      <p:sp>
        <p:nvSpPr>
          <p:cNvPr id="8" name="TextBox 7"/>
          <p:cNvSpPr txBox="1"/>
          <p:nvPr/>
        </p:nvSpPr>
        <p:spPr>
          <a:xfrm>
            <a:off x="381000" y="3229628"/>
            <a:ext cx="8458200" cy="646331"/>
          </a:xfrm>
          <a:prstGeom prst="rect">
            <a:avLst/>
          </a:prstGeom>
          <a:noFill/>
        </p:spPr>
        <p:txBody>
          <a:bodyPr wrap="square" rtlCol="0">
            <a:spAutoFit/>
          </a:bodyPr>
          <a:lstStyle/>
          <a:p>
            <a:endParaRPr lang="en-US" dirty="0" smtClean="0"/>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4419601"/>
            <a:ext cx="4038600" cy="2409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782918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4774</TotalTime>
  <Words>1379</Words>
  <Application>Microsoft Macintosh PowerPoint</Application>
  <PresentationFormat>On-screen Show (4:3)</PresentationFormat>
  <Paragraphs>179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N9G “TOOLBOX”</vt:lpstr>
      <vt:lpstr>What is the N9G Tool Box?</vt:lpstr>
      <vt:lpstr>Topics that will be filling your Tool Box Monthly</vt:lpstr>
      <vt:lpstr>   Reconciliation </vt:lpstr>
      <vt:lpstr>  </vt:lpstr>
      <vt:lpstr>Reconciliation</vt:lpstr>
      <vt:lpstr> </vt:lpstr>
      <vt:lpstr> </vt:lpstr>
      <vt:lpstr> </vt:lpstr>
      <vt:lpstr> </vt:lpstr>
      <vt:lpstr> </vt:lpstr>
      <vt:lpstr> </vt:lpstr>
      <vt:lpstr> </vt:lpstr>
      <vt:lpstr> </vt:lpstr>
      <vt:lpstr> </vt:lpstr>
      <vt:lpstr> </vt:lpstr>
      <vt:lpstr> </vt:lpstr>
      <vt:lpstr> </vt:lpstr>
      <vt:lpstr> </vt:lpstr>
      <vt:lpstr> </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N9G “TOOLBOX”</dc:title>
  <dc:creator>robin.gaines</dc:creator>
  <cp:lastModifiedBy>Angela Baker</cp:lastModifiedBy>
  <cp:revision>365</cp:revision>
  <dcterms:created xsi:type="dcterms:W3CDTF">2013-11-18T19:20:21Z</dcterms:created>
  <dcterms:modified xsi:type="dcterms:W3CDTF">2014-07-16T14:19:56Z</dcterms:modified>
</cp:coreProperties>
</file>