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sldIdLst>
    <p:sldId id="276" r:id="rId7"/>
    <p:sldId id="275" r:id="rId8"/>
    <p:sldId id="256" r:id="rId9"/>
    <p:sldId id="257" r:id="rId10"/>
    <p:sldId id="258" r:id="rId11"/>
    <p:sldId id="263"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689B0C-6F6A-4881-952D-751F0471A7E9}"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841339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89B0C-6F6A-4881-952D-751F0471A7E9}"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396424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89B0C-6F6A-4881-952D-751F0471A7E9}"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410963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89B0C-6F6A-4881-952D-751F0471A7E9}"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21965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689B0C-6F6A-4881-952D-751F0471A7E9}"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391416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689B0C-6F6A-4881-952D-751F0471A7E9}"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4188097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689B0C-6F6A-4881-952D-751F0471A7E9}" type="datetimeFigureOut">
              <a:rPr lang="en-US" smtClean="0"/>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247750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689B0C-6F6A-4881-952D-751F0471A7E9}" type="datetimeFigureOut">
              <a:rPr lang="en-US" smtClean="0"/>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1392219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689B0C-6F6A-4881-952D-751F0471A7E9}" type="datetimeFigureOut">
              <a:rPr lang="en-US" smtClean="0"/>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687653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89B0C-6F6A-4881-952D-751F0471A7E9}"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2619345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89B0C-6F6A-4881-952D-751F0471A7E9}"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5154B-5D91-4B66-918B-55F495A03975}" type="slidenum">
              <a:rPr lang="en-US" smtClean="0"/>
              <a:t>‹#›</a:t>
            </a:fld>
            <a:endParaRPr lang="en-US"/>
          </a:p>
        </p:txBody>
      </p:sp>
    </p:spTree>
    <p:extLst>
      <p:ext uri="{BB962C8B-B14F-4D97-AF65-F5344CB8AC3E}">
        <p14:creationId xmlns:p14="http://schemas.microsoft.com/office/powerpoint/2010/main" val="123999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689B0C-6F6A-4881-952D-751F0471A7E9}" type="datetimeFigureOut">
              <a:rPr lang="en-US" smtClean="0"/>
              <a:t>1/18/2017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5154B-5D91-4B66-918B-55F495A03975}" type="slidenum">
              <a:rPr lang="en-US" smtClean="0"/>
              <a:t>‹#›</a:t>
            </a:fld>
            <a:endParaRPr lang="en-US"/>
          </a:p>
        </p:txBody>
      </p:sp>
    </p:spTree>
    <p:extLst>
      <p:ext uri="{BB962C8B-B14F-4D97-AF65-F5344CB8AC3E}">
        <p14:creationId xmlns:p14="http://schemas.microsoft.com/office/powerpoint/2010/main" val="1679553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servsafe.com/access/portals/hub?portal=CNIC&amp;token=b1f1896752774932b35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restaurant.org/" TargetMode="External"/><Relationship Id="rId2" Type="http://schemas.openxmlformats.org/officeDocument/2006/relationships/hyperlink" Target="mailto:lpaffe@restaurant.org" TargetMode="External"/><Relationship Id="rId1" Type="http://schemas.openxmlformats.org/officeDocument/2006/relationships/slideLayout" Target="../slideLayouts/slideLayout2.xml"/><Relationship Id="rId4" Type="http://schemas.openxmlformats.org/officeDocument/2006/relationships/hyperlink" Target="http://www.servsaf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806575"/>
            <a:ext cx="3478213" cy="162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p:nvPr/>
        </p:nvCxnSpPr>
        <p:spPr>
          <a:xfrm>
            <a:off x="4603750" y="1239838"/>
            <a:ext cx="0" cy="2762250"/>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descr="C:\Users\lpaffe\Documents\Strategic Channels\Military\Navy\Navy Portal\CNIC LOGO 207x5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443164"/>
            <a:ext cx="3607969" cy="990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7507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Accessing ServSafe.com</a:t>
            </a:r>
            <a:br>
              <a:rPr lang="en-US" dirty="0" smtClean="0"/>
            </a:br>
            <a:r>
              <a:rPr lang="en-US" dirty="0" smtClean="0"/>
              <a:t>through the Navy portal</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a:t>If you are a new user to ServSafe.com (i.e. you do not have a current ServSafe username and password) and currently work for the United States </a:t>
            </a:r>
            <a:r>
              <a:rPr lang="en-US" sz="2000" dirty="0" smtClean="0"/>
              <a:t>Navy, </a:t>
            </a:r>
            <a:r>
              <a:rPr lang="en-US" sz="2000" dirty="0"/>
              <a:t>please follow the instructions below to access ServSafe.com through the </a:t>
            </a:r>
            <a:r>
              <a:rPr lang="en-US" sz="2000" dirty="0" smtClean="0"/>
              <a:t>Navy specific </a:t>
            </a:r>
            <a:r>
              <a:rPr lang="en-US" sz="2000" dirty="0"/>
              <a:t>portal.</a:t>
            </a:r>
          </a:p>
          <a:p>
            <a:endParaRPr lang="en-US" sz="1600" dirty="0"/>
          </a:p>
          <a:p>
            <a:r>
              <a:rPr lang="en-US" sz="1900" dirty="0" smtClean="0"/>
              <a:t>Click on the link below to access the portal.</a:t>
            </a:r>
          </a:p>
          <a:p>
            <a:endParaRPr lang="en-US" sz="1600" dirty="0"/>
          </a:p>
          <a:p>
            <a:r>
              <a:rPr lang="en-US" sz="1600" u="sng" dirty="0">
                <a:hlinkClick r:id="rId2"/>
              </a:rPr>
              <a:t>https://www.servsafe.com/access/portals/hub?portal=CNIC&amp;token=b1f1896752774932b35c </a:t>
            </a:r>
            <a:endParaRPr lang="en-US" sz="1600" dirty="0"/>
          </a:p>
          <a:p>
            <a:pPr marL="0" indent="0" algn="ctr">
              <a:buNone/>
            </a:pPr>
            <a:endParaRPr lang="en-US" sz="1600" u="sng" dirty="0"/>
          </a:p>
          <a:p>
            <a:pPr marL="0" indent="0">
              <a:buNone/>
            </a:pPr>
            <a:endParaRPr lang="en-US" sz="1600" b="1" dirty="0" smtClean="0"/>
          </a:p>
          <a:p>
            <a:pPr marL="0" indent="0">
              <a:buNone/>
            </a:pPr>
            <a:endParaRPr lang="en-US" sz="1600" b="1" dirty="0"/>
          </a:p>
          <a:p>
            <a:pPr marL="0" indent="0">
              <a:buNone/>
            </a:pPr>
            <a:endParaRPr lang="en-US" sz="1600" b="1" dirty="0" smtClean="0"/>
          </a:p>
          <a:p>
            <a:pPr marL="0" indent="0">
              <a:buNone/>
            </a:pPr>
            <a:endParaRPr lang="en-US" sz="1600" b="1" dirty="0"/>
          </a:p>
          <a:p>
            <a:pPr marL="0" indent="0">
              <a:buNone/>
            </a:pPr>
            <a:endParaRPr lang="en-US" sz="1600" b="1" dirty="0" smtClean="0"/>
          </a:p>
          <a:p>
            <a:pPr marL="0" indent="0">
              <a:buNone/>
            </a:pPr>
            <a:endParaRPr lang="en-US" sz="1600" b="1" dirty="0" smtClean="0"/>
          </a:p>
          <a:p>
            <a:pPr marL="0" indent="0">
              <a:buNone/>
            </a:pPr>
            <a:r>
              <a:rPr lang="en-US" sz="1900" b="1" dirty="0" smtClean="0"/>
              <a:t>**PLEASE NOTE:  </a:t>
            </a:r>
            <a:r>
              <a:rPr lang="en-US" sz="1900" b="1" dirty="0" smtClean="0">
                <a:solidFill>
                  <a:srgbClr val="FF0000"/>
                </a:solidFill>
              </a:rPr>
              <a:t>This is the only way you should access ServSafe.com.  All purchases, exam session creation, etc. should be done through the link above.</a:t>
            </a:r>
            <a:endParaRPr lang="en-US" sz="1900" b="1" dirty="0">
              <a:solidFill>
                <a:srgbClr val="FF0000"/>
              </a:solidFill>
            </a:endParaRPr>
          </a:p>
        </p:txBody>
      </p:sp>
    </p:spTree>
    <p:extLst>
      <p:ext uri="{BB962C8B-B14F-4D97-AF65-F5344CB8AC3E}">
        <p14:creationId xmlns:p14="http://schemas.microsoft.com/office/powerpoint/2010/main" val="3516587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1"/>
            <a:ext cx="7772400" cy="838200"/>
          </a:xfrm>
        </p:spPr>
        <p:txBody>
          <a:bodyPr>
            <a:normAutofit/>
          </a:bodyPr>
          <a:lstStyle/>
          <a:p>
            <a:r>
              <a:rPr lang="en-US" sz="4000" dirty="0" smtClean="0"/>
              <a:t>Navy Portal New ServSafe.com User</a:t>
            </a:r>
            <a:endParaRPr lang="en-US" sz="4000" dirty="0"/>
          </a:p>
        </p:txBody>
      </p:sp>
      <p:sp>
        <p:nvSpPr>
          <p:cNvPr id="3" name="Subtitle 2"/>
          <p:cNvSpPr>
            <a:spLocks noGrp="1"/>
          </p:cNvSpPr>
          <p:nvPr>
            <p:ph type="subTitle" idx="1"/>
          </p:nvPr>
        </p:nvSpPr>
        <p:spPr>
          <a:xfrm>
            <a:off x="76200" y="1143000"/>
            <a:ext cx="8915400" cy="5410200"/>
          </a:xfrm>
        </p:spPr>
        <p:txBody>
          <a:bodyPr>
            <a:normAutofit/>
          </a:bodyPr>
          <a:lstStyle/>
          <a:p>
            <a:pPr algn="l"/>
            <a:r>
              <a:rPr lang="en-US" sz="1600" dirty="0" smtClean="0">
                <a:solidFill>
                  <a:schemeClr val="tx1"/>
                </a:solidFill>
              </a:rPr>
              <a:t>**You are now in the Navy portal homepage.  </a:t>
            </a:r>
          </a:p>
          <a:p>
            <a:pPr algn="l"/>
            <a:endParaRPr lang="en-US" sz="1200" dirty="0">
              <a:solidFill>
                <a:schemeClr val="tx1"/>
              </a:solidFill>
            </a:endParaRPr>
          </a:p>
          <a:p>
            <a:pPr algn="l"/>
            <a:r>
              <a:rPr lang="en-US" sz="1600" dirty="0">
                <a:solidFill>
                  <a:schemeClr val="tx1"/>
                </a:solidFill>
              </a:rPr>
              <a:t>1.  </a:t>
            </a:r>
            <a:r>
              <a:rPr lang="en-US" sz="1600" dirty="0" smtClean="0">
                <a:solidFill>
                  <a:schemeClr val="tx1"/>
                </a:solidFill>
              </a:rPr>
              <a:t>Click “</a:t>
            </a:r>
            <a:r>
              <a:rPr lang="en-US" sz="1600" b="1" dirty="0" smtClean="0">
                <a:solidFill>
                  <a:schemeClr val="accent1"/>
                </a:solidFill>
              </a:rPr>
              <a:t>Create New Profile</a:t>
            </a:r>
            <a:r>
              <a:rPr lang="en-US" sz="1600" dirty="0" smtClean="0">
                <a:solidFill>
                  <a:schemeClr val="tx1"/>
                </a:solidFill>
              </a:rPr>
              <a:t>”</a:t>
            </a:r>
            <a:endParaRPr lang="en-US" sz="1800" b="1" dirty="0">
              <a:solidFill>
                <a:srgbClr val="0070C0"/>
              </a:solidFill>
            </a:endParaRPr>
          </a:p>
          <a:p>
            <a:pPr marL="342900" indent="-342900" algn="l">
              <a:buAutoNum type="arabicPeriod"/>
            </a:pPr>
            <a:endParaRPr lang="en-US" sz="1800" b="1" dirty="0">
              <a:solidFill>
                <a:srgbClr val="0070C0"/>
              </a:solidFill>
            </a:endParaRPr>
          </a:p>
          <a:p>
            <a:pPr marL="342900" indent="-342900" algn="l">
              <a:buAutoNum type="arabicPeriod"/>
            </a:pPr>
            <a:endParaRPr lang="en-US" sz="1800" b="1" dirty="0" smtClean="0">
              <a:solidFill>
                <a:srgbClr val="0070C0"/>
              </a:solidFill>
            </a:endParaRPr>
          </a:p>
        </p:txBody>
      </p:sp>
      <p:pic>
        <p:nvPicPr>
          <p:cNvPr id="205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2246" r="2399"/>
          <a:stretch/>
        </p:blipFill>
        <p:spPr bwMode="auto">
          <a:xfrm>
            <a:off x="731520" y="2104786"/>
            <a:ext cx="5176911" cy="226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2246" r="2368"/>
          <a:stretch/>
        </p:blipFill>
        <p:spPr bwMode="auto">
          <a:xfrm>
            <a:off x="731520" y="4312715"/>
            <a:ext cx="5176911" cy="2251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Down Arrow 4"/>
          <p:cNvSpPr/>
          <p:nvPr/>
        </p:nvSpPr>
        <p:spPr>
          <a:xfrm>
            <a:off x="3886200" y="3647836"/>
            <a:ext cx="484632" cy="7239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1</a:t>
            </a:r>
            <a:endParaRPr lang="en-US" dirty="0"/>
          </a:p>
        </p:txBody>
      </p:sp>
      <p:sp>
        <p:nvSpPr>
          <p:cNvPr id="6" name="Rectangle 5"/>
          <p:cNvSpPr/>
          <p:nvPr/>
        </p:nvSpPr>
        <p:spPr>
          <a:xfrm>
            <a:off x="3033287" y="6212014"/>
            <a:ext cx="1705825" cy="352664"/>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600458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Creating new profile</a:t>
            </a:r>
            <a:endParaRPr lang="en-US" dirty="0"/>
          </a:p>
        </p:txBody>
      </p:sp>
      <p:sp>
        <p:nvSpPr>
          <p:cNvPr id="5" name="TextBox 4"/>
          <p:cNvSpPr txBox="1"/>
          <p:nvPr/>
        </p:nvSpPr>
        <p:spPr>
          <a:xfrm>
            <a:off x="533400" y="1447800"/>
            <a:ext cx="8305800" cy="1200329"/>
          </a:xfrm>
          <a:prstGeom prst="rect">
            <a:avLst/>
          </a:prstGeom>
          <a:noFill/>
        </p:spPr>
        <p:txBody>
          <a:bodyPr wrap="square" rtlCol="0">
            <a:spAutoFit/>
          </a:bodyPr>
          <a:lstStyle/>
          <a:p>
            <a:pPr marL="342900" indent="-342900">
              <a:buAutoNum type="arabicPeriod" startAt="2"/>
            </a:pPr>
            <a:r>
              <a:rPr lang="en-US" dirty="0" smtClean="0"/>
              <a:t>Fill out the required information using your work address </a:t>
            </a:r>
          </a:p>
          <a:p>
            <a:pPr marL="342900" indent="-342900">
              <a:buAutoNum type="arabicPeriod" startAt="3"/>
            </a:pPr>
            <a:r>
              <a:rPr lang="en-US" dirty="0" smtClean="0"/>
              <a:t>Create </a:t>
            </a:r>
            <a:r>
              <a:rPr lang="en-US" dirty="0" smtClean="0"/>
              <a:t>a </a:t>
            </a:r>
            <a:r>
              <a:rPr lang="en-US" b="1" dirty="0" smtClean="0">
                <a:solidFill>
                  <a:schemeClr val="accent1"/>
                </a:solidFill>
              </a:rPr>
              <a:t>Web User ID </a:t>
            </a:r>
            <a:r>
              <a:rPr lang="en-US" dirty="0" smtClean="0"/>
              <a:t>and</a:t>
            </a:r>
            <a:r>
              <a:rPr lang="en-US" dirty="0" smtClean="0">
                <a:solidFill>
                  <a:schemeClr val="accent1"/>
                </a:solidFill>
              </a:rPr>
              <a:t> </a:t>
            </a:r>
            <a:r>
              <a:rPr lang="en-US" b="1" dirty="0" smtClean="0">
                <a:solidFill>
                  <a:schemeClr val="accent1"/>
                </a:solidFill>
              </a:rPr>
              <a:t>Password </a:t>
            </a:r>
            <a:r>
              <a:rPr lang="en-US" dirty="0" smtClean="0"/>
              <a:t>(make sure to write it down for future use</a:t>
            </a:r>
            <a:r>
              <a:rPr lang="en-US" dirty="0" smtClean="0"/>
              <a:t>)</a:t>
            </a:r>
          </a:p>
          <a:p>
            <a:pPr marL="342900" indent="-342900">
              <a:buAutoNum type="arabicPeriod" startAt="3"/>
            </a:pPr>
            <a:r>
              <a:rPr lang="en-US" dirty="0" smtClean="0"/>
              <a:t>Click “</a:t>
            </a:r>
            <a:r>
              <a:rPr lang="en-US" b="1" dirty="0" smtClean="0">
                <a:solidFill>
                  <a:schemeClr val="accent1"/>
                </a:solidFill>
              </a:rPr>
              <a:t>Register</a:t>
            </a:r>
            <a:r>
              <a:rPr lang="en-US" dirty="0" smtClean="0"/>
              <a:t>”</a:t>
            </a:r>
            <a:endParaRPr lang="en-US" dirty="0" smtClean="0"/>
          </a:p>
          <a:p>
            <a:pPr marL="342900" indent="-342900">
              <a:buAutoNum type="arabicPeriod" startAt="2"/>
            </a:pPr>
            <a:endParaRPr lang="en-US" dirty="0">
              <a:solidFill>
                <a:srgbClr val="0070C0"/>
              </a:solidFill>
            </a:endParaRPr>
          </a:p>
        </p:txBody>
      </p:sp>
      <p:sp>
        <p:nvSpPr>
          <p:cNvPr id="3" name="Explosion 2 2"/>
          <p:cNvSpPr/>
          <p:nvPr/>
        </p:nvSpPr>
        <p:spPr>
          <a:xfrm>
            <a:off x="6096000" y="281508"/>
            <a:ext cx="2895600" cy="2004491"/>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Please use Installation Address as “Street Address” below</a:t>
            </a:r>
            <a:endParaRPr lang="en-US" sz="1200" b="1" dirty="0">
              <a:solidFill>
                <a:schemeClr val="tx1"/>
              </a:solidFill>
            </a:endParaRPr>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697"/>
          <a:stretch/>
        </p:blipFill>
        <p:spPr bwMode="auto">
          <a:xfrm>
            <a:off x="563880" y="2461846"/>
            <a:ext cx="4305300" cy="3608645"/>
          </a:xfrm>
          <a:prstGeom prst="rect">
            <a:avLst/>
          </a:prstGeom>
          <a:noFill/>
          <a:ln>
            <a:noFill/>
          </a:ln>
          <a:effectLst>
            <a:innerShdw blurRad="63500" dist="50800" dir="8100000">
              <a:prstClr val="black">
                <a:alpha val="50000"/>
              </a:prstClr>
            </a:inn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855112"/>
            <a:ext cx="3659052" cy="3215379"/>
          </a:xfrm>
          <a:prstGeom prst="rect">
            <a:avLst/>
          </a:prstGeom>
          <a:noFill/>
          <a:ln>
            <a:noFill/>
          </a:ln>
          <a:effectLst>
            <a:innerShdw blurRad="63500" dist="50800" dir="8100000">
              <a:prstClr val="black">
                <a:alpha val="50000"/>
              </a:prstClr>
            </a:inn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Arrow Connector 11"/>
          <p:cNvCxnSpPr/>
          <p:nvPr/>
        </p:nvCxnSpPr>
        <p:spPr>
          <a:xfrm flipH="1">
            <a:off x="2608034" y="2285999"/>
            <a:ext cx="3868966" cy="36670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 name="Rectangle 3"/>
          <p:cNvSpPr/>
          <p:nvPr/>
        </p:nvSpPr>
        <p:spPr>
          <a:xfrm>
            <a:off x="5791200" y="5638800"/>
            <a:ext cx="991326" cy="609600"/>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0054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0"/>
            <a:ext cx="8229600" cy="563562"/>
          </a:xfrm>
        </p:spPr>
        <p:txBody>
          <a:bodyPr>
            <a:normAutofit fontScale="90000"/>
          </a:bodyPr>
          <a:lstStyle/>
          <a:p>
            <a:pPr algn="l"/>
            <a:r>
              <a:rPr lang="en-US" sz="1800" dirty="0" smtClean="0"/>
              <a:t>5.  You will now be prompted to fill out the five Navy specific data fields.  Click “</a:t>
            </a:r>
            <a:r>
              <a:rPr lang="en-US" sz="1800" b="1" dirty="0" smtClean="0">
                <a:solidFill>
                  <a:schemeClr val="accent1"/>
                </a:solidFill>
              </a:rPr>
              <a:t>Submit</a:t>
            </a:r>
            <a:r>
              <a:rPr lang="en-US" sz="1800" dirty="0" smtClean="0"/>
              <a:t>”.</a:t>
            </a:r>
            <a:br>
              <a:rPr lang="en-US" sz="1800" dirty="0" smtClean="0"/>
            </a:br>
            <a:r>
              <a:rPr lang="en-US" sz="1800" dirty="0"/>
              <a:t/>
            </a:r>
            <a:br>
              <a:rPr lang="en-US" sz="1800" dirty="0"/>
            </a:br>
            <a:r>
              <a:rPr lang="en-US" sz="1800" b="1" dirty="0" smtClean="0">
                <a:solidFill>
                  <a:srgbClr val="FF0000"/>
                </a:solidFill>
              </a:rPr>
              <a:t>**PLEASE NOTE:  You will not be able to move forward until all data fields are completed.  </a:t>
            </a:r>
            <a:r>
              <a:rPr lang="en-US" sz="1800" dirty="0" smtClean="0"/>
              <a:t>You will only have to fill this information out the first time you log into ServSafe.com through the portal.</a:t>
            </a:r>
            <a:r>
              <a:rPr lang="en-US" sz="1800" b="1" dirty="0" smtClean="0">
                <a:solidFill>
                  <a:srgbClr val="FF0000"/>
                </a:solidFill>
              </a:rPr>
              <a:t> </a:t>
            </a:r>
            <a:r>
              <a:rPr lang="en-US" sz="1800" dirty="0" smtClean="0"/>
              <a:t/>
            </a:r>
            <a:br>
              <a:rPr lang="en-US" sz="1800" dirty="0" smtClean="0"/>
            </a:br>
            <a:endParaRPr lang="en-US" sz="1800" dirty="0"/>
          </a:p>
        </p:txBody>
      </p:sp>
      <p:sp>
        <p:nvSpPr>
          <p:cNvPr id="5" name="Title 1"/>
          <p:cNvSpPr txBox="1">
            <a:spLocks/>
          </p:cNvSpPr>
          <p:nvPr/>
        </p:nvSpPr>
        <p:spPr>
          <a:xfrm>
            <a:off x="457200" y="274638"/>
            <a:ext cx="8229600" cy="63976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Navy Specific Data Fields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286000"/>
            <a:ext cx="61722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3505200" y="6324600"/>
            <a:ext cx="533400" cy="381000"/>
          </a:xfrm>
          <a:prstGeom prst="rect">
            <a:avLst/>
          </a:prstGeom>
          <a:noFill/>
          <a:ln>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Left Arrow 7"/>
          <p:cNvSpPr/>
          <p:nvPr/>
        </p:nvSpPr>
        <p:spPr>
          <a:xfrm>
            <a:off x="4311396" y="6272784"/>
            <a:ext cx="978408" cy="484632"/>
          </a:xfrm>
          <a:prstGeom prst="leftArrow">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Submit</a:t>
            </a:r>
            <a:endParaRPr lang="en-US" dirty="0"/>
          </a:p>
        </p:txBody>
      </p:sp>
      <p:sp>
        <p:nvSpPr>
          <p:cNvPr id="9" name="Left Arrow Callout 8"/>
          <p:cNvSpPr/>
          <p:nvPr/>
        </p:nvSpPr>
        <p:spPr>
          <a:xfrm>
            <a:off x="6096000" y="4419600"/>
            <a:ext cx="2209800" cy="1676399"/>
          </a:xfrm>
          <a:prstGeom prst="leftArrowCallou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Data Fields</a:t>
            </a:r>
            <a:endParaRPr lang="en-US" dirty="0"/>
          </a:p>
        </p:txBody>
      </p:sp>
    </p:spTree>
    <p:extLst>
      <p:ext uri="{BB962C8B-B14F-4D97-AF65-F5344CB8AC3E}">
        <p14:creationId xmlns:p14="http://schemas.microsoft.com/office/powerpoint/2010/main" val="2277053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Portal Homepage</a:t>
            </a:r>
            <a:endParaRPr lang="en-US" dirty="0"/>
          </a:p>
        </p:txBody>
      </p:sp>
      <p:sp>
        <p:nvSpPr>
          <p:cNvPr id="5" name="Title 1"/>
          <p:cNvSpPr txBox="1">
            <a:spLocks/>
          </p:cNvSpPr>
          <p:nvPr/>
        </p:nvSpPr>
        <p:spPr>
          <a:xfrm>
            <a:off x="372794" y="914400"/>
            <a:ext cx="8229600" cy="1371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600" dirty="0" smtClean="0"/>
              <a:t/>
            </a:r>
            <a:br>
              <a:rPr lang="en-US" sz="1600" dirty="0" smtClean="0"/>
            </a:br>
            <a:r>
              <a:rPr lang="en-US" sz="1600" dirty="0" smtClean="0"/>
              <a:t/>
            </a:r>
            <a:br>
              <a:rPr lang="en-US" sz="1600" dirty="0" smtClean="0"/>
            </a:br>
            <a:r>
              <a:rPr lang="en-US" sz="1600" dirty="0" smtClean="0"/>
              <a:t>6.  You </a:t>
            </a:r>
            <a:r>
              <a:rPr lang="en-US" sz="1600" dirty="0" smtClean="0"/>
              <a:t>have now reached the Navy portal home page where you can choose several different options: </a:t>
            </a:r>
            <a:r>
              <a:rPr lang="en-US" sz="1600" b="1" dirty="0" smtClean="0"/>
              <a:t>a.  </a:t>
            </a:r>
            <a:r>
              <a:rPr lang="en-US" sz="1600" dirty="0" smtClean="0"/>
              <a:t>Purchase Products  </a:t>
            </a:r>
            <a:r>
              <a:rPr lang="en-US" sz="1600" b="1" dirty="0" smtClean="0"/>
              <a:t>b. </a:t>
            </a:r>
            <a:r>
              <a:rPr lang="en-US" sz="1600" dirty="0" smtClean="0"/>
              <a:t>Take online courses and exams </a:t>
            </a:r>
            <a:r>
              <a:rPr lang="en-US" sz="1600" b="1" dirty="0" smtClean="0"/>
              <a:t> c. </a:t>
            </a:r>
            <a:r>
              <a:rPr lang="en-US" sz="1600" dirty="0" smtClean="0"/>
              <a:t>Become a proctor, set-up exam sessions, etc. </a:t>
            </a:r>
          </a:p>
          <a:p>
            <a:pPr algn="l"/>
            <a:r>
              <a:rPr lang="en-US" sz="1600" dirty="0" smtClean="0"/>
              <a:t>	</a:t>
            </a:r>
            <a:r>
              <a:rPr lang="en-US" sz="1600" dirty="0"/>
              <a:t>	</a:t>
            </a:r>
            <a:r>
              <a:rPr lang="en-US" sz="1600" dirty="0" smtClean="0"/>
              <a:t/>
            </a:r>
            <a:br>
              <a:rPr lang="en-US" sz="1600" dirty="0" smtClean="0"/>
            </a:br>
            <a:r>
              <a:rPr lang="en-US" sz="1600" dirty="0" smtClean="0"/>
              <a:t/>
            </a:r>
            <a:br>
              <a:rPr lang="en-US" sz="1600" dirty="0" smtClean="0"/>
            </a:br>
            <a:r>
              <a:rPr lang="en-US" sz="1600" dirty="0" smtClean="0"/>
              <a:t/>
            </a:r>
            <a:br>
              <a:rPr lang="en-US" sz="1600" dirty="0" smtClean="0"/>
            </a:br>
            <a:endParaRPr lang="en-US" sz="1600" dirty="0"/>
          </a:p>
        </p:txBody>
      </p:sp>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9764"/>
          <a:stretch/>
        </p:blipFill>
        <p:spPr bwMode="auto">
          <a:xfrm>
            <a:off x="1377119" y="1946182"/>
            <a:ext cx="6594549" cy="11188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7946"/>
          <a:stretch/>
        </p:blipFill>
        <p:spPr bwMode="auto">
          <a:xfrm>
            <a:off x="1377115" y="3102584"/>
            <a:ext cx="6594549" cy="35098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5-Point Star 7"/>
          <p:cNvSpPr/>
          <p:nvPr/>
        </p:nvSpPr>
        <p:spPr>
          <a:xfrm>
            <a:off x="2139462" y="4191000"/>
            <a:ext cx="914400" cy="914400"/>
          </a:xfrm>
          <a:prstGeom prst="star5">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a</a:t>
            </a:r>
            <a:endParaRPr lang="en-US" dirty="0"/>
          </a:p>
        </p:txBody>
      </p:sp>
      <p:sp>
        <p:nvSpPr>
          <p:cNvPr id="9" name="5-Point Star 8"/>
          <p:cNvSpPr/>
          <p:nvPr/>
        </p:nvSpPr>
        <p:spPr>
          <a:xfrm>
            <a:off x="4023360" y="4004603"/>
            <a:ext cx="914400" cy="914400"/>
          </a:xfrm>
          <a:prstGeom prst="star5">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b</a:t>
            </a:r>
            <a:endParaRPr lang="en-US" dirty="0"/>
          </a:p>
        </p:txBody>
      </p:sp>
      <p:sp>
        <p:nvSpPr>
          <p:cNvPr id="10" name="5-Point Star 9"/>
          <p:cNvSpPr/>
          <p:nvPr/>
        </p:nvSpPr>
        <p:spPr>
          <a:xfrm>
            <a:off x="5867400" y="4191000"/>
            <a:ext cx="914400" cy="914400"/>
          </a:xfrm>
          <a:prstGeom prst="star5">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a:t>c</a:t>
            </a:r>
          </a:p>
        </p:txBody>
      </p:sp>
    </p:spTree>
    <p:extLst>
      <p:ext uri="{BB962C8B-B14F-4D97-AF65-F5344CB8AC3E}">
        <p14:creationId xmlns:p14="http://schemas.microsoft.com/office/powerpoint/2010/main" val="309376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4000" dirty="0" smtClean="0"/>
              <a:t>Navy Portal POCs</a:t>
            </a:r>
            <a:endParaRPr lang="en-US" sz="4000" dirty="0"/>
          </a:p>
        </p:txBody>
      </p:sp>
      <p:sp>
        <p:nvSpPr>
          <p:cNvPr id="6" name="Rounded Rectangle 5"/>
          <p:cNvSpPr/>
          <p:nvPr/>
        </p:nvSpPr>
        <p:spPr>
          <a:xfrm>
            <a:off x="1143000" y="4769584"/>
            <a:ext cx="7059612" cy="1746250"/>
          </a:xfrm>
          <a:prstGeom prst="roundRect">
            <a:avLst/>
          </a:prstGeom>
          <a:solidFill>
            <a:schemeClr val="bg1">
              <a:lumMod val="65000"/>
            </a:schemeClr>
          </a:solidFill>
        </p:spPr>
        <p:style>
          <a:lnRef idx="1">
            <a:schemeClr val="accent1"/>
          </a:lnRef>
          <a:fillRef idx="3">
            <a:schemeClr val="accent1"/>
          </a:fillRef>
          <a:effectRef idx="2">
            <a:schemeClr val="accent1"/>
          </a:effectRef>
          <a:fontRef idx="minor">
            <a:schemeClr val="lt1"/>
          </a:fontRef>
        </p:style>
        <p:txBody>
          <a:bodyPr/>
          <a:lstStyle/>
          <a:p>
            <a:pPr>
              <a:defRPr/>
            </a:pPr>
            <a:r>
              <a:rPr lang="en-US" b="1" dirty="0"/>
              <a:t>Leslie Alexander Paffe</a:t>
            </a:r>
            <a:r>
              <a:rPr lang="en-US" dirty="0"/>
              <a:t>| </a:t>
            </a:r>
            <a:r>
              <a:rPr lang="en-US" dirty="0" smtClean="0"/>
              <a:t>Sr. Strategic </a:t>
            </a:r>
            <a:r>
              <a:rPr lang="en-US" dirty="0"/>
              <a:t>Channel Sales Manager</a:t>
            </a:r>
          </a:p>
          <a:p>
            <a:pPr>
              <a:defRPr/>
            </a:pPr>
            <a:r>
              <a:rPr lang="en-US" dirty="0"/>
              <a:t>National Restaurant Association</a:t>
            </a:r>
          </a:p>
          <a:p>
            <a:pPr>
              <a:defRPr/>
            </a:pPr>
            <a:r>
              <a:rPr lang="en-US" dirty="0"/>
              <a:t>175 W. Jackson, Suite #1500 | Chicago, IL 60604</a:t>
            </a:r>
          </a:p>
          <a:p>
            <a:pPr>
              <a:defRPr/>
            </a:pPr>
            <a:r>
              <a:rPr lang="en-US" dirty="0"/>
              <a:t>P: 615-828-1995 | E: </a:t>
            </a:r>
            <a:r>
              <a:rPr lang="en-US" u="sng" dirty="0">
                <a:hlinkClick r:id="rId2"/>
              </a:rPr>
              <a:t>lpaffe@restaurant.org</a:t>
            </a:r>
            <a:endParaRPr lang="en-US" dirty="0"/>
          </a:p>
          <a:p>
            <a:pPr>
              <a:defRPr/>
            </a:pPr>
            <a:r>
              <a:rPr lang="en-US" u="sng" dirty="0">
                <a:hlinkClick r:id="rId3"/>
              </a:rPr>
              <a:t>Restaurant.org</a:t>
            </a:r>
            <a:r>
              <a:rPr lang="en-US" dirty="0"/>
              <a:t> | </a:t>
            </a:r>
            <a:r>
              <a:rPr lang="en-US" u="sng" dirty="0">
                <a:hlinkClick r:id="rId4"/>
              </a:rPr>
              <a:t>ServSafe.com</a:t>
            </a:r>
            <a:r>
              <a:rPr lang="en-US" dirty="0"/>
              <a:t>  </a:t>
            </a:r>
          </a:p>
        </p:txBody>
      </p:sp>
      <p:sp>
        <p:nvSpPr>
          <p:cNvPr id="3" name="Rounded Rectangle 2"/>
          <p:cNvSpPr/>
          <p:nvPr/>
        </p:nvSpPr>
        <p:spPr>
          <a:xfrm>
            <a:off x="304800" y="1371600"/>
            <a:ext cx="4368006"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Paul Magnant</a:t>
            </a:r>
            <a:r>
              <a:rPr lang="en-US" dirty="0"/>
              <a:t>, MBA, CEC, CP-FS</a:t>
            </a:r>
          </a:p>
          <a:p>
            <a:r>
              <a:rPr lang="en-US" dirty="0"/>
              <a:t>Food &amp; Beverage Integration Manager</a:t>
            </a:r>
          </a:p>
          <a:p>
            <a:r>
              <a:rPr lang="en-US" dirty="0"/>
              <a:t>Commander, Navy Installations Command</a:t>
            </a:r>
          </a:p>
          <a:p>
            <a:r>
              <a:rPr lang="en-US" dirty="0"/>
              <a:t>716 Sicard Street SE, Suite 1000</a:t>
            </a:r>
          </a:p>
          <a:p>
            <a:r>
              <a:rPr lang="en-US" dirty="0"/>
              <a:t>Washington Navy Yard, DC 20374</a:t>
            </a:r>
          </a:p>
          <a:p>
            <a:r>
              <a:rPr lang="en-US" dirty="0"/>
              <a:t>Phone 202-433-4737</a:t>
            </a:r>
          </a:p>
          <a:p>
            <a:r>
              <a:rPr lang="en-US" dirty="0"/>
              <a:t>DSN 288-4737</a:t>
            </a:r>
          </a:p>
        </p:txBody>
      </p:sp>
      <p:sp>
        <p:nvSpPr>
          <p:cNvPr id="4" name="Rounded Rectangle 3"/>
          <p:cNvSpPr/>
          <p:nvPr/>
        </p:nvSpPr>
        <p:spPr>
          <a:xfrm>
            <a:off x="4876800" y="1371600"/>
            <a:ext cx="39624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Brennan </a:t>
            </a:r>
            <a:r>
              <a:rPr lang="en-US" b="1" dirty="0" smtClean="0"/>
              <a:t>Hurley, </a:t>
            </a:r>
            <a:r>
              <a:rPr lang="en-US" dirty="0"/>
              <a:t>CEC, FMP</a:t>
            </a:r>
          </a:p>
          <a:p>
            <a:r>
              <a:rPr lang="en-US" dirty="0"/>
              <a:t>MWR F &amp; B Management &amp; Program Analyst</a:t>
            </a:r>
          </a:p>
          <a:p>
            <a:r>
              <a:rPr lang="en-US" dirty="0"/>
              <a:t>Commander, Navy Installations Command (CNIC-HQ)</a:t>
            </a:r>
          </a:p>
          <a:p>
            <a:r>
              <a:rPr lang="en-US" dirty="0"/>
              <a:t>w 202 433-9145 | c 240 263-5931</a:t>
            </a:r>
          </a:p>
        </p:txBody>
      </p:sp>
    </p:spTree>
    <p:extLst>
      <p:ext uri="{BB962C8B-B14F-4D97-AF65-F5344CB8AC3E}">
        <p14:creationId xmlns:p14="http://schemas.microsoft.com/office/powerpoint/2010/main" val="4079650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ontrol xmlns="http://schemas.microsoft.com/VisualStudio/2011/storyboarding/control">
  <Id Name="System.Storyboarding.Common.Breadcrumb" Revision="1" Stencil="System.Storyboarding.Common" StencilVersion="0.1"/>
</Control>
</file>

<file path=customXml/item2.xml><?xml version="1.0" encoding="utf-8"?>
<Control xmlns="http://schemas.microsoft.com/VisualStudio/2011/storyboarding/control">
  <Id Name="System.Storyboarding.Common.Breadcrumb" Revision="1" Stencil="System.Storyboarding.Common" StencilVersion="0.1"/>
</Control>
</file>

<file path=customXml/item3.xml><?xml version="1.0" encoding="utf-8"?>
<Control xmlns="http://schemas.microsoft.com/VisualStudio/2011/storyboarding/control">
  <Id Name="System.Storyboarding.Common.Breadcrumb" Revision="1" Stencil="System.Storyboarding.Common" StencilVersion="0.1"/>
</Control>
</file>

<file path=customXml/item4.xml><?xml version="1.0" encoding="utf-8"?>
<Control xmlns="http://schemas.microsoft.com/VisualStudio/2011/storyboarding/control">
  <Id Name="System.Storyboarding.Common.Breadcrumb" Revision="1" Stencil="System.Storyboarding.Common" StencilVersion="0.1"/>
</Control>
</file>

<file path=customXml/item5.xml><?xml version="1.0" encoding="utf-8"?>
<Control xmlns="http://schemas.microsoft.com/VisualStudio/2011/storyboarding/control">
  <Id Name="System.Storyboarding.Common.Breadcrumb" Revision="1" Stencil="System.Storyboarding.Common" StencilVersion="0.1"/>
</Control>
</file>

<file path=customXml/itemProps1.xml><?xml version="1.0" encoding="utf-8"?>
<ds:datastoreItem xmlns:ds="http://schemas.openxmlformats.org/officeDocument/2006/customXml" ds:itemID="{04669F22-732F-4CF1-9759-F016656A4D87}">
  <ds:schemaRefs>
    <ds:schemaRef ds:uri="http://schemas.microsoft.com/VisualStudio/2011/storyboarding/control"/>
  </ds:schemaRefs>
</ds:datastoreItem>
</file>

<file path=customXml/itemProps2.xml><?xml version="1.0" encoding="utf-8"?>
<ds:datastoreItem xmlns:ds="http://schemas.openxmlformats.org/officeDocument/2006/customXml" ds:itemID="{5B709B3A-C8B9-4EB2-8E25-E37636C961C1}">
  <ds:schemaRefs>
    <ds:schemaRef ds:uri="http://schemas.microsoft.com/VisualStudio/2011/storyboarding/control"/>
  </ds:schemaRefs>
</ds:datastoreItem>
</file>

<file path=customXml/itemProps3.xml><?xml version="1.0" encoding="utf-8"?>
<ds:datastoreItem xmlns:ds="http://schemas.openxmlformats.org/officeDocument/2006/customXml" ds:itemID="{91836BA3-6491-4D8B-9201-BC7C0651EC54}">
  <ds:schemaRefs>
    <ds:schemaRef ds:uri="http://schemas.microsoft.com/VisualStudio/2011/storyboarding/control"/>
  </ds:schemaRefs>
</ds:datastoreItem>
</file>

<file path=customXml/itemProps4.xml><?xml version="1.0" encoding="utf-8"?>
<ds:datastoreItem xmlns:ds="http://schemas.openxmlformats.org/officeDocument/2006/customXml" ds:itemID="{93817778-9D6F-40C5-B5F7-3C7857D430DB}">
  <ds:schemaRefs>
    <ds:schemaRef ds:uri="http://schemas.microsoft.com/VisualStudio/2011/storyboarding/control"/>
  </ds:schemaRefs>
</ds:datastoreItem>
</file>

<file path=customXml/itemProps5.xml><?xml version="1.0" encoding="utf-8"?>
<ds:datastoreItem xmlns:ds="http://schemas.openxmlformats.org/officeDocument/2006/customXml" ds:itemID="{CE8C0897-B963-48D3-9D20-362C83F4C90B}">
  <ds:schemaRefs>
    <ds:schemaRef ds:uri="http://schemas.microsoft.com/VisualStudio/2011/storyboarding/control"/>
  </ds:schemaRefs>
</ds:datastoreItem>
</file>

<file path=docProps/app.xml><?xml version="1.0" encoding="utf-8"?>
<Properties xmlns="http://schemas.openxmlformats.org/officeDocument/2006/extended-properties" xmlns:vt="http://schemas.openxmlformats.org/officeDocument/2006/docPropsVTypes">
  <TotalTime>3051</TotalTime>
  <Words>295</Words>
  <Application>Microsoft Office PowerPoint</Application>
  <PresentationFormat>On-screen Show (4:3)</PresentationFormat>
  <Paragraphs>51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Accessing ServSafe.com through the Navy portal</vt:lpstr>
      <vt:lpstr>Navy Portal New ServSafe.com User</vt:lpstr>
      <vt:lpstr>Creating new profile</vt:lpstr>
      <vt:lpstr>5.  You will now be prompted to fill out the five Navy specific data fields.  Click “Submit”.  **PLEASE NOTE:  You will not be able to move forward until all data fields are completed.  You will only have to fill this information out the first time you log into ServSafe.com through the portal.  </vt:lpstr>
      <vt:lpstr>Portal Homepage</vt:lpstr>
      <vt:lpstr>Navy Portal POCs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ntadmin</dc:creator>
  <cp:lastModifiedBy>Windows User</cp:lastModifiedBy>
  <cp:revision>34</cp:revision>
  <dcterms:created xsi:type="dcterms:W3CDTF">2014-09-10T19:13:11Z</dcterms:created>
  <dcterms:modified xsi:type="dcterms:W3CDTF">2017-01-18T18:30:14Z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ies>
</file>