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5" r:id="rId8"/>
    <p:sldId id="262" r:id="rId9"/>
    <p:sldId id="263" r:id="rId10"/>
    <p:sldId id="266" r:id="rId11"/>
    <p:sldId id="264"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30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9912AD-D802-42B2-A1AC-7B01E403DEB2}"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9912AD-D802-42B2-A1AC-7B01E403DEB2}" type="datetimeFigureOut">
              <a:rPr lang="en-US" smtClean="0"/>
              <a:pPr/>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9912AD-D802-42B2-A1AC-7B01E403DEB2}" type="datetimeFigureOut">
              <a:rPr lang="en-US" smtClean="0"/>
              <a:pPr/>
              <a:t>12/4/2013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9912AD-D802-42B2-A1AC-7B01E403DEB2}" type="datetimeFigureOut">
              <a:rPr lang="en-US" smtClean="0"/>
              <a:pPr/>
              <a:t>12/4/2013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912AD-D802-42B2-A1AC-7B01E403DEB2}" type="datetimeFigureOut">
              <a:rPr lang="en-US" smtClean="0"/>
              <a:pPr/>
              <a:t>12/4/2013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912AD-D802-42B2-A1AC-7B01E403DEB2}" type="datetimeFigureOut">
              <a:rPr lang="en-US" smtClean="0"/>
              <a:pPr/>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912AD-D802-42B2-A1AC-7B01E403DEB2}" type="datetimeFigureOut">
              <a:rPr lang="en-US" smtClean="0"/>
              <a:pPr/>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912AD-D802-42B2-A1AC-7B01E403DEB2}" type="datetimeFigureOut">
              <a:rPr lang="en-US" smtClean="0"/>
              <a:pPr/>
              <a:t>12/4/2013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78F8C-7B24-428C-877D-FFB34D2E288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wmf"/><Relationship Id="rId4" Type="http://schemas.openxmlformats.org/officeDocument/2006/relationships/image" Target="../media/image3.wmf"/><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3.wmf"/><Relationship Id="rId5" Type="http://schemas.openxmlformats.org/officeDocument/2006/relationships/image" Target="../media/image14.png"/><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N9G “TOOLBOX”</a:t>
            </a:r>
            <a:endParaRPr lang="en-US" dirty="0"/>
          </a:p>
        </p:txBody>
      </p:sp>
      <p:pic>
        <p:nvPicPr>
          <p:cNvPr id="1028" name="Picture 4" descr="D:\Documents and Settings\robin.gaines\Local Settings\Temporary Internet Files\Content.IE5\IFIQDWXP\MC900294062[1].wmf"/>
          <p:cNvPicPr>
            <a:picLocks noChangeAspect="1" noChangeArrowheads="1"/>
          </p:cNvPicPr>
          <p:nvPr/>
        </p:nvPicPr>
        <p:blipFill>
          <a:blip r:embed="rId2" cstate="print"/>
          <a:srcRect/>
          <a:stretch>
            <a:fillRect/>
          </a:stretch>
        </p:blipFill>
        <p:spPr bwMode="auto">
          <a:xfrm>
            <a:off x="2971800" y="2362200"/>
            <a:ext cx="3457161" cy="2743200"/>
          </a:xfrm>
          <a:prstGeom prst="rect">
            <a:avLst/>
          </a:prstGeom>
          <a:noFill/>
        </p:spPr>
      </p:pic>
      <p:pic>
        <p:nvPicPr>
          <p:cNvPr id="1030" name="Picture 6" descr="D:\Documents and Settings\robin.gaines\Local Settings\Temporary Internet Files\Content.IE5\JWV5OFR6\MC900441281[1].png"/>
          <p:cNvPicPr>
            <a:picLocks noChangeAspect="1" noChangeArrowheads="1"/>
          </p:cNvPicPr>
          <p:nvPr/>
        </p:nvPicPr>
        <p:blipFill>
          <a:blip r:embed="rId3" cstate="print"/>
          <a:srcRect/>
          <a:stretch>
            <a:fillRect/>
          </a:stretch>
        </p:blipFill>
        <p:spPr bwMode="auto">
          <a:xfrm rot="537277">
            <a:off x="1219200" y="4724400"/>
            <a:ext cx="1959429" cy="1371600"/>
          </a:xfrm>
          <a:prstGeom prst="rect">
            <a:avLst/>
          </a:prstGeom>
          <a:noFill/>
        </p:spPr>
      </p:pic>
      <p:pic>
        <p:nvPicPr>
          <p:cNvPr id="1034" name="Picture 10" descr="D:\Documents and Settings\robin.gaines\Local Settings\Temporary Internet Files\Content.IE5\XOAFEXHW\MC900412628[1].wmf"/>
          <p:cNvPicPr>
            <a:picLocks noChangeAspect="1" noChangeArrowheads="1"/>
          </p:cNvPicPr>
          <p:nvPr/>
        </p:nvPicPr>
        <p:blipFill>
          <a:blip r:embed="rId4" cstate="print"/>
          <a:srcRect/>
          <a:stretch>
            <a:fillRect/>
          </a:stretch>
        </p:blipFill>
        <p:spPr bwMode="auto">
          <a:xfrm>
            <a:off x="5181600" y="4876800"/>
            <a:ext cx="2604380" cy="1628870"/>
          </a:xfrm>
          <a:prstGeom prst="rect">
            <a:avLst/>
          </a:prstGeom>
          <a:noFill/>
        </p:spPr>
      </p:pic>
      <p:pic>
        <p:nvPicPr>
          <p:cNvPr id="1035" name="Picture 11" descr="D:\Documents and Settings\robin.gaines\Local Settings\Temporary Internet Files\Content.IE5\N8QG9BGE\MC900441292[1].png"/>
          <p:cNvPicPr>
            <a:picLocks noChangeAspect="1" noChangeArrowheads="1"/>
          </p:cNvPicPr>
          <p:nvPr/>
        </p:nvPicPr>
        <p:blipFill>
          <a:blip r:embed="rId5" cstate="print"/>
          <a:srcRect/>
          <a:stretch>
            <a:fillRect/>
          </a:stretch>
        </p:blipFill>
        <p:spPr bwMode="auto">
          <a:xfrm>
            <a:off x="1143000" y="1600200"/>
            <a:ext cx="1676400" cy="1600200"/>
          </a:xfrm>
          <a:prstGeom prst="rect">
            <a:avLst/>
          </a:prstGeom>
          <a:noFill/>
        </p:spPr>
      </p:pic>
      <p:pic>
        <p:nvPicPr>
          <p:cNvPr id="1036" name="Picture 12" descr="D:\Documents and Settings\robin.gaines\Local Settings\Temporary Internet Files\Content.IE5\JWV5OFR6\MC900441278[1].png"/>
          <p:cNvPicPr>
            <a:picLocks noChangeAspect="1" noChangeArrowheads="1"/>
          </p:cNvPicPr>
          <p:nvPr/>
        </p:nvPicPr>
        <p:blipFill>
          <a:blip r:embed="rId6" cstate="print"/>
          <a:srcRect/>
          <a:stretch>
            <a:fillRect/>
          </a:stretch>
        </p:blipFill>
        <p:spPr bwMode="auto">
          <a:xfrm>
            <a:off x="6629400" y="1828800"/>
            <a:ext cx="1905000" cy="1676400"/>
          </a:xfrm>
          <a:prstGeom prst="rect">
            <a:avLst/>
          </a:prstGeom>
          <a:noFill/>
        </p:spPr>
      </p:pic>
      <p:pic>
        <p:nvPicPr>
          <p:cNvPr id="1038" name="Picture 14" descr="D:\Documents and Settings\robin.gaines\Local Settings\Temporary Internet Files\Content.IE5\V1ZBT4YM\MC900441280[1].png"/>
          <p:cNvPicPr>
            <a:picLocks noChangeAspect="1" noChangeArrowheads="1"/>
          </p:cNvPicPr>
          <p:nvPr/>
        </p:nvPicPr>
        <p:blipFill>
          <a:blip r:embed="rId7" cstate="print"/>
          <a:srcRect/>
          <a:stretch>
            <a:fillRect/>
          </a:stretch>
        </p:blipFill>
        <p:spPr bwMode="auto">
          <a:xfrm rot="665838">
            <a:off x="602860" y="3117460"/>
            <a:ext cx="1676400" cy="1676400"/>
          </a:xfrm>
          <a:prstGeom prst="rect">
            <a:avLst/>
          </a:prstGeom>
          <a:noFill/>
        </p:spPr>
      </p:pic>
      <p:pic>
        <p:nvPicPr>
          <p:cNvPr id="1039" name="Picture 15" descr="D:\Documents and Settings\robin.gaines\Local Settings\Temporary Internet Files\Content.IE5\FPR4AFYV\MC900441284[1].png"/>
          <p:cNvPicPr>
            <a:picLocks noChangeAspect="1" noChangeArrowheads="1"/>
          </p:cNvPicPr>
          <p:nvPr/>
        </p:nvPicPr>
        <p:blipFill>
          <a:blip r:embed="rId8" cstate="print"/>
          <a:srcRect/>
          <a:stretch>
            <a:fillRect/>
          </a:stretch>
        </p:blipFill>
        <p:spPr bwMode="auto">
          <a:xfrm>
            <a:off x="7010400" y="3657600"/>
            <a:ext cx="1524000" cy="1600200"/>
          </a:xfrm>
          <a:prstGeom prst="rect">
            <a:avLst/>
          </a:prstGeom>
          <a:noFill/>
        </p:spPr>
      </p:pic>
      <p:pic>
        <p:nvPicPr>
          <p:cNvPr id="11" name="Picture 10"/>
          <p:cNvPicPr/>
          <p:nvPr/>
        </p:nvPicPr>
        <p:blipFill>
          <a:blip r:embed="rId9" cstate="print"/>
          <a:srcRect/>
          <a:stretch>
            <a:fillRect/>
          </a:stretch>
        </p:blipFill>
        <p:spPr bwMode="auto">
          <a:xfrm rot="20852696">
            <a:off x="4212838" y="3079214"/>
            <a:ext cx="1030454" cy="314956"/>
          </a:xfrm>
          <a:prstGeom prst="rect">
            <a:avLst/>
          </a:prstGeom>
          <a:noFill/>
          <a:ln w="9525">
            <a:noFill/>
            <a:miter lim="800000"/>
            <a:headEnd/>
            <a:tailEnd/>
          </a:ln>
        </p:spPr>
      </p:pic>
      <p:pic>
        <p:nvPicPr>
          <p:cNvPr id="22" name="Picture 3" descr="D:\Documents and Settings\robin.gaines\Local Settings\Temporary Internet Files\Content.IE5\XEEIH4IH\MC900371390[1].wmf"/>
          <p:cNvPicPr>
            <a:picLocks noChangeAspect="1" noChangeArrowheads="1"/>
          </p:cNvPicPr>
          <p:nvPr/>
        </p:nvPicPr>
        <p:blipFill>
          <a:blip r:embed="rId10" cstate="print"/>
          <a:srcRect/>
          <a:stretch>
            <a:fillRect/>
          </a:stretch>
        </p:blipFill>
        <p:spPr bwMode="auto">
          <a:xfrm rot="19466015">
            <a:off x="4123448" y="3800733"/>
            <a:ext cx="454730" cy="242394"/>
          </a:xfrm>
          <a:prstGeom prst="rect">
            <a:avLst/>
          </a:prstGeom>
          <a:noFill/>
        </p:spPr>
      </p:pic>
      <p:sp>
        <p:nvSpPr>
          <p:cNvPr id="15" name="Explosion 1 14"/>
          <p:cNvSpPr/>
          <p:nvPr/>
        </p:nvSpPr>
        <p:spPr>
          <a:xfrm>
            <a:off x="990600" y="4191000"/>
            <a:ext cx="2438400" cy="2438400"/>
          </a:xfrm>
          <a:prstGeom prst="irregularSeal1">
            <a:avLst/>
          </a:prstGeom>
          <a:noFill/>
          <a:effectLst>
            <a:glow rad="635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900" b="1" dirty="0" smtClean="0"/>
              <a:t>Securing the Monies Collected from </a:t>
            </a:r>
            <a:br>
              <a:rPr lang="en-US" sz="2900" b="1" dirty="0" smtClean="0"/>
            </a:br>
            <a:r>
              <a:rPr lang="en-US" sz="2900" b="1" dirty="0" smtClean="0"/>
              <a:t>Business Operations and Other Sources</a:t>
            </a:r>
            <a:endParaRPr lang="en-US" sz="2900" dirty="0"/>
          </a:p>
        </p:txBody>
      </p:sp>
      <p:sp>
        <p:nvSpPr>
          <p:cNvPr id="6" name="Rectangle 5"/>
          <p:cNvSpPr/>
          <p:nvPr/>
        </p:nvSpPr>
        <p:spPr>
          <a:xfrm>
            <a:off x="533400" y="1447801"/>
            <a:ext cx="8382000" cy="2585323"/>
          </a:xfrm>
          <a:prstGeom prst="rect">
            <a:avLst/>
          </a:prstGeom>
        </p:spPr>
        <p:txBody>
          <a:bodyPr wrap="square">
            <a:spAutoFit/>
          </a:bodyPr>
          <a:lstStyle/>
          <a:p>
            <a:pPr lvl="0">
              <a:buFont typeface="Wingdings" pitchFamily="2" charset="2"/>
              <a:buChar char="Ø"/>
            </a:pPr>
            <a:r>
              <a:rPr lang="en-US" dirty="0" smtClean="0"/>
              <a:t> </a:t>
            </a:r>
            <a:r>
              <a:rPr lang="en-US" u="sng" dirty="0" smtClean="0"/>
              <a:t>Cashiers do not have access to the subtotal or “Z” readings. If cashiers have access   to their own register readings it: </a:t>
            </a:r>
            <a:endParaRPr lang="en-US" u="sng" dirty="0" smtClean="0"/>
          </a:p>
          <a:p>
            <a:pPr lvl="0"/>
            <a:endParaRPr lang="en-US" u="sng" dirty="0" smtClean="0"/>
          </a:p>
          <a:p>
            <a:pPr lvl="1">
              <a:buFont typeface="Courier New" pitchFamily="49" charset="0"/>
              <a:buChar char="o"/>
            </a:pPr>
            <a:r>
              <a:rPr lang="en-US" dirty="0" smtClean="0"/>
              <a:t> Allows for excess cash to be taken</a:t>
            </a:r>
          </a:p>
          <a:p>
            <a:pPr lvl="1">
              <a:buFont typeface="Courier New" pitchFamily="49" charset="0"/>
              <a:buChar char="o"/>
            </a:pPr>
            <a:r>
              <a:rPr lang="en-US" dirty="0" smtClean="0"/>
              <a:t> Allows for register reconciliation by the cashier if a shortage exists due to conducting manual or off-book sales </a:t>
            </a:r>
            <a:endParaRPr lang="en-US" dirty="0" smtClean="0"/>
          </a:p>
          <a:p>
            <a:pPr lvl="1"/>
            <a:endParaRPr lang="en-US" dirty="0" smtClean="0"/>
          </a:p>
          <a:p>
            <a:pPr lvl="0" algn="ctr"/>
            <a:r>
              <a:rPr lang="en-US" b="1" dirty="0" smtClean="0"/>
              <a:t>Are the receipt books controlled and verified by someone other than the cashier? </a:t>
            </a:r>
            <a:endParaRPr lang="en-US" b="1" dirty="0" smtClean="0"/>
          </a:p>
          <a:p>
            <a:pPr lvl="0"/>
            <a:endParaRPr lang="en-US" b="1" dirty="0" smtClean="0"/>
          </a:p>
        </p:txBody>
      </p:sp>
      <p:pic>
        <p:nvPicPr>
          <p:cNvPr id="7"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a:off x="1143000" y="228600"/>
            <a:ext cx="1066800" cy="838200"/>
          </a:xfrm>
          <a:prstGeom prst="rect">
            <a:avLst/>
          </a:prstGeom>
          <a:noFill/>
        </p:spPr>
      </p:pic>
      <p:sp>
        <p:nvSpPr>
          <p:cNvPr id="5121" name="Rectangle 1"/>
          <p:cNvSpPr>
            <a:spLocks noChangeArrowheads="1"/>
          </p:cNvSpPr>
          <p:nvPr/>
        </p:nvSpPr>
        <p:spPr bwMode="auto">
          <a:xfrm>
            <a:off x="0" y="4020204"/>
            <a:ext cx="9144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fontAlgn="base">
              <a:spcBef>
                <a:spcPct val="0"/>
              </a:spcBef>
              <a:spcAft>
                <a:spcPct val="0"/>
              </a:spcAft>
              <a:buFont typeface="Wingdings" pitchFamily="2" charset="2"/>
              <a:buChar char="Ø"/>
            </a:pPr>
            <a:r>
              <a:rPr kumimoji="0" lang="en-US" b="0" i="0" u="sng" strike="noStrike" cap="none" normalizeH="0" baseline="0" dirty="0" smtClean="0">
                <a:ln>
                  <a:noFill/>
                </a:ln>
                <a:solidFill>
                  <a:srgbClr val="000000"/>
                </a:solidFill>
                <a:effectLst/>
                <a:ea typeface="Times New Roman" pitchFamily="18" charset="0"/>
                <a:cs typeface="Times New Roman" pitchFamily="18" charset="0"/>
              </a:rPr>
              <a:t>Surprise cash counts must be conducted during the shift not prior to or after close out</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Credit cards must be reconciled at the time of the cash count</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Run the “X” reading or sub-total to verify funds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All funds must be rung into the register or a manual receipt is to be issued</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Investigate / explain ALL overages and shortages at the time of cash count  </a:t>
            </a:r>
            <a:endParaRPr kumimoji="0" lang="en-US" b="0" i="0" u="none" strike="noStrike" cap="none" normalizeH="0" baseline="0" dirty="0" smtClean="0">
              <a:ln>
                <a:noFill/>
              </a:ln>
              <a:solidFill>
                <a:schemeClr val="tx1"/>
              </a:solidFill>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r"/>
            <a:r>
              <a:rPr lang="en-US" sz="2900" b="1" dirty="0" smtClean="0"/>
              <a:t>Securing the Monies Collected from </a:t>
            </a:r>
            <a:br>
              <a:rPr lang="en-US" sz="2900" b="1" dirty="0" smtClean="0"/>
            </a:br>
            <a:r>
              <a:rPr lang="en-US" sz="2900" b="1" dirty="0" smtClean="0"/>
              <a:t>Business Operations and Other Sources</a:t>
            </a:r>
            <a:endParaRPr lang="en-US" sz="2900" dirty="0"/>
          </a:p>
        </p:txBody>
      </p:sp>
      <p:pic>
        <p:nvPicPr>
          <p:cNvPr id="5" name="Picture 4"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a:off x="1143000" y="228600"/>
            <a:ext cx="1066800" cy="838200"/>
          </a:xfrm>
          <a:prstGeom prst="rect">
            <a:avLst/>
          </a:prstGeom>
          <a:noFill/>
        </p:spPr>
      </p:pic>
      <p:sp>
        <p:nvSpPr>
          <p:cNvPr id="4097" name="Rectangle 1"/>
          <p:cNvSpPr>
            <a:spLocks noChangeArrowheads="1"/>
          </p:cNvSpPr>
          <p:nvPr/>
        </p:nvSpPr>
        <p:spPr bwMode="auto">
          <a:xfrm>
            <a:off x="0" y="1712558"/>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 typeface="Wingdings" pitchFamily="2" charset="2"/>
              <a:buChar char="Ø"/>
              <a:tabLst>
                <a:tab pos="13716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b="0" i="0" u="sng" strike="noStrike" cap="none" normalizeH="0" baseline="0" dirty="0" smtClean="0">
                <a:ln>
                  <a:noFill/>
                </a:ln>
                <a:solidFill>
                  <a:srgbClr val="000000"/>
                </a:solidFill>
                <a:effectLst/>
                <a:ea typeface="Times New Roman" pitchFamily="18" charset="0"/>
                <a:cs typeface="Times New Roman" pitchFamily="18" charset="0"/>
              </a:rPr>
              <a:t>A Daily Activity Report (DAR) is prepared by each cash register operator at the end of his/her shift.</a:t>
            </a:r>
          </a:p>
          <a:p>
            <a:pPr marL="457200" marR="0" lvl="1" indent="0" algn="l" defTabSz="914400" rtl="0" eaLnBrk="1" fontAlgn="base" latinLnBrk="0" hangingPunct="1">
              <a:lnSpc>
                <a:spcPct val="100000"/>
              </a:lnSpc>
              <a:spcBef>
                <a:spcPct val="0"/>
              </a:spcBef>
              <a:spcAft>
                <a:spcPct val="0"/>
              </a:spcAft>
              <a:buClrTx/>
              <a:buSzTx/>
              <a:tabLst>
                <a:tab pos="1371600" algn="l"/>
              </a:tabLst>
            </a:pPr>
            <a:endParaRPr kumimoji="0" lang="en-US" b="0" i="0" u="none" strike="noStrike" cap="none" normalizeH="0" baseline="0" dirty="0" smtClean="0">
              <a:ln>
                <a:noFill/>
              </a:ln>
              <a:solidFill>
                <a:srgbClr val="000000"/>
              </a:solidFill>
              <a:effectLst/>
              <a:ea typeface="Times New Roman" pitchFamily="18" charset="0"/>
              <a:cs typeface="Times New Roman" pitchFamily="18" charset="0"/>
            </a:endParaRPr>
          </a:p>
          <a:p>
            <a:pPr marL="457200" marR="0" lvl="1" indent="0" algn="l" defTabSz="914400" rtl="0" eaLnBrk="1" fontAlgn="base" latinLnBrk="0" hangingPunct="1">
              <a:lnSpc>
                <a:spcPct val="100000"/>
              </a:lnSpc>
              <a:spcBef>
                <a:spcPct val="0"/>
              </a:spcBef>
              <a:spcAft>
                <a:spcPct val="0"/>
              </a:spcAft>
              <a:buClrTx/>
              <a:buSzTx/>
              <a:buFont typeface="Wingdings" pitchFamily="2" charset="2"/>
              <a:buChar char="Ø"/>
              <a:tabLst>
                <a:tab pos="13716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b="0" i="0" u="sng" strike="noStrike" cap="none" normalizeH="0" baseline="0" dirty="0" smtClean="0">
                <a:ln>
                  <a:noFill/>
                </a:ln>
                <a:solidFill>
                  <a:srgbClr val="000000"/>
                </a:solidFill>
                <a:effectLst/>
                <a:ea typeface="Times New Roman" pitchFamily="18" charset="0"/>
                <a:cs typeface="Times New Roman" pitchFamily="18" charset="0"/>
              </a:rPr>
              <a:t>Copies of the reports retained and submitted to facility management and original placed into the cash drop bag for accounting. </a:t>
            </a:r>
          </a:p>
          <a:p>
            <a:pPr marL="457200" marR="0" lvl="1" indent="0" algn="l" defTabSz="914400" rtl="0" eaLnBrk="1" fontAlgn="base" latinLnBrk="0" hangingPunct="1">
              <a:lnSpc>
                <a:spcPct val="100000"/>
              </a:lnSpc>
              <a:spcBef>
                <a:spcPct val="0"/>
              </a:spcBef>
              <a:spcAft>
                <a:spcPct val="0"/>
              </a:spcAft>
              <a:buClrTx/>
              <a:buSzTx/>
              <a:tabLst>
                <a:tab pos="13716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Wingdings" pitchFamily="2" charset="2"/>
              <a:buChar char="Ø"/>
              <a:tabLst>
                <a:tab pos="1371600" algn="l"/>
              </a:tabLst>
            </a:pPr>
            <a:r>
              <a:rPr kumimoji="0" lang="en-US" b="0" i="0" u="sng" strike="noStrike" cap="none" normalizeH="0" baseline="0" dirty="0" smtClean="0">
                <a:ln>
                  <a:noFill/>
                </a:ln>
                <a:solidFill>
                  <a:srgbClr val="000000"/>
                </a:solidFill>
                <a:effectLst/>
                <a:ea typeface="Times New Roman" pitchFamily="18" charset="0"/>
                <a:cs typeface="Times New Roman" pitchFamily="18" charset="0"/>
              </a:rPr>
              <a:t>The cash register is utilized purely for sales transactions and should not be used for in-house check cashing</a:t>
            </a:r>
          </a:p>
          <a:p>
            <a:pPr marL="914400" marR="0" lvl="2" indent="0" algn="l" defTabSz="914400" rtl="0" eaLnBrk="0" fontAlgn="base" latinLnBrk="0" hangingPunct="0">
              <a:lnSpc>
                <a:spcPct val="100000"/>
              </a:lnSpc>
              <a:spcBef>
                <a:spcPct val="0"/>
              </a:spcBef>
              <a:spcAft>
                <a:spcPct val="0"/>
              </a:spcAft>
              <a:buClrTx/>
              <a:buSzTx/>
              <a:buFont typeface="Courier New" pitchFamily="49" charset="0"/>
              <a:buChar char="o"/>
              <a:tabLst>
                <a:tab pos="13716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Refunds are to be made only if approved by management and enough cash sales have been generated</a:t>
            </a:r>
            <a:endParaRPr kumimoji="0" lang="en-US"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itchFamily="49" charset="0"/>
              <a:buChar char="o"/>
              <a:tabLst>
                <a:tab pos="13716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Discounts given should be reviewed to ensure they were legitimate</a:t>
            </a:r>
            <a:endParaRPr kumimoji="0" lang="en-US"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itchFamily="49" charset="0"/>
              <a:buChar char="o"/>
              <a:tabLst>
                <a:tab pos="13716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Reversals have been approved by management or investigated</a:t>
            </a:r>
            <a:endParaRPr kumimoji="0" lang="en-US" b="0" i="0" u="none" strike="noStrike" cap="none" normalizeH="0" baseline="0" dirty="0" smtClean="0">
              <a:ln>
                <a:noFill/>
              </a:ln>
              <a:solidFill>
                <a:schemeClr val="tx1"/>
              </a:solidFill>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Physical Handling of </a:t>
            </a:r>
            <a:r>
              <a:rPr lang="en-US" sz="2800" b="1" dirty="0" smtClean="0"/>
              <a:t/>
            </a:r>
            <a:br>
              <a:rPr lang="en-US" sz="2800" b="1" dirty="0" smtClean="0"/>
            </a:br>
            <a:r>
              <a:rPr lang="en-US" sz="2800" b="1" dirty="0" smtClean="0"/>
              <a:t>Cash </a:t>
            </a:r>
            <a:r>
              <a:rPr lang="en-US" sz="2800" b="1" dirty="0" smtClean="0"/>
              <a:t>and Daily Cash Receipts</a:t>
            </a:r>
            <a:endParaRPr lang="en-US" sz="2800" dirty="0"/>
          </a:p>
        </p:txBody>
      </p:sp>
      <p:sp>
        <p:nvSpPr>
          <p:cNvPr id="4" name="TextBox 3"/>
          <p:cNvSpPr txBox="1"/>
          <p:nvPr/>
        </p:nvSpPr>
        <p:spPr>
          <a:xfrm>
            <a:off x="838200" y="1219200"/>
            <a:ext cx="7924800" cy="923330"/>
          </a:xfrm>
          <a:prstGeom prst="rect">
            <a:avLst/>
          </a:prstGeom>
          <a:noFill/>
        </p:spPr>
        <p:txBody>
          <a:bodyPr wrap="square" rtlCol="0">
            <a:spAutoFit/>
          </a:bodyPr>
          <a:lstStyle/>
          <a:p>
            <a:endParaRPr lang="en-US" dirty="0" smtClean="0"/>
          </a:p>
          <a:p>
            <a:endParaRPr lang="en-US" dirty="0" smtClean="0"/>
          </a:p>
          <a:p>
            <a:endParaRPr lang="en-US" dirty="0"/>
          </a:p>
        </p:txBody>
      </p:sp>
      <p:sp>
        <p:nvSpPr>
          <p:cNvPr id="2355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56" name="Rectangle 4"/>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3557" name="Rectangle 5"/>
          <p:cNvSpPr>
            <a:spLocks noChangeArrowheads="1"/>
          </p:cNvSpPr>
          <p:nvPr/>
        </p:nvSpPr>
        <p:spPr bwMode="auto">
          <a:xfrm>
            <a:off x="0" y="914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58"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59" name="Rectangle 7"/>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3560" name="Rectangle 8"/>
          <p:cNvSpPr>
            <a:spLocks noChangeArrowheads="1"/>
          </p:cNvSpPr>
          <p:nvPr/>
        </p:nvSpPr>
        <p:spPr bwMode="auto">
          <a:xfrm>
            <a:off x="0" y="914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 name="Picture 1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1301579">
            <a:off x="3698536" y="167481"/>
            <a:ext cx="1066800" cy="838200"/>
          </a:xfrm>
          <a:prstGeom prst="rect">
            <a:avLst/>
          </a:prstGeom>
          <a:noFill/>
        </p:spPr>
      </p:pic>
      <p:sp>
        <p:nvSpPr>
          <p:cNvPr id="3073" name="Rectangle 1"/>
          <p:cNvSpPr>
            <a:spLocks noChangeArrowheads="1"/>
          </p:cNvSpPr>
          <p:nvPr/>
        </p:nvSpPr>
        <p:spPr bwMode="auto">
          <a:xfrm>
            <a:off x="533400" y="1312777"/>
            <a:ext cx="80772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ctr" fontAlgn="base">
              <a:spcBef>
                <a:spcPct val="0"/>
              </a:spcBef>
              <a:spcAft>
                <a:spcPct val="0"/>
              </a:spcAft>
            </a:pPr>
            <a:r>
              <a:rPr kumimoji="0" lang="en-US" b="0" i="1" u="none" strike="noStrike" cap="none" normalizeH="0" baseline="0" dirty="0" smtClean="0">
                <a:ln>
                  <a:noFill/>
                </a:ln>
                <a:solidFill>
                  <a:srgbClr val="000000"/>
                </a:solidFill>
                <a:effectLst/>
                <a:ea typeface="Times New Roman" pitchFamily="18" charset="0"/>
                <a:cs typeface="Times New Roman" pitchFamily="18" charset="0"/>
              </a:rPr>
              <a:t>All monies received over-the counter are to be counted and verified in front of the patron before processing the official receipt that acknowledges receipt of payment. The following basic controls should be in place: </a:t>
            </a:r>
          </a:p>
          <a:p>
            <a:pPr lvl="1" algn="ctr" fontAlgn="base">
              <a:spcBef>
                <a:spcPct val="0"/>
              </a:spcBef>
              <a:spcAft>
                <a:spcPct val="0"/>
              </a:spcAft>
            </a:pPr>
            <a:endParaRPr kumimoji="0" lang="en-US" b="0" i="1" u="none" strike="noStrike" cap="none" normalizeH="0" baseline="0" dirty="0" smtClean="0">
              <a:ln>
                <a:noFill/>
              </a:ln>
              <a:solidFill>
                <a:schemeClr val="tx1"/>
              </a:solidFill>
              <a:effectLst/>
            </a:endParaRPr>
          </a:p>
          <a:p>
            <a:pPr eaLnBrk="0" fontAlgn="base" hangingPunct="0">
              <a:spcBef>
                <a:spcPct val="0"/>
              </a:spcBef>
              <a:spcAft>
                <a:spcPct val="0"/>
              </a:spcAft>
              <a:buFont typeface="Wingdings" pitchFamily="2" charset="2"/>
              <a:buChar char="Ø"/>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Official receipts are pre-numbered regardless if it is manually or electronically prepared or generated</a:t>
            </a:r>
          </a:p>
          <a:p>
            <a:pPr lvl="1" eaLnBrk="0" fontAlgn="base" hangingPunct="0">
              <a:spcBef>
                <a:spcPct val="0"/>
              </a:spcBef>
              <a:spcAft>
                <a:spcPct val="0"/>
              </a:spcAft>
            </a:pPr>
            <a:endParaRPr kumimoji="0" lang="en-US" b="0" i="0" u="none" strike="noStrike" cap="none" normalizeH="0" baseline="0" dirty="0" smtClean="0">
              <a:ln>
                <a:noFill/>
              </a:ln>
              <a:solidFill>
                <a:schemeClr val="tx1"/>
              </a:solidFill>
              <a:effectLst/>
            </a:endParaRPr>
          </a:p>
          <a:p>
            <a:pPr eaLnBrk="0" fontAlgn="base" hangingPunct="0">
              <a:spcBef>
                <a:spcPct val="0"/>
              </a:spcBef>
              <a:spcAft>
                <a:spcPct val="0"/>
              </a:spcAft>
              <a:buFont typeface="Wingdings" pitchFamily="2" charset="2"/>
              <a:buChar char="Ø"/>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The person receiving the cash payment should not perform dual functions related to accounting or recording of business transactions. Examples include:</a:t>
            </a:r>
          </a:p>
          <a:p>
            <a:pPr eaLnBrk="0" fontAlgn="base" hangingPunct="0">
              <a:spcBef>
                <a:spcPct val="0"/>
              </a:spcBef>
              <a:spcAft>
                <a:spcPct val="0"/>
              </a:spcAf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Petty cash custodian does not issue him or herself cash to make purchases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Catering individual should not be generating the catering contract, receiving payment, and controlling the catering program</a:t>
            </a:r>
          </a:p>
          <a:p>
            <a:pPr marL="457200" marR="0" lvl="1" indent="0" algn="l"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If checks are accepted they are only payable to the MWR or NGIS entity. </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Postdated checks are never accepted. </a:t>
            </a:r>
          </a:p>
          <a:p>
            <a:pPr marL="457200" marR="0" lvl="1" indent="0" algn="l"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All documents to substantiate the days cash receipts are turned in  </a:t>
            </a:r>
            <a:endParaRPr kumimoji="0" lang="en-US" b="0" i="0" u="none" strike="noStrike" cap="none" normalizeH="0" baseline="0" dirty="0" smtClean="0">
              <a:ln>
                <a:noFill/>
              </a:ln>
              <a:solidFill>
                <a:schemeClr val="tx1"/>
              </a:solidFill>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Petty Cash Transactions</a:t>
            </a:r>
            <a:endParaRPr lang="en-US" sz="2800" b="1" dirty="0"/>
          </a:p>
        </p:txBody>
      </p:sp>
      <p:sp>
        <p:nvSpPr>
          <p:cNvPr id="4" name="TextBox 3"/>
          <p:cNvSpPr txBox="1"/>
          <p:nvPr/>
        </p:nvSpPr>
        <p:spPr>
          <a:xfrm>
            <a:off x="609600" y="1143000"/>
            <a:ext cx="7848600" cy="6155531"/>
          </a:xfrm>
          <a:prstGeom prst="rect">
            <a:avLst/>
          </a:prstGeom>
          <a:noFill/>
        </p:spPr>
        <p:txBody>
          <a:bodyPr wrap="square" rtlCol="0">
            <a:spAutoFit/>
          </a:bodyPr>
          <a:lstStyle/>
          <a:p>
            <a:pPr lvl="1">
              <a:buFont typeface="Wingdings" pitchFamily="2" charset="2"/>
              <a:buChar char="Ø"/>
            </a:pPr>
            <a:r>
              <a:rPr lang="en-US" dirty="0" smtClean="0"/>
              <a:t> The </a:t>
            </a:r>
            <a:r>
              <a:rPr lang="en-US" dirty="0" smtClean="0"/>
              <a:t>amount of temporary outstanding petty cash fund advances and all funds on hand should always agree with the authorized amount of the petty cash </a:t>
            </a:r>
            <a:r>
              <a:rPr lang="en-US" dirty="0" smtClean="0"/>
              <a:t>fund</a:t>
            </a:r>
          </a:p>
          <a:p>
            <a:pPr lvl="1"/>
            <a:endParaRPr lang="en-US" dirty="0" smtClean="0"/>
          </a:p>
          <a:p>
            <a:pPr lvl="1">
              <a:buFont typeface="Wingdings" pitchFamily="2" charset="2"/>
              <a:buChar char="Ø"/>
            </a:pPr>
            <a:r>
              <a:rPr lang="en-US" dirty="0" smtClean="0"/>
              <a:t> Petty </a:t>
            </a:r>
            <a:r>
              <a:rPr lang="en-US" dirty="0" smtClean="0"/>
              <a:t>cash fund reimbursements should never exceed the total authorized amount of the fund and are required to be completed on the last day of every </a:t>
            </a:r>
            <a:r>
              <a:rPr lang="en-US" dirty="0" smtClean="0"/>
              <a:t>month</a:t>
            </a:r>
          </a:p>
          <a:p>
            <a:pPr lvl="1"/>
            <a:endParaRPr lang="en-US" dirty="0" smtClean="0"/>
          </a:p>
          <a:p>
            <a:pPr lvl="1">
              <a:buFont typeface="Wingdings" pitchFamily="2" charset="2"/>
              <a:buChar char="Ø"/>
            </a:pPr>
            <a:r>
              <a:rPr lang="en-US" dirty="0" smtClean="0"/>
              <a:t>Ensure that all disbursements, including petty cash reimbursement requests, are properly supported and contain the original signatures of the petty cash custodian and receiving </a:t>
            </a:r>
            <a:r>
              <a:rPr lang="en-US" dirty="0" smtClean="0"/>
              <a:t>individual</a:t>
            </a:r>
          </a:p>
          <a:p>
            <a:pPr lvl="1">
              <a:buFont typeface="Wingdings" pitchFamily="2" charset="2"/>
              <a:buChar char="Ø"/>
            </a:pPr>
            <a:endParaRPr lang="en-US" dirty="0" smtClean="0"/>
          </a:p>
          <a:p>
            <a:pPr lvl="1">
              <a:buFont typeface="Wingdings" pitchFamily="2" charset="2"/>
              <a:buChar char="Ø"/>
            </a:pPr>
            <a:r>
              <a:rPr lang="en-US" dirty="0" smtClean="0"/>
              <a:t>Consider </a:t>
            </a:r>
            <a:r>
              <a:rPr lang="en-US" dirty="0" smtClean="0"/>
              <a:t>suspicious and investigate any cash receipt without a printed store name shown on the </a:t>
            </a:r>
            <a:r>
              <a:rPr lang="en-US" dirty="0" smtClean="0"/>
              <a:t>document</a:t>
            </a:r>
            <a:endParaRPr lang="en-US" dirty="0" smtClean="0"/>
          </a:p>
          <a:p>
            <a:pPr lvl="1"/>
            <a:endParaRPr lang="en-US" dirty="0" smtClean="0"/>
          </a:p>
          <a:p>
            <a:pPr lvl="1">
              <a:buFont typeface="Wingdings" pitchFamily="2" charset="2"/>
              <a:buChar char="Ø"/>
            </a:pPr>
            <a:r>
              <a:rPr lang="en-US" dirty="0" smtClean="0"/>
              <a:t>Confirm unusual cash receipt documents with the vendors to determine authenticity.</a:t>
            </a:r>
          </a:p>
          <a:p>
            <a:pPr lvl="1"/>
            <a:endParaRPr lang="en-US" dirty="0" smtClean="0"/>
          </a:p>
          <a:p>
            <a:endParaRPr lang="en-US" dirty="0" smtClean="0">
              <a:latin typeface="Times New Roman" pitchFamily="18" charset="0"/>
              <a:cs typeface="Times New Roman" pitchFamily="18" charset="0"/>
            </a:endParaRPr>
          </a:p>
          <a:p>
            <a:pPr>
              <a:buFont typeface="Arial" pitchFamily="34" charset="0"/>
              <a:buChar char="•"/>
            </a:pPr>
            <a:endParaRPr lang="en-US" sz="1200" dirty="0" smtClean="0">
              <a:latin typeface="Times New Roman" pitchFamily="18" charset="0"/>
              <a:cs typeface="Times New Roman" pitchFamily="18" charset="0"/>
            </a:endParaRPr>
          </a:p>
          <a:p>
            <a:endParaRPr lang="en-US" sz="2000" dirty="0" smtClean="0"/>
          </a:p>
          <a:p>
            <a:endParaRPr lang="en-US" sz="2000" dirty="0"/>
          </a:p>
        </p:txBody>
      </p:sp>
      <p:pic>
        <p:nvPicPr>
          <p:cNvPr id="5" name="Picture 4"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1024996">
            <a:off x="3657600" y="152400"/>
            <a:ext cx="1066800" cy="8382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3505200"/>
          </a:xfrm>
        </p:spPr>
        <p:txBody>
          <a:bodyPr>
            <a:normAutofit/>
          </a:bodyPr>
          <a:lstStyle/>
          <a:p>
            <a:pPr lvl="1"/>
            <a:r>
              <a:rPr lang="en-US" sz="2000" dirty="0" smtClean="0">
                <a:latin typeface="+mn-lt"/>
              </a:rPr>
              <a:t>Review similar invoices and receipt stubs to determine if the documents are being reused or copied </a:t>
            </a:r>
            <a:br>
              <a:rPr lang="en-US" sz="2000" dirty="0" smtClean="0">
                <a:latin typeface="+mn-lt"/>
              </a:rPr>
            </a:br>
            <a:r>
              <a:rPr lang="en-US" sz="2000" dirty="0" smtClean="0">
                <a:latin typeface="+mn-lt"/>
              </a:rPr>
              <a:t/>
            </a:r>
            <a:br>
              <a:rPr lang="en-US" sz="2000" dirty="0" smtClean="0">
                <a:latin typeface="+mn-lt"/>
              </a:rPr>
            </a:br>
            <a:r>
              <a:rPr lang="en-US" sz="2000" dirty="0" smtClean="0">
                <a:latin typeface="+mn-lt"/>
              </a:rPr>
              <a:t>If </a:t>
            </a:r>
            <a:r>
              <a:rPr lang="en-US" sz="2000" dirty="0">
                <a:latin typeface="+mn-lt"/>
              </a:rPr>
              <a:t>the receipts for petty cash expenses don't contain current dates (such as dates prior to the last reimbursement request), review the supporting documents for previous petty cash reimbursement requests to determine if the expense was paid again in a prior period. </a:t>
            </a:r>
            <a:br>
              <a:rPr lang="en-US" sz="2000" dirty="0">
                <a:latin typeface="+mn-lt"/>
              </a:rPr>
            </a:br>
            <a:r>
              <a:rPr lang="en-US" sz="2000" dirty="0">
                <a:latin typeface="+mn-lt"/>
              </a:rPr>
              <a:t/>
            </a:r>
            <a:br>
              <a:rPr lang="en-US" sz="2000" dirty="0">
                <a:latin typeface="+mn-lt"/>
              </a:rPr>
            </a:br>
            <a:r>
              <a:rPr lang="en-US" sz="2000" dirty="0">
                <a:latin typeface="+mn-lt"/>
              </a:rPr>
              <a:t>Mark all petty cash expense documents "paid" to preclude their re-use on subsequent reimbursements</a:t>
            </a:r>
            <a:endParaRPr lang="en-US" sz="2000" dirty="0">
              <a:latin typeface="+mn-lt"/>
            </a:endParaRPr>
          </a:p>
        </p:txBody>
      </p:sp>
      <p:sp>
        <p:nvSpPr>
          <p:cNvPr id="4" name="TextBox 3"/>
          <p:cNvSpPr txBox="1"/>
          <p:nvPr/>
        </p:nvSpPr>
        <p:spPr>
          <a:xfrm>
            <a:off x="914400" y="1524000"/>
            <a:ext cx="7543800" cy="923330"/>
          </a:xfrm>
          <a:prstGeom prst="rect">
            <a:avLst/>
          </a:prstGeom>
          <a:noFill/>
        </p:spPr>
        <p:txBody>
          <a:bodyPr wrap="square" rtlCol="0">
            <a:spAutoFit/>
          </a:bodyPr>
          <a:lstStyle/>
          <a:p>
            <a:pPr>
              <a:buFont typeface="Arial" pitchFamily="34" charset="0"/>
              <a:buChar char="•"/>
            </a:pPr>
            <a:endParaRPr lang="en-US" dirty="0" smtClean="0">
              <a:latin typeface="Times New Roman" pitchFamily="18" charset="0"/>
              <a:cs typeface="Times New Roman" pitchFamily="18" charset="0"/>
            </a:endParaRPr>
          </a:p>
          <a:p>
            <a:pPr>
              <a:buFont typeface="Arial" pitchFamily="34" charset="0"/>
              <a:buChar char="•"/>
            </a:pPr>
            <a:endParaRPr lang="en-US" dirty="0" smtClean="0">
              <a:latin typeface="Times New Roman" pitchFamily="18" charset="0"/>
              <a:cs typeface="Times New Roman" pitchFamily="18" charset="0"/>
            </a:endParaRPr>
          </a:p>
          <a:p>
            <a:pPr>
              <a:buFont typeface="Arial" pitchFamily="34" charset="0"/>
              <a:buChar char="•"/>
            </a:pPr>
            <a:endParaRPr lang="en-US" dirty="0" smtClean="0">
              <a:latin typeface="Times New Roman" pitchFamily="18" charset="0"/>
              <a:cs typeface="Times New Roman" pitchFamily="18" charset="0"/>
            </a:endParaRPr>
          </a:p>
        </p:txBody>
      </p:sp>
      <p:sp>
        <p:nvSpPr>
          <p:cNvPr id="5" name="Rectangle 4"/>
          <p:cNvSpPr/>
          <p:nvPr/>
        </p:nvSpPr>
        <p:spPr>
          <a:xfrm>
            <a:off x="609600" y="381000"/>
            <a:ext cx="7696200" cy="523220"/>
          </a:xfrm>
          <a:prstGeom prst="rect">
            <a:avLst/>
          </a:prstGeom>
        </p:spPr>
        <p:txBody>
          <a:bodyPr wrap="square">
            <a:spAutoFit/>
          </a:bodyPr>
          <a:lstStyle/>
          <a:p>
            <a:pPr algn="r"/>
            <a:r>
              <a:rPr lang="en-US" sz="2800" b="1" dirty="0" smtClean="0">
                <a:latin typeface="+mj-lt"/>
              </a:rPr>
              <a:t>Petty Cash Transactions</a:t>
            </a:r>
            <a:endParaRPr lang="en-US" sz="2800" dirty="0">
              <a:latin typeface="+mj-lt"/>
            </a:endParaRPr>
          </a:p>
        </p:txBody>
      </p:sp>
      <p:pic>
        <p:nvPicPr>
          <p:cNvPr id="6" name="Picture 5"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50023">
            <a:off x="3352800" y="228600"/>
            <a:ext cx="1066800" cy="8382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normAutofit fontScale="90000"/>
          </a:bodyPr>
          <a:lstStyle/>
          <a:p>
            <a:pPr algn="r"/>
            <a:r>
              <a:rPr lang="en-US" sz="3100" b="1" dirty="0" smtClean="0"/>
              <a:t>General Rules for </a:t>
            </a:r>
            <a:br>
              <a:rPr lang="en-US" sz="3100" b="1" dirty="0" smtClean="0"/>
            </a:br>
            <a:r>
              <a:rPr lang="en-US" sz="3100" b="1" dirty="0" smtClean="0"/>
              <a:t>Cash and Cash handling controls</a:t>
            </a:r>
            <a:r>
              <a:rPr lang="en-US" dirty="0" smtClean="0"/>
              <a:t/>
            </a:r>
            <a:br>
              <a:rPr lang="en-US" dirty="0" smtClean="0"/>
            </a:br>
            <a:endParaRPr lang="en-US" dirty="0"/>
          </a:p>
        </p:txBody>
      </p:sp>
      <p:sp>
        <p:nvSpPr>
          <p:cNvPr id="34817" name="Rectangle 1"/>
          <p:cNvSpPr>
            <a:spLocks noChangeArrowheads="1"/>
          </p:cNvSpPr>
          <p:nvPr/>
        </p:nvSpPr>
        <p:spPr bwMode="auto">
          <a:xfrm>
            <a:off x="685800" y="875446"/>
            <a:ext cx="7543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l"/>
              </a:tabLst>
            </a:pPr>
            <a:r>
              <a:rPr kumimoji="0" lang="en-US" sz="2400" b="1" i="0" u="none" strike="noStrike" cap="none" normalizeH="0" baseline="0" dirty="0" smtClean="0">
                <a:ln>
                  <a:noFill/>
                </a:ln>
                <a:solidFill>
                  <a:srgbClr val="C00000"/>
                </a:solidFill>
                <a:effectLst/>
                <a:ea typeface="Times New Roman" pitchFamily="18" charset="0"/>
                <a:cs typeface="Times New Roman" pitchFamily="18" charset="0"/>
              </a:rPr>
              <a:t>Separation of duties</a:t>
            </a:r>
            <a:endParaRPr kumimoji="0" 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One of the most important steps you can take to protect cash — and your operation — is to separate cash handling duties among different people. With proper separation of duties, no single person has control over the entire cash process.</a:t>
            </a: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sng" strike="noStrike" cap="none" normalizeH="0" baseline="0" dirty="0" smtClean="0">
                <a:ln>
                  <a:noFill/>
                </a:ln>
                <a:solidFill>
                  <a:srgbClr val="000000"/>
                </a:solidFill>
                <a:effectLst/>
                <a:ea typeface="Times New Roman" pitchFamily="18" charset="0"/>
                <a:cs typeface="Times New Roman" pitchFamily="18" charset="0"/>
              </a:rPr>
              <a:t>Best practice is to have different people</a:t>
            </a: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Receive and deposit cash</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Record cash payments to receivable records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Reconcile cash receipts to deposits and the general ledger</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Bill for goods and services</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b="0" i="1" u="none" strike="noStrike" cap="none" normalizeH="0" baseline="0" dirty="0" smtClean="0">
                <a:ln>
                  <a:noFill/>
                </a:ln>
                <a:solidFill>
                  <a:srgbClr val="000000"/>
                </a:solidFill>
                <a:effectLst/>
                <a:ea typeface="Times New Roman" pitchFamily="18" charset="0"/>
                <a:cs typeface="Times New Roman" pitchFamily="18" charset="0"/>
              </a:rPr>
              <a:t>Note: The key to effective cash control while separating duties is to minimize the number of people who actually handle cash before it's deposited.</a:t>
            </a: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sng" strike="noStrike" cap="none" normalizeH="0" baseline="0" dirty="0" smtClean="0">
                <a:ln>
                  <a:noFill/>
                </a:ln>
                <a:solidFill>
                  <a:srgbClr val="000000"/>
                </a:solidFill>
                <a:effectLst/>
                <a:ea typeface="Times New Roman" pitchFamily="18" charset="0"/>
                <a:cs typeface="Times New Roman" pitchFamily="18" charset="0"/>
              </a:rPr>
              <a:t>Potential consequences if duties are not separated</a:t>
            </a: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 </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Concealed errors or irregularities going unchecked</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Lost or stolen cash receipts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Inaccurate application of revenue to the respective cost centers and general ledger accounts </a:t>
            </a:r>
            <a:endParaRPr kumimoji="0" lang="en-US" b="0" i="0" u="none" strike="noStrike" cap="none" normalizeH="0" baseline="0" dirty="0" smtClean="0">
              <a:ln>
                <a:noFill/>
              </a:ln>
              <a:solidFill>
                <a:schemeClr val="tx1"/>
              </a:solidFill>
              <a:effectLst/>
            </a:endParaRPr>
          </a:p>
        </p:txBody>
      </p:sp>
      <p:pic>
        <p:nvPicPr>
          <p:cNvPr id="4" name="Picture 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a:off x="2819400" y="0"/>
            <a:ext cx="1066800" cy="8382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General Rules for </a:t>
            </a:r>
            <a:br>
              <a:rPr lang="en-US" sz="2800" b="1" dirty="0" smtClean="0"/>
            </a:br>
            <a:r>
              <a:rPr lang="en-US" sz="2800" b="1" dirty="0" smtClean="0"/>
              <a:t>Cash and Cash handling controls</a:t>
            </a:r>
            <a:endParaRPr lang="en-US" sz="2800" dirty="0"/>
          </a:p>
        </p:txBody>
      </p:sp>
      <p:sp>
        <p:nvSpPr>
          <p:cNvPr id="33793" name="Rectangle 1"/>
          <p:cNvSpPr>
            <a:spLocks noChangeArrowheads="1"/>
          </p:cNvSpPr>
          <p:nvPr/>
        </p:nvSpPr>
        <p:spPr bwMode="auto">
          <a:xfrm>
            <a:off x="381000" y="1390360"/>
            <a:ext cx="8382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l"/>
              </a:tabLst>
            </a:pPr>
            <a:r>
              <a:rPr kumimoji="0" lang="en-US" b="1" i="0" u="none" strike="noStrike" cap="none" normalizeH="0" baseline="0" dirty="0" smtClean="0">
                <a:ln>
                  <a:noFill/>
                </a:ln>
                <a:solidFill>
                  <a:srgbClr val="C00000"/>
                </a:solidFill>
                <a:effectLst/>
                <a:ea typeface="Times New Roman" pitchFamily="18" charset="0"/>
                <a:cs typeface="Times New Roman" pitchFamily="18" charset="0"/>
              </a:rPr>
              <a:t>Accountability, authorization, and approval</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Cash accountability ensures that cash is accounted for, properly documented and secured, as well as being traceable to specific cashiers.</a:t>
            </a: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When proper cash accountability exists, you can answer the four W's during a process: </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Who has access to cash</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Why they have access to cash</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Where cash is at all times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What has occurred from the transaction's beginning to end</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Best practices: </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Record cash receipts when received.</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Keep funds secured in individual cash safes.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Document transfer of all funds on a cash receipts or sub-custody letter.</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Give a receipt to each customer; if register is inoperative provide a pre-serialized manual receipt.</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Never share your POS passwords, Swipe Key, or cash drawer keys.</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Issue each cashier a separate cash drawer.</a:t>
            </a: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Supervisors or manager on duty will approve all voids, refunds, and over rings</a:t>
            </a:r>
            <a:endParaRPr kumimoji="0" lang="en-US" b="0" i="0" u="none" strike="noStrike" cap="none" normalizeH="0" baseline="0" dirty="0" smtClean="0">
              <a:ln>
                <a:noFill/>
              </a:ln>
              <a:solidFill>
                <a:schemeClr val="tx1"/>
              </a:solidFill>
              <a:effectLst/>
            </a:endParaRPr>
          </a:p>
        </p:txBody>
      </p:sp>
      <p:pic>
        <p:nvPicPr>
          <p:cNvPr id="4" name="Picture 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89997">
            <a:off x="4204316" y="122588"/>
            <a:ext cx="1066800" cy="8382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General Rules for </a:t>
            </a:r>
            <a:br>
              <a:rPr lang="en-US" sz="2800" b="1" dirty="0" smtClean="0"/>
            </a:br>
            <a:r>
              <a:rPr lang="en-US" sz="2800" b="1" dirty="0" smtClean="0"/>
              <a:t>Cash and Cash handling controls</a:t>
            </a:r>
            <a:endParaRPr lang="en-US" sz="2800" dirty="0"/>
          </a:p>
        </p:txBody>
      </p:sp>
      <p:sp>
        <p:nvSpPr>
          <p:cNvPr id="3" name="Rectangle 2"/>
          <p:cNvSpPr/>
          <p:nvPr/>
        </p:nvSpPr>
        <p:spPr>
          <a:xfrm>
            <a:off x="838200" y="1524000"/>
            <a:ext cx="7391400" cy="2492990"/>
          </a:xfrm>
          <a:prstGeom prst="rect">
            <a:avLst/>
          </a:prstGeom>
        </p:spPr>
        <p:txBody>
          <a:bodyPr wrap="square">
            <a:spAutoFit/>
          </a:bodyPr>
          <a:lstStyle/>
          <a:p>
            <a:pPr algn="ctr" eaLnBrk="0" fontAlgn="base" hangingPunct="0">
              <a:spcBef>
                <a:spcPct val="0"/>
              </a:spcBef>
              <a:spcAft>
                <a:spcPct val="0"/>
              </a:spcAft>
              <a:tabLst>
                <a:tab pos="914400" algn="l"/>
              </a:tabLst>
            </a:pPr>
            <a:r>
              <a:rPr lang="en-US" b="1" dirty="0" smtClean="0">
                <a:solidFill>
                  <a:srgbClr val="C00000"/>
                </a:solidFill>
                <a:ea typeface="Times New Roman" pitchFamily="18" charset="0"/>
                <a:cs typeface="Times New Roman" pitchFamily="18" charset="0"/>
              </a:rPr>
              <a:t>Accountability, authorization, and </a:t>
            </a:r>
            <a:r>
              <a:rPr lang="en-US" b="1" dirty="0" smtClean="0">
                <a:solidFill>
                  <a:srgbClr val="C00000"/>
                </a:solidFill>
                <a:ea typeface="Times New Roman" pitchFamily="18" charset="0"/>
                <a:cs typeface="Times New Roman" pitchFamily="18" charset="0"/>
              </a:rPr>
              <a:t>approval, continued</a:t>
            </a:r>
            <a:endParaRPr lang="en-US" dirty="0" smtClean="0"/>
          </a:p>
          <a:p>
            <a:pPr lvl="0" eaLnBrk="0" fontAlgn="base" hangingPunct="0">
              <a:spcBef>
                <a:spcPct val="0"/>
              </a:spcBef>
              <a:spcAft>
                <a:spcPct val="0"/>
              </a:spcAft>
              <a:buFontTx/>
              <a:buChar char="•"/>
              <a:tabLst>
                <a:tab pos="914400" algn="l"/>
              </a:tabLst>
            </a:pPr>
            <a:endParaRPr lang="en-US" dirty="0" smtClean="0">
              <a:solidFill>
                <a:srgbClr val="000000"/>
              </a:solidFill>
              <a:ea typeface="Times New Roman" pitchFamily="18" charset="0"/>
              <a:cs typeface="Times New Roman" pitchFamily="18" charset="0"/>
            </a:endParaRPr>
          </a:p>
          <a:p>
            <a:pPr lvl="0" eaLnBrk="0" fontAlgn="base" hangingPunct="0">
              <a:spcBef>
                <a:spcPct val="0"/>
              </a:spcBef>
              <a:spcAft>
                <a:spcPct val="0"/>
              </a:spcAft>
              <a:buFontTx/>
              <a:buChar char="•"/>
              <a:tabLst>
                <a:tab pos="914400" algn="l"/>
              </a:tabLst>
            </a:pPr>
            <a:r>
              <a:rPr lang="en-US" sz="2000" u="sng" dirty="0" smtClean="0">
                <a:solidFill>
                  <a:srgbClr val="000000"/>
                </a:solidFill>
                <a:ea typeface="Times New Roman" pitchFamily="18" charset="0"/>
                <a:cs typeface="Times New Roman" pitchFamily="18" charset="0"/>
              </a:rPr>
              <a:t>Potential </a:t>
            </a:r>
            <a:r>
              <a:rPr lang="en-US" sz="2000" u="sng" dirty="0" smtClean="0">
                <a:solidFill>
                  <a:srgbClr val="000000"/>
                </a:solidFill>
                <a:ea typeface="Times New Roman" pitchFamily="18" charset="0"/>
                <a:cs typeface="Times New Roman" pitchFamily="18" charset="0"/>
              </a:rPr>
              <a:t>consequences if accountability does not </a:t>
            </a:r>
            <a:r>
              <a:rPr lang="en-US" sz="2000" u="sng" dirty="0" smtClean="0">
                <a:solidFill>
                  <a:srgbClr val="000000"/>
                </a:solidFill>
                <a:ea typeface="Times New Roman" pitchFamily="18" charset="0"/>
                <a:cs typeface="Times New Roman" pitchFamily="18" charset="0"/>
              </a:rPr>
              <a:t>exist</a:t>
            </a:r>
          </a:p>
          <a:p>
            <a:pPr lvl="0" eaLnBrk="0" fontAlgn="base" hangingPunct="0">
              <a:spcBef>
                <a:spcPct val="0"/>
              </a:spcBef>
              <a:spcAft>
                <a:spcPct val="0"/>
              </a:spcAft>
              <a:tabLst>
                <a:tab pos="914400" algn="l"/>
              </a:tabLst>
            </a:pPr>
            <a:endParaRPr lang="en-US" sz="2000" dirty="0" smtClean="0"/>
          </a:p>
          <a:p>
            <a:pPr lvl="1" eaLnBrk="0" fontAlgn="base" hangingPunct="0">
              <a:spcBef>
                <a:spcPct val="0"/>
              </a:spcBef>
              <a:spcAft>
                <a:spcPct val="0"/>
              </a:spcAft>
              <a:buFont typeface="Symbol" pitchFamily="18" charset="2"/>
              <a:buChar char=""/>
              <a:tabLst>
                <a:tab pos="914400" algn="l"/>
              </a:tabLst>
            </a:pPr>
            <a:r>
              <a:rPr lang="en-US" sz="2000" dirty="0" smtClean="0">
                <a:solidFill>
                  <a:srgbClr val="000000"/>
                </a:solidFill>
                <a:ea typeface="Times New Roman" pitchFamily="18" charset="0"/>
                <a:cs typeface="Times New Roman" pitchFamily="18" charset="0"/>
              </a:rPr>
              <a:t>Lost or stolen cash receipts</a:t>
            </a:r>
            <a:endParaRPr lang="en-US" sz="2000" dirty="0" smtClean="0"/>
          </a:p>
          <a:p>
            <a:pPr lvl="1" eaLnBrk="0" fontAlgn="base" hangingPunct="0">
              <a:spcBef>
                <a:spcPct val="0"/>
              </a:spcBef>
              <a:spcAft>
                <a:spcPct val="0"/>
              </a:spcAft>
              <a:buFont typeface="Symbol" pitchFamily="18" charset="2"/>
              <a:buChar char=""/>
              <a:tabLst>
                <a:tab pos="914400" algn="l"/>
              </a:tabLst>
            </a:pPr>
            <a:r>
              <a:rPr lang="en-US" sz="2000" dirty="0" smtClean="0">
                <a:solidFill>
                  <a:srgbClr val="000000"/>
                </a:solidFill>
                <a:ea typeface="Times New Roman" pitchFamily="18" charset="0"/>
                <a:cs typeface="Times New Roman" pitchFamily="18" charset="0"/>
              </a:rPr>
              <a:t>Inaccurate application of revenue to the respective cost centers and general ledger accounts</a:t>
            </a:r>
            <a:endParaRPr lang="en-US" sz="2000" dirty="0" smtClean="0"/>
          </a:p>
          <a:p>
            <a:pPr lvl="1" eaLnBrk="0" fontAlgn="base" hangingPunct="0">
              <a:spcBef>
                <a:spcPct val="0"/>
              </a:spcBef>
              <a:spcAft>
                <a:spcPct val="0"/>
              </a:spcAft>
              <a:buFont typeface="Symbol" pitchFamily="18" charset="2"/>
              <a:buChar char=""/>
              <a:tabLst>
                <a:tab pos="914400" algn="l"/>
              </a:tabLst>
            </a:pPr>
            <a:r>
              <a:rPr lang="en-US" sz="2000" dirty="0" smtClean="0">
                <a:solidFill>
                  <a:srgbClr val="000000"/>
                </a:solidFill>
                <a:ea typeface="Times New Roman" pitchFamily="18" charset="0"/>
                <a:cs typeface="Times New Roman" pitchFamily="18" charset="0"/>
              </a:rPr>
              <a:t>Improper use of MWR/NGIS assets</a:t>
            </a:r>
            <a:endParaRPr lang="en-US" sz="2000" dirty="0" smtClean="0"/>
          </a:p>
        </p:txBody>
      </p:sp>
      <p:pic>
        <p:nvPicPr>
          <p:cNvPr id="4" name="Picture 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89997">
            <a:off x="4204316" y="122588"/>
            <a:ext cx="1066800" cy="8382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General Rules for </a:t>
            </a:r>
            <a:br>
              <a:rPr lang="en-US" sz="2800" b="1" dirty="0" smtClean="0"/>
            </a:br>
            <a:r>
              <a:rPr lang="en-US" sz="2800" b="1" dirty="0" smtClean="0"/>
              <a:t>Cash and Cash handling controls</a:t>
            </a:r>
            <a:endParaRPr lang="en-US" sz="2800" dirty="0"/>
          </a:p>
        </p:txBody>
      </p:sp>
      <p:pic>
        <p:nvPicPr>
          <p:cNvPr id="3" name="Picture 2"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89997">
            <a:off x="4204316" y="122588"/>
            <a:ext cx="1066800" cy="838200"/>
          </a:xfrm>
          <a:prstGeom prst="rect">
            <a:avLst/>
          </a:prstGeom>
          <a:noFill/>
        </p:spPr>
      </p:pic>
      <p:sp>
        <p:nvSpPr>
          <p:cNvPr id="31745" name="Rectangle 1"/>
          <p:cNvSpPr>
            <a:spLocks noChangeArrowheads="1"/>
          </p:cNvSpPr>
          <p:nvPr/>
        </p:nvSpPr>
        <p:spPr bwMode="auto">
          <a:xfrm>
            <a:off x="533400" y="1251035"/>
            <a:ext cx="8001000" cy="56630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l"/>
              </a:tabLst>
            </a:pPr>
            <a:r>
              <a:rPr kumimoji="0" lang="en-US" sz="2000" b="1" i="0" u="none" strike="noStrike" cap="none" normalizeH="0" baseline="0" dirty="0" smtClean="0">
                <a:ln>
                  <a:noFill/>
                </a:ln>
                <a:solidFill>
                  <a:srgbClr val="C00000"/>
                </a:solidFill>
                <a:effectLst/>
                <a:ea typeface="Times New Roman" pitchFamily="18" charset="0"/>
                <a:cs typeface="Times New Roman" pitchFamily="18" charset="0"/>
              </a:rPr>
              <a:t>Security of Assets</a:t>
            </a:r>
            <a:endParaRPr kumimoji="0" lang="en-US" sz="20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Be sure to keep all of your resources physically protected, including your cash handlers. To promote a safe work environment when working with cash the following recommendations are provided.</a:t>
            </a:r>
            <a:endParaRPr kumimoji="0" lang="en-U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Best practices: </a:t>
            </a:r>
          </a:p>
          <a:p>
            <a:pPr marL="0" marR="0" lvl="0"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Restrict access of cash to as few people as possible.</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Lock cash in a secure location: individual safes for cashiers and managers</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Director or Central Cashiers to maintain emergency combinations and or keys to all safes; assign passwords only to authorized personnel.</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Change combinations to all safes annually or when the custodian of funds is changed or when the custodian leaves.</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rgbClr val="000000"/>
                </a:solidFill>
                <a:effectLst/>
                <a:ea typeface="Times New Roman" pitchFamily="18" charset="0"/>
                <a:cs typeface="Times New Roman" pitchFamily="18" charset="0"/>
              </a:rPr>
              <a:t>Minimize the amount of funds held overnight.</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rgbClr val="000000"/>
              </a:solidFill>
              <a:effectLst/>
              <a:ea typeface="Times New Roman"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dirty="0" smtClean="0">
              <a:ln>
                <a:noFill/>
              </a:ln>
              <a:solidFill>
                <a:schemeClr val="tx1"/>
              </a:solidFill>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General Rules for </a:t>
            </a:r>
            <a:br>
              <a:rPr lang="en-US" sz="2800" b="1" dirty="0" smtClean="0"/>
            </a:br>
            <a:r>
              <a:rPr lang="en-US" sz="2800" b="1" dirty="0" smtClean="0"/>
              <a:t>Cash and Cash handling controls</a:t>
            </a:r>
            <a:endParaRPr lang="en-US" sz="2800" dirty="0"/>
          </a:p>
        </p:txBody>
      </p:sp>
      <p:sp>
        <p:nvSpPr>
          <p:cNvPr id="3" name="Rectangle 2"/>
          <p:cNvSpPr/>
          <p:nvPr/>
        </p:nvSpPr>
        <p:spPr>
          <a:xfrm>
            <a:off x="838200" y="3276600"/>
            <a:ext cx="8077200" cy="2031325"/>
          </a:xfrm>
          <a:prstGeom prst="rect">
            <a:avLst/>
          </a:prstGeom>
        </p:spPr>
        <p:txBody>
          <a:bodyPr wrap="square">
            <a:spAutoFit/>
          </a:bodyPr>
          <a:lstStyle/>
          <a:p>
            <a:pPr lvl="1" eaLnBrk="0" fontAlgn="base" hangingPunct="0">
              <a:spcBef>
                <a:spcPct val="0"/>
              </a:spcBef>
              <a:spcAft>
                <a:spcPct val="0"/>
              </a:spcAft>
              <a:buFont typeface="Symbol" pitchFamily="18" charset="2"/>
              <a:buChar char=""/>
              <a:tabLst>
                <a:tab pos="914400" algn="l"/>
              </a:tabLst>
            </a:pPr>
            <a:r>
              <a:rPr lang="en-US" dirty="0" smtClean="0">
                <a:solidFill>
                  <a:srgbClr val="000000"/>
                </a:solidFill>
                <a:ea typeface="Times New Roman" pitchFamily="18" charset="0"/>
                <a:cs typeface="Times New Roman" pitchFamily="18" charset="0"/>
              </a:rPr>
              <a:t>Count cash in a non-public area not easily visible to </a:t>
            </a:r>
            <a:r>
              <a:rPr lang="en-US" dirty="0" smtClean="0">
                <a:solidFill>
                  <a:srgbClr val="000000"/>
                </a:solidFill>
                <a:ea typeface="Times New Roman" pitchFamily="18" charset="0"/>
                <a:cs typeface="Times New Roman" pitchFamily="18" charset="0"/>
              </a:rPr>
              <a:t>others</a:t>
            </a:r>
          </a:p>
          <a:p>
            <a:pPr lvl="1" eaLnBrk="0" fontAlgn="base" hangingPunct="0">
              <a:spcBef>
                <a:spcPct val="0"/>
              </a:spcBef>
              <a:spcAft>
                <a:spcPct val="0"/>
              </a:spcAft>
              <a:tabLst>
                <a:tab pos="914400" algn="l"/>
              </a:tabLst>
            </a:pPr>
            <a:endParaRPr lang="en-US" dirty="0" smtClean="0"/>
          </a:p>
          <a:p>
            <a:pPr lvl="0" eaLnBrk="0" fontAlgn="base" hangingPunct="0">
              <a:spcBef>
                <a:spcPct val="0"/>
              </a:spcBef>
              <a:spcAft>
                <a:spcPct val="0"/>
              </a:spcAft>
              <a:buFontTx/>
              <a:buChar char="•"/>
              <a:tabLst>
                <a:tab pos="914400" algn="l"/>
              </a:tabLst>
            </a:pPr>
            <a:r>
              <a:rPr lang="en-US" u="sng" dirty="0" smtClean="0">
                <a:solidFill>
                  <a:srgbClr val="000000"/>
                </a:solidFill>
                <a:ea typeface="Times New Roman" pitchFamily="18" charset="0"/>
                <a:cs typeface="Times New Roman" pitchFamily="18" charset="0"/>
              </a:rPr>
              <a:t>Potential consequences if cash is not </a:t>
            </a:r>
            <a:r>
              <a:rPr lang="en-US" u="sng" dirty="0" smtClean="0">
                <a:solidFill>
                  <a:srgbClr val="000000"/>
                </a:solidFill>
                <a:ea typeface="Times New Roman" pitchFamily="18" charset="0"/>
                <a:cs typeface="Times New Roman" pitchFamily="18" charset="0"/>
              </a:rPr>
              <a:t>secured</a:t>
            </a:r>
            <a:endParaRPr lang="en-US" dirty="0" smtClean="0">
              <a:solidFill>
                <a:srgbClr val="000000"/>
              </a:solidFill>
              <a:ea typeface="Times New Roman" pitchFamily="18" charset="0"/>
              <a:cs typeface="Times New Roman" pitchFamily="18" charset="0"/>
            </a:endParaRPr>
          </a:p>
          <a:p>
            <a:pPr lvl="0" eaLnBrk="0" fontAlgn="base" hangingPunct="0">
              <a:spcBef>
                <a:spcPct val="0"/>
              </a:spcBef>
              <a:spcAft>
                <a:spcPct val="0"/>
              </a:spcAft>
              <a:tabLst>
                <a:tab pos="914400" algn="l"/>
              </a:tabLst>
            </a:pPr>
            <a:endParaRPr lang="en-US" dirty="0" smtClean="0"/>
          </a:p>
          <a:p>
            <a:pPr lvl="1" eaLnBrk="0" fontAlgn="base" hangingPunct="0">
              <a:spcBef>
                <a:spcPct val="0"/>
              </a:spcBef>
              <a:spcAft>
                <a:spcPct val="0"/>
              </a:spcAft>
              <a:buFont typeface="Symbol" pitchFamily="18" charset="2"/>
              <a:buChar char=""/>
              <a:tabLst>
                <a:tab pos="914400" algn="l"/>
              </a:tabLst>
            </a:pPr>
            <a:r>
              <a:rPr lang="en-US" dirty="0" smtClean="0">
                <a:solidFill>
                  <a:srgbClr val="000000"/>
                </a:solidFill>
                <a:ea typeface="Times New Roman" pitchFamily="18" charset="0"/>
                <a:cs typeface="Times New Roman" pitchFamily="18" charset="0"/>
              </a:rPr>
              <a:t>Unsafe work </a:t>
            </a:r>
            <a:r>
              <a:rPr lang="en-US" dirty="0" smtClean="0">
                <a:solidFill>
                  <a:srgbClr val="000000"/>
                </a:solidFill>
                <a:ea typeface="Times New Roman" pitchFamily="18" charset="0"/>
                <a:cs typeface="Times New Roman" pitchFamily="18" charset="0"/>
              </a:rPr>
              <a:t>environment</a:t>
            </a:r>
          </a:p>
          <a:p>
            <a:pPr lvl="1" eaLnBrk="0" fontAlgn="base" hangingPunct="0">
              <a:spcBef>
                <a:spcPct val="0"/>
              </a:spcBef>
              <a:spcAft>
                <a:spcPct val="0"/>
              </a:spcAft>
              <a:tabLst>
                <a:tab pos="914400" algn="l"/>
              </a:tabLst>
            </a:pPr>
            <a:endParaRPr lang="en-US" dirty="0" smtClean="0"/>
          </a:p>
          <a:p>
            <a:pPr lvl="1" eaLnBrk="0" fontAlgn="base" hangingPunct="0">
              <a:spcBef>
                <a:spcPct val="0"/>
              </a:spcBef>
              <a:spcAft>
                <a:spcPct val="0"/>
              </a:spcAft>
              <a:buFont typeface="Symbol" pitchFamily="18" charset="2"/>
              <a:buChar char=""/>
              <a:tabLst>
                <a:tab pos="914400" algn="l"/>
              </a:tabLst>
            </a:pPr>
            <a:r>
              <a:rPr lang="en-US" dirty="0" smtClean="0">
                <a:solidFill>
                  <a:srgbClr val="000000"/>
                </a:solidFill>
                <a:ea typeface="Times New Roman" pitchFamily="18" charset="0"/>
                <a:cs typeface="Times New Roman" pitchFamily="18" charset="0"/>
              </a:rPr>
              <a:t>Lost or stolen cash receipts</a:t>
            </a:r>
            <a:endParaRPr lang="en-US" dirty="0" smtClean="0"/>
          </a:p>
        </p:txBody>
      </p:sp>
      <p:pic>
        <p:nvPicPr>
          <p:cNvPr id="4" name="Picture 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89997">
            <a:off x="4204316" y="122588"/>
            <a:ext cx="1066800" cy="838200"/>
          </a:xfrm>
          <a:prstGeom prst="rect">
            <a:avLst/>
          </a:prstGeom>
          <a:noFill/>
        </p:spPr>
      </p:pic>
      <p:sp>
        <p:nvSpPr>
          <p:cNvPr id="5" name="Rectangle 4"/>
          <p:cNvSpPr/>
          <p:nvPr/>
        </p:nvSpPr>
        <p:spPr>
          <a:xfrm>
            <a:off x="838200" y="1981200"/>
            <a:ext cx="7391400" cy="1200329"/>
          </a:xfrm>
          <a:prstGeom prst="rect">
            <a:avLst/>
          </a:prstGeom>
        </p:spPr>
        <p:txBody>
          <a:bodyPr wrap="square">
            <a:spAutoFit/>
          </a:bodyPr>
          <a:lstStyle/>
          <a:p>
            <a:pPr lvl="1" eaLnBrk="0" fontAlgn="base" hangingPunct="0">
              <a:spcBef>
                <a:spcPct val="0"/>
              </a:spcBef>
              <a:spcAft>
                <a:spcPct val="0"/>
              </a:spcAft>
              <a:buFont typeface="Symbol" pitchFamily="18" charset="2"/>
              <a:buChar char=""/>
              <a:tabLst>
                <a:tab pos="914400" algn="l"/>
              </a:tabLst>
            </a:pPr>
            <a:r>
              <a:rPr lang="en-US" dirty="0" smtClean="0">
                <a:solidFill>
                  <a:srgbClr val="000000"/>
                </a:solidFill>
                <a:ea typeface="Times New Roman" pitchFamily="18" charset="0"/>
                <a:cs typeface="Times New Roman" pitchFamily="18" charset="0"/>
              </a:rPr>
              <a:t>Minimize the amount of cash used for daily operations to the minimum needed – reevaluate annually or when patronage changes  </a:t>
            </a:r>
          </a:p>
          <a:p>
            <a:pPr lvl="1" eaLnBrk="0" fontAlgn="base" hangingPunct="0">
              <a:spcBef>
                <a:spcPct val="0"/>
              </a:spcBef>
              <a:spcAft>
                <a:spcPct val="0"/>
              </a:spcAft>
              <a:tabLst>
                <a:tab pos="914400" algn="l"/>
              </a:tabLst>
            </a:pPr>
            <a:endParaRPr lang="en-US" dirty="0" smtClean="0"/>
          </a:p>
          <a:p>
            <a:pPr lvl="1" eaLnBrk="0" fontAlgn="base" hangingPunct="0">
              <a:spcBef>
                <a:spcPct val="0"/>
              </a:spcBef>
              <a:spcAft>
                <a:spcPct val="0"/>
              </a:spcAft>
              <a:buFont typeface="Symbol" pitchFamily="18" charset="2"/>
              <a:buChar char=""/>
              <a:tabLst>
                <a:tab pos="914400" algn="l"/>
              </a:tabLst>
            </a:pPr>
            <a:r>
              <a:rPr lang="en-US" dirty="0" smtClean="0">
                <a:solidFill>
                  <a:srgbClr val="000000"/>
                </a:solidFill>
                <a:ea typeface="Times New Roman" pitchFamily="18" charset="0"/>
                <a:cs typeface="Times New Roman" pitchFamily="18" charset="0"/>
              </a:rPr>
              <a:t>Use a buddy system when taking funds from one location to another.</a:t>
            </a:r>
            <a:endParaRPr lang="en-US" dirty="0"/>
          </a:p>
        </p:txBody>
      </p:sp>
      <p:sp>
        <p:nvSpPr>
          <p:cNvPr id="6" name="Rectangle 5"/>
          <p:cNvSpPr/>
          <p:nvPr/>
        </p:nvSpPr>
        <p:spPr>
          <a:xfrm>
            <a:off x="2809789" y="1524000"/>
            <a:ext cx="3257045" cy="400110"/>
          </a:xfrm>
          <a:prstGeom prst="rect">
            <a:avLst/>
          </a:prstGeom>
        </p:spPr>
        <p:txBody>
          <a:bodyPr wrap="none">
            <a:spAutoFit/>
          </a:bodyPr>
          <a:lstStyle/>
          <a:p>
            <a:pPr lvl="0" algn="ctr" fontAlgn="base">
              <a:spcBef>
                <a:spcPct val="0"/>
              </a:spcBef>
              <a:spcAft>
                <a:spcPct val="0"/>
              </a:spcAft>
              <a:tabLst>
                <a:tab pos="914400" algn="l"/>
              </a:tabLst>
            </a:pPr>
            <a:r>
              <a:rPr lang="en-US" sz="2000" b="1" dirty="0" smtClean="0">
                <a:solidFill>
                  <a:srgbClr val="C00000"/>
                </a:solidFill>
                <a:ea typeface="Times New Roman" pitchFamily="18" charset="0"/>
                <a:cs typeface="Times New Roman" pitchFamily="18" charset="0"/>
              </a:rPr>
              <a:t>Security of </a:t>
            </a:r>
            <a:r>
              <a:rPr lang="en-US" sz="2000" b="1" dirty="0" smtClean="0">
                <a:solidFill>
                  <a:srgbClr val="C00000"/>
                </a:solidFill>
                <a:ea typeface="Times New Roman" pitchFamily="18" charset="0"/>
                <a:cs typeface="Times New Roman" pitchFamily="18" charset="0"/>
              </a:rPr>
              <a:t>Assets, continued</a:t>
            </a:r>
            <a:endParaRPr lang="en-US"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N9G Tool Box?</a:t>
            </a:r>
            <a:endParaRPr lang="en-US" dirty="0"/>
          </a:p>
        </p:txBody>
      </p:sp>
      <p:sp>
        <p:nvSpPr>
          <p:cNvPr id="3" name="Content Placeholder 2"/>
          <p:cNvSpPr>
            <a:spLocks noGrp="1"/>
          </p:cNvSpPr>
          <p:nvPr>
            <p:ph idx="1"/>
          </p:nvPr>
        </p:nvSpPr>
        <p:spPr/>
        <p:txBody>
          <a:bodyPr>
            <a:normAutofit/>
          </a:bodyPr>
          <a:lstStyle/>
          <a:p>
            <a:r>
              <a:rPr lang="en-US" sz="2400" dirty="0" smtClean="0"/>
              <a:t>The N9G tool box provides the field with helpful information on wide range of subjects.</a:t>
            </a:r>
          </a:p>
          <a:p>
            <a:r>
              <a:rPr lang="en-US" sz="2400" dirty="0" smtClean="0"/>
              <a:t>The tool box provides information to CNIC Regions &amp; Installations; keeping them “audit-ready” at all times.</a:t>
            </a:r>
          </a:p>
          <a:p>
            <a:r>
              <a:rPr lang="en-US" sz="2400" dirty="0" smtClean="0"/>
              <a:t>We have provided each of you with a tool box, just make sure as we provide you a tool monthly, you keep it in your tool box!</a:t>
            </a:r>
            <a:endParaRPr lang="en-US" sz="2400" dirty="0"/>
          </a:p>
        </p:txBody>
      </p:sp>
      <p:pic>
        <p:nvPicPr>
          <p:cNvPr id="2050" name="Picture 2" descr="D:\Documents and Settings\robin.gaines\Local Settings\Temporary Internet Files\Content.IE5\JWV5OFR6\MC900431525[1].png"/>
          <p:cNvPicPr>
            <a:picLocks noChangeAspect="1" noChangeArrowheads="1"/>
          </p:cNvPicPr>
          <p:nvPr/>
        </p:nvPicPr>
        <p:blipFill>
          <a:blip r:embed="rId2" cstate="print"/>
          <a:srcRect/>
          <a:stretch>
            <a:fillRect/>
          </a:stretch>
        </p:blipFill>
        <p:spPr bwMode="auto">
          <a:xfrm>
            <a:off x="3505200" y="4191000"/>
            <a:ext cx="2133333" cy="2133333"/>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General Rules for </a:t>
            </a:r>
            <a:br>
              <a:rPr lang="en-US" sz="2800" b="1" dirty="0" smtClean="0"/>
            </a:br>
            <a:r>
              <a:rPr lang="en-US" sz="2800" b="1" dirty="0" smtClean="0"/>
              <a:t>Cash and Cash handling controls</a:t>
            </a:r>
            <a:endParaRPr lang="en-US" sz="2800" dirty="0"/>
          </a:p>
        </p:txBody>
      </p:sp>
      <p:sp>
        <p:nvSpPr>
          <p:cNvPr id="29697" name="Rectangle 1"/>
          <p:cNvSpPr>
            <a:spLocks noChangeArrowheads="1"/>
          </p:cNvSpPr>
          <p:nvPr/>
        </p:nvSpPr>
        <p:spPr bwMode="auto">
          <a:xfrm>
            <a:off x="838200" y="1372085"/>
            <a:ext cx="79248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14400" algn="l"/>
              </a:tabLst>
            </a:pPr>
            <a:r>
              <a:rPr kumimoji="0" lang="en-US" sz="2000" b="1" i="0" u="none" strike="noStrike" cap="none" normalizeH="0" baseline="0" dirty="0" smtClean="0">
                <a:ln>
                  <a:noFill/>
                </a:ln>
                <a:solidFill>
                  <a:srgbClr val="FF0000"/>
                </a:solidFill>
                <a:effectLst/>
                <a:ea typeface="Times New Roman" pitchFamily="18" charset="0"/>
                <a:cs typeface="Times New Roman" pitchFamily="18" charset="0"/>
              </a:rPr>
              <a:t>Review and Reconciliation</a:t>
            </a:r>
          </a:p>
          <a:p>
            <a:pPr marL="0" marR="0" lvl="0" indent="0" algn="ctr" defTabSz="914400" rtl="0" eaLnBrk="1" fontAlgn="base" latinLnBrk="0" hangingPunct="1">
              <a:lnSpc>
                <a:spcPct val="100000"/>
              </a:lnSpc>
              <a:spcBef>
                <a:spcPct val="0"/>
              </a:spcBef>
              <a:spcAft>
                <a:spcPct val="0"/>
              </a:spcAft>
              <a:buClrTx/>
              <a:buSzTx/>
              <a:buFontTx/>
              <a:buNone/>
              <a:tabLst>
                <a:tab pos="914400" algn="l"/>
              </a:tabLst>
            </a:pPr>
            <a:endParaRPr kumimoji="0" lang="en-US" sz="20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en-US" sz="2000" b="0" i="1" u="none" strike="noStrike" cap="none" normalizeH="0" baseline="0" dirty="0" smtClean="0">
                <a:ln>
                  <a:noFill/>
                </a:ln>
                <a:solidFill>
                  <a:srgbClr val="000000"/>
                </a:solidFill>
                <a:effectLst/>
                <a:ea typeface="Times New Roman" pitchFamily="18" charset="0"/>
                <a:cs typeface="Times New Roman" pitchFamily="18" charset="0"/>
              </a:rPr>
              <a:t>Your reconciliation activities confirm that you've recorded transactions correctly. Perform monthly reconciliations of cash receipts and bank account statements to provide good checks and balances</a:t>
            </a: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en-US" sz="2000"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sng" strike="noStrike" cap="none" normalizeH="0" baseline="0" dirty="0" smtClean="0">
                <a:ln>
                  <a:noFill/>
                </a:ln>
                <a:solidFill>
                  <a:srgbClr val="000000"/>
                </a:solidFill>
                <a:effectLst/>
                <a:ea typeface="Times New Roman" pitchFamily="18" charset="0"/>
                <a:cs typeface="Times New Roman" pitchFamily="18" charset="0"/>
              </a:rPr>
              <a:t>Best practices</a:t>
            </a:r>
            <a:endParaRPr lang="en-US" sz="2000" dirty="0" smtClean="0">
              <a:solidFill>
                <a:srgbClr val="000000"/>
              </a:solidFill>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rgbClr val="000000"/>
                </a:solidFill>
                <a:effectLst/>
                <a:ea typeface="Times New Roman" pitchFamily="18" charset="0"/>
                <a:cs typeface="Times New Roman" pitchFamily="18" charset="0"/>
              </a:rPr>
              <a:t>Compare DAR to actual deposit and sales records</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rgbClr val="000000"/>
                </a:solidFill>
                <a:effectLst/>
                <a:ea typeface="Times New Roman" pitchFamily="18" charset="0"/>
                <a:cs typeface="Times New Roman" pitchFamily="18" charset="0"/>
              </a:rPr>
              <a:t>Record, count and balance cash receipts daily</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rgbClr val="000000"/>
                </a:solidFill>
                <a:effectLst/>
                <a:ea typeface="Times New Roman" pitchFamily="18" charset="0"/>
                <a:cs typeface="Times New Roman" pitchFamily="18" charset="0"/>
              </a:rPr>
              <a:t>Perform periodic surprise cash counts other than the required quarterly counts</a:t>
            </a:r>
          </a:p>
          <a:p>
            <a:pPr marL="457200" marR="0" lvl="1" indent="0" algn="l"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dirty="0" smtClean="0">
              <a:ln>
                <a:noFill/>
              </a:ln>
              <a:solidFill>
                <a:schemeClr val="tx1"/>
              </a:solidFill>
              <a:effectLst/>
            </a:endParaRPr>
          </a:p>
        </p:txBody>
      </p:sp>
      <p:pic>
        <p:nvPicPr>
          <p:cNvPr id="4" name="Picture 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89997">
            <a:off x="4204316" y="122588"/>
            <a:ext cx="1066800" cy="8382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b="1" dirty="0" smtClean="0"/>
              <a:t>General Rules for </a:t>
            </a:r>
            <a:br>
              <a:rPr lang="en-US" sz="2800" b="1" dirty="0" smtClean="0"/>
            </a:br>
            <a:r>
              <a:rPr lang="en-US" sz="2800" b="1" dirty="0" smtClean="0"/>
              <a:t>Cash and Cash handling controls</a:t>
            </a:r>
            <a:endParaRPr lang="en-US" sz="2800" dirty="0"/>
          </a:p>
        </p:txBody>
      </p:sp>
      <p:sp>
        <p:nvSpPr>
          <p:cNvPr id="3" name="Rectangle 2"/>
          <p:cNvSpPr/>
          <p:nvPr/>
        </p:nvSpPr>
        <p:spPr>
          <a:xfrm>
            <a:off x="609600" y="1997838"/>
            <a:ext cx="8229600" cy="2862322"/>
          </a:xfrm>
          <a:prstGeom prst="rect">
            <a:avLst/>
          </a:prstGeom>
        </p:spPr>
        <p:txBody>
          <a:bodyPr wrap="square">
            <a:spAutoFit/>
          </a:bodyPr>
          <a:lstStyle/>
          <a:p>
            <a:pPr lvl="0" eaLnBrk="0" fontAlgn="base" hangingPunct="0">
              <a:spcBef>
                <a:spcPct val="0"/>
              </a:spcBef>
              <a:spcAft>
                <a:spcPct val="0"/>
              </a:spcAft>
              <a:buFontTx/>
              <a:buChar char="•"/>
              <a:tabLst>
                <a:tab pos="914400" algn="l"/>
              </a:tabLst>
            </a:pPr>
            <a:r>
              <a:rPr lang="en-US" sz="2000" dirty="0" smtClean="0">
                <a:solidFill>
                  <a:srgbClr val="000000"/>
                </a:solidFill>
                <a:ea typeface="Times New Roman" pitchFamily="18" charset="0"/>
                <a:cs typeface="Times New Roman" pitchFamily="18" charset="0"/>
              </a:rPr>
              <a:t>Potential consequences if review and reconciliation activities are not </a:t>
            </a:r>
            <a:r>
              <a:rPr lang="en-US" sz="2000" dirty="0" smtClean="0">
                <a:solidFill>
                  <a:srgbClr val="000000"/>
                </a:solidFill>
                <a:ea typeface="Times New Roman" pitchFamily="18" charset="0"/>
                <a:cs typeface="Times New Roman" pitchFamily="18" charset="0"/>
              </a:rPr>
              <a:t>performed</a:t>
            </a:r>
            <a:endParaRPr lang="en-US" sz="2000" dirty="0" smtClean="0">
              <a:solidFill>
                <a:srgbClr val="000000"/>
              </a:solidFill>
              <a:ea typeface="Times New Roman" pitchFamily="18" charset="0"/>
              <a:cs typeface="Times New Roman" pitchFamily="18" charset="0"/>
            </a:endParaRPr>
          </a:p>
          <a:p>
            <a:pPr lvl="0" eaLnBrk="0" fontAlgn="base" hangingPunct="0">
              <a:spcBef>
                <a:spcPct val="0"/>
              </a:spcBef>
              <a:spcAft>
                <a:spcPct val="0"/>
              </a:spcAft>
              <a:tabLst>
                <a:tab pos="914400" algn="l"/>
              </a:tabLst>
            </a:pPr>
            <a:endParaRPr lang="en-US" sz="2000" dirty="0" smtClean="0"/>
          </a:p>
          <a:p>
            <a:pPr lvl="1" eaLnBrk="0" fontAlgn="base" hangingPunct="0">
              <a:spcBef>
                <a:spcPct val="0"/>
              </a:spcBef>
              <a:spcAft>
                <a:spcPct val="0"/>
              </a:spcAft>
              <a:buFont typeface="Symbol" pitchFamily="18" charset="2"/>
              <a:buChar char=""/>
              <a:tabLst>
                <a:tab pos="914400" algn="l"/>
              </a:tabLst>
            </a:pPr>
            <a:r>
              <a:rPr lang="en-US" sz="2000" dirty="0" smtClean="0">
                <a:solidFill>
                  <a:srgbClr val="000000"/>
                </a:solidFill>
                <a:ea typeface="Times New Roman" pitchFamily="18" charset="0"/>
                <a:cs typeface="Times New Roman" pitchFamily="18" charset="0"/>
              </a:rPr>
              <a:t>Errors, discrepancies, or irregularities not </a:t>
            </a:r>
            <a:r>
              <a:rPr lang="en-US" sz="2000" dirty="0" smtClean="0">
                <a:solidFill>
                  <a:srgbClr val="000000"/>
                </a:solidFill>
                <a:ea typeface="Times New Roman" pitchFamily="18" charset="0"/>
                <a:cs typeface="Times New Roman" pitchFamily="18" charset="0"/>
              </a:rPr>
              <a:t>detected</a:t>
            </a:r>
          </a:p>
          <a:p>
            <a:pPr lvl="1" eaLnBrk="0" fontAlgn="base" hangingPunct="0">
              <a:spcBef>
                <a:spcPct val="0"/>
              </a:spcBef>
              <a:spcAft>
                <a:spcPct val="0"/>
              </a:spcAft>
              <a:tabLst>
                <a:tab pos="914400" algn="l"/>
              </a:tabLst>
            </a:pPr>
            <a:endParaRPr lang="en-US" sz="2000" dirty="0" smtClean="0"/>
          </a:p>
          <a:p>
            <a:pPr lvl="1" eaLnBrk="0" fontAlgn="base" hangingPunct="0">
              <a:spcBef>
                <a:spcPct val="0"/>
              </a:spcBef>
              <a:spcAft>
                <a:spcPct val="0"/>
              </a:spcAft>
              <a:buFont typeface="Symbol" pitchFamily="18" charset="2"/>
              <a:buChar char=""/>
              <a:tabLst>
                <a:tab pos="914400" algn="l"/>
              </a:tabLst>
            </a:pPr>
            <a:r>
              <a:rPr lang="en-US" sz="2000" dirty="0" smtClean="0">
                <a:solidFill>
                  <a:srgbClr val="000000"/>
                </a:solidFill>
                <a:ea typeface="Times New Roman" pitchFamily="18" charset="0"/>
                <a:cs typeface="Times New Roman" pitchFamily="18" charset="0"/>
              </a:rPr>
              <a:t>Lost or stolen cash </a:t>
            </a:r>
            <a:r>
              <a:rPr lang="en-US" sz="2000" dirty="0" smtClean="0">
                <a:solidFill>
                  <a:srgbClr val="000000"/>
                </a:solidFill>
                <a:ea typeface="Times New Roman" pitchFamily="18" charset="0"/>
                <a:cs typeface="Times New Roman" pitchFamily="18" charset="0"/>
              </a:rPr>
              <a:t>receipts</a:t>
            </a:r>
          </a:p>
          <a:p>
            <a:pPr lvl="1" eaLnBrk="0" fontAlgn="base" hangingPunct="0">
              <a:spcBef>
                <a:spcPct val="0"/>
              </a:spcBef>
              <a:spcAft>
                <a:spcPct val="0"/>
              </a:spcAft>
              <a:tabLst>
                <a:tab pos="914400" algn="l"/>
              </a:tabLst>
            </a:pPr>
            <a:endParaRPr lang="en-US" sz="2000" dirty="0" smtClean="0"/>
          </a:p>
          <a:p>
            <a:pPr lvl="1" eaLnBrk="0" fontAlgn="base" hangingPunct="0">
              <a:spcBef>
                <a:spcPct val="0"/>
              </a:spcBef>
              <a:spcAft>
                <a:spcPct val="0"/>
              </a:spcAft>
              <a:buFont typeface="Symbol" pitchFamily="18" charset="2"/>
              <a:buChar char=""/>
              <a:tabLst>
                <a:tab pos="914400" algn="l"/>
              </a:tabLst>
            </a:pPr>
            <a:r>
              <a:rPr lang="en-US" sz="2000" dirty="0" smtClean="0">
                <a:solidFill>
                  <a:srgbClr val="000000"/>
                </a:solidFill>
                <a:ea typeface="Times New Roman" pitchFamily="18" charset="0"/>
                <a:cs typeface="Times New Roman" pitchFamily="18" charset="0"/>
              </a:rPr>
              <a:t>Inaccurate application of revenue to the respective cost centers and general ledger accounts</a:t>
            </a:r>
            <a:endParaRPr lang="en-US" sz="2000" dirty="0" smtClean="0"/>
          </a:p>
        </p:txBody>
      </p:sp>
      <p:pic>
        <p:nvPicPr>
          <p:cNvPr id="4" name="Picture 3"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889997">
            <a:off x="4204316" y="122588"/>
            <a:ext cx="1066800" cy="838200"/>
          </a:xfrm>
          <a:prstGeom prst="rect">
            <a:avLst/>
          </a:prstGeom>
          <a:noFill/>
        </p:spPr>
      </p:pic>
      <p:sp>
        <p:nvSpPr>
          <p:cNvPr id="5" name="Rectangle 4"/>
          <p:cNvSpPr/>
          <p:nvPr/>
        </p:nvSpPr>
        <p:spPr>
          <a:xfrm>
            <a:off x="2362200" y="1447800"/>
            <a:ext cx="4169924" cy="400110"/>
          </a:xfrm>
          <a:prstGeom prst="rect">
            <a:avLst/>
          </a:prstGeom>
        </p:spPr>
        <p:txBody>
          <a:bodyPr wrap="none">
            <a:spAutoFit/>
          </a:bodyPr>
          <a:lstStyle/>
          <a:p>
            <a:pPr lvl="0" algn="ctr" fontAlgn="base">
              <a:spcBef>
                <a:spcPct val="0"/>
              </a:spcBef>
              <a:spcAft>
                <a:spcPct val="0"/>
              </a:spcAft>
              <a:tabLst>
                <a:tab pos="914400" algn="l"/>
              </a:tabLst>
            </a:pPr>
            <a:r>
              <a:rPr lang="en-US" sz="2000" b="1" dirty="0" smtClean="0">
                <a:solidFill>
                  <a:srgbClr val="FF0000"/>
                </a:solidFill>
                <a:ea typeface="Times New Roman" pitchFamily="18" charset="0"/>
                <a:cs typeface="Times New Roman" pitchFamily="18" charset="0"/>
              </a:rPr>
              <a:t>Review and </a:t>
            </a:r>
            <a:r>
              <a:rPr lang="en-US" sz="2000" b="1" dirty="0" smtClean="0">
                <a:solidFill>
                  <a:srgbClr val="FF0000"/>
                </a:solidFill>
                <a:ea typeface="Times New Roman" pitchFamily="18" charset="0"/>
                <a:cs typeface="Times New Roman" pitchFamily="18" charset="0"/>
              </a:rPr>
              <a:t>Reconciliation, continued</a:t>
            </a:r>
            <a:endParaRPr lang="en-US" sz="2000" b="1" dirty="0" smtClean="0">
              <a:solidFill>
                <a:srgbClr val="FF0000"/>
              </a:solidFill>
              <a:ea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Topics that will be filling your Tool Box Monthly</a:t>
            </a:r>
            <a:endParaRPr lang="en-US" dirty="0"/>
          </a:p>
        </p:txBody>
      </p:sp>
      <p:sp>
        <p:nvSpPr>
          <p:cNvPr id="5" name="Content Placeholder 4"/>
          <p:cNvSpPr>
            <a:spLocks noGrp="1"/>
          </p:cNvSpPr>
          <p:nvPr>
            <p:ph idx="1"/>
          </p:nvPr>
        </p:nvSpPr>
        <p:spPr>
          <a:xfrm>
            <a:off x="457200" y="1981200"/>
            <a:ext cx="8229600" cy="4144963"/>
          </a:xfrm>
        </p:spPr>
        <p:txBody>
          <a:bodyPr/>
          <a:lstStyle/>
          <a:p>
            <a:r>
              <a:rPr lang="en-US" sz="2800" dirty="0" smtClean="0"/>
              <a:t>                    </a:t>
            </a:r>
            <a:r>
              <a:rPr lang="en-US" sz="2400" dirty="0" smtClean="0">
                <a:solidFill>
                  <a:srgbClr val="0070C0"/>
                </a:solidFill>
              </a:rPr>
              <a:t>Cost of Goods Sold		November</a:t>
            </a:r>
          </a:p>
          <a:p>
            <a:r>
              <a:rPr lang="en-US" sz="2400" dirty="0" smtClean="0"/>
              <a:t>		  Cash &amp; Cash Handling	December</a:t>
            </a:r>
          </a:p>
          <a:p>
            <a:r>
              <a:rPr lang="en-US" sz="2400" dirty="0" smtClean="0"/>
              <a:t>                        Managers Financial Review	January</a:t>
            </a:r>
          </a:p>
          <a:p>
            <a:r>
              <a:rPr lang="en-US" sz="2400" dirty="0" smtClean="0"/>
              <a:t>                        NAF Personnel		February</a:t>
            </a:r>
          </a:p>
          <a:p>
            <a:r>
              <a:rPr lang="en-US" sz="2400" dirty="0"/>
              <a:t> </a:t>
            </a:r>
            <a:r>
              <a:rPr lang="en-US" sz="2400" dirty="0" smtClean="0"/>
              <a:t>                       Contracts			March</a:t>
            </a:r>
          </a:p>
          <a:p>
            <a:r>
              <a:rPr lang="en-US" sz="2400" dirty="0" smtClean="0"/>
              <a:t>                        Reconciliation                          April</a:t>
            </a:r>
          </a:p>
          <a:p>
            <a:r>
              <a:rPr lang="en-US" sz="2400" dirty="0" smtClean="0"/>
              <a:t>                        Assets Inventory		May</a:t>
            </a:r>
          </a:p>
          <a:p>
            <a:pPr>
              <a:buNone/>
            </a:pPr>
            <a:endParaRPr lang="en-US" sz="2400" dirty="0" smtClean="0"/>
          </a:p>
          <a:p>
            <a:endParaRPr lang="en-US" sz="2400" dirty="0" smtClean="0"/>
          </a:p>
          <a:p>
            <a:endParaRPr lang="en-US" sz="2400" dirty="0" smtClean="0"/>
          </a:p>
          <a:p>
            <a:endParaRPr lang="en-US" sz="2400" dirty="0" smtClean="0"/>
          </a:p>
          <a:p>
            <a:endParaRPr lang="en-US" sz="1600" dirty="0" smtClean="0"/>
          </a:p>
          <a:p>
            <a:endParaRPr lang="en-US" sz="2400" dirty="0" smtClean="0"/>
          </a:p>
          <a:p>
            <a:endParaRPr lang="en-US" dirty="0"/>
          </a:p>
        </p:txBody>
      </p:sp>
      <p:pic>
        <p:nvPicPr>
          <p:cNvPr id="8" name="Picture 11" descr="D:\Documents and Settings\robin.gaines\Local Settings\Temporary Internet Files\Content.IE5\N8QG9BGE\MC900441292[1].png"/>
          <p:cNvPicPr>
            <a:picLocks noChangeAspect="1" noChangeArrowheads="1"/>
          </p:cNvPicPr>
          <p:nvPr/>
        </p:nvPicPr>
        <p:blipFill>
          <a:blip r:embed="rId2" cstate="print"/>
          <a:srcRect/>
          <a:stretch>
            <a:fillRect/>
          </a:stretch>
        </p:blipFill>
        <p:spPr bwMode="auto">
          <a:xfrm>
            <a:off x="914400" y="3200400"/>
            <a:ext cx="914400" cy="762000"/>
          </a:xfrm>
          <a:prstGeom prst="rect">
            <a:avLst/>
          </a:prstGeom>
          <a:noFill/>
        </p:spPr>
      </p:pic>
      <p:pic>
        <p:nvPicPr>
          <p:cNvPr id="9" name="Picture 12" descr="D:\Documents and Settings\robin.gaines\Local Settings\Temporary Internet Files\Content.IE5\JWV5OFR6\MC900441278[1].png"/>
          <p:cNvPicPr>
            <a:picLocks noChangeAspect="1" noChangeArrowheads="1"/>
          </p:cNvPicPr>
          <p:nvPr/>
        </p:nvPicPr>
        <p:blipFill>
          <a:blip r:embed="rId3" cstate="print"/>
          <a:srcRect/>
          <a:stretch>
            <a:fillRect/>
          </a:stretch>
        </p:blipFill>
        <p:spPr bwMode="auto">
          <a:xfrm>
            <a:off x="1066800" y="2895600"/>
            <a:ext cx="685800" cy="533400"/>
          </a:xfrm>
          <a:prstGeom prst="rect">
            <a:avLst/>
          </a:prstGeom>
          <a:noFill/>
        </p:spPr>
      </p:pic>
      <p:pic>
        <p:nvPicPr>
          <p:cNvPr id="10" name="Picture 6" descr="D:\Documents and Settings\robin.gaines\Local Settings\Temporary Internet Files\Content.IE5\JWV5OFR6\MC900441281[1].png"/>
          <p:cNvPicPr>
            <a:picLocks noChangeAspect="1" noChangeArrowheads="1"/>
          </p:cNvPicPr>
          <p:nvPr/>
        </p:nvPicPr>
        <p:blipFill>
          <a:blip r:embed="rId4" cstate="print"/>
          <a:srcRect/>
          <a:stretch>
            <a:fillRect/>
          </a:stretch>
        </p:blipFill>
        <p:spPr bwMode="auto">
          <a:xfrm>
            <a:off x="914400" y="2514600"/>
            <a:ext cx="762000" cy="457200"/>
          </a:xfrm>
          <a:prstGeom prst="rect">
            <a:avLst/>
          </a:prstGeom>
          <a:noFill/>
        </p:spPr>
      </p:pic>
      <p:pic>
        <p:nvPicPr>
          <p:cNvPr id="11" name="Picture 14" descr="D:\Documents and Settings\robin.gaines\Local Settings\Temporary Internet Files\Content.IE5\V1ZBT4YM\MC900441280[1].png"/>
          <p:cNvPicPr>
            <a:picLocks noChangeAspect="1" noChangeArrowheads="1"/>
          </p:cNvPicPr>
          <p:nvPr/>
        </p:nvPicPr>
        <p:blipFill>
          <a:blip r:embed="rId5" cstate="print"/>
          <a:srcRect/>
          <a:stretch>
            <a:fillRect/>
          </a:stretch>
        </p:blipFill>
        <p:spPr bwMode="auto">
          <a:xfrm>
            <a:off x="1066800" y="3733800"/>
            <a:ext cx="685800" cy="685800"/>
          </a:xfrm>
          <a:prstGeom prst="rect">
            <a:avLst/>
          </a:prstGeom>
          <a:noFill/>
        </p:spPr>
      </p:pic>
      <p:pic>
        <p:nvPicPr>
          <p:cNvPr id="12" name="Picture 10" descr="D:\Documents and Settings\robin.gaines\Local Settings\Temporary Internet Files\Content.IE5\XOAFEXHW\MC900412628[1].wmf"/>
          <p:cNvPicPr>
            <a:picLocks noChangeAspect="1" noChangeArrowheads="1"/>
          </p:cNvPicPr>
          <p:nvPr/>
        </p:nvPicPr>
        <p:blipFill>
          <a:blip r:embed="rId6" cstate="print"/>
          <a:srcRect/>
          <a:stretch>
            <a:fillRect/>
          </a:stretch>
        </p:blipFill>
        <p:spPr bwMode="auto">
          <a:xfrm>
            <a:off x="1066800" y="4191000"/>
            <a:ext cx="838200" cy="762000"/>
          </a:xfrm>
          <a:prstGeom prst="rect">
            <a:avLst/>
          </a:prstGeom>
          <a:noFill/>
        </p:spPr>
      </p:pic>
      <p:pic>
        <p:nvPicPr>
          <p:cNvPr id="13" name="Picture 15" descr="D:\Documents and Settings\robin.gaines\Local Settings\Temporary Internet Files\Content.IE5\FPR4AFYV\MC900441284[1].png"/>
          <p:cNvPicPr>
            <a:picLocks noChangeAspect="1" noChangeArrowheads="1"/>
          </p:cNvPicPr>
          <p:nvPr/>
        </p:nvPicPr>
        <p:blipFill>
          <a:blip r:embed="rId7" cstate="print"/>
          <a:srcRect/>
          <a:stretch>
            <a:fillRect/>
          </a:stretch>
        </p:blipFill>
        <p:spPr bwMode="auto">
          <a:xfrm>
            <a:off x="914400" y="4876800"/>
            <a:ext cx="838200" cy="685800"/>
          </a:xfrm>
          <a:prstGeom prst="rect">
            <a:avLst/>
          </a:prstGeom>
          <a:noFill/>
        </p:spPr>
      </p:pic>
      <p:pic>
        <p:nvPicPr>
          <p:cNvPr id="1027" name="Picture 3" descr="D:\Documents and Settings\robin.gaines\Local Settings\Temporary Internet Files\Content.IE5\XEEIH4IH\MC900371390[1].wmf"/>
          <p:cNvPicPr>
            <a:picLocks noChangeAspect="1" noChangeArrowheads="1"/>
          </p:cNvPicPr>
          <p:nvPr/>
        </p:nvPicPr>
        <p:blipFill>
          <a:blip r:embed="rId8" cstate="print"/>
          <a:srcRect/>
          <a:stretch>
            <a:fillRect/>
          </a:stretch>
        </p:blipFill>
        <p:spPr bwMode="auto">
          <a:xfrm>
            <a:off x="990600" y="1981200"/>
            <a:ext cx="685800" cy="533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533400"/>
          </a:xfrm>
        </p:spPr>
        <p:txBody>
          <a:bodyPr>
            <a:normAutofit fontScale="90000"/>
          </a:bodyPr>
          <a:lstStyle/>
          <a:p>
            <a:pPr algn="r"/>
            <a:r>
              <a:rPr lang="en-US" sz="3100" b="1" dirty="0" smtClean="0"/>
              <a:t>Cash Handling &amp;Cash Controls </a:t>
            </a:r>
            <a:br>
              <a:rPr lang="en-US" sz="3100" b="1" dirty="0" smtClean="0"/>
            </a:br>
            <a:r>
              <a:rPr lang="en-US" sz="3100" b="1" dirty="0" smtClean="0"/>
              <a:t>within your operation</a:t>
            </a:r>
            <a:r>
              <a:rPr lang="en-US" dirty="0" smtClean="0"/>
              <a:t/>
            </a:r>
            <a:br>
              <a:rPr lang="en-US" dirty="0" smtClean="0"/>
            </a:br>
            <a:endParaRPr lang="en-US" dirty="0"/>
          </a:p>
        </p:txBody>
      </p:sp>
      <p:sp>
        <p:nvSpPr>
          <p:cNvPr id="11265" name="Rectangle 1"/>
          <p:cNvSpPr>
            <a:spLocks noChangeArrowheads="1"/>
          </p:cNvSpPr>
          <p:nvPr/>
        </p:nvSpPr>
        <p:spPr bwMode="auto">
          <a:xfrm>
            <a:off x="609600" y="1031528"/>
            <a:ext cx="73914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Are you confident that your cash is effectively protected?</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You may think that your present controls are adequate enough to cover your cash against theft or embezzlement; yet, even you must take into account the actual effectiveness of internal controls actually instituted to protect your own interests.</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 report by the Association of Certified Fraud Examiners (ACFE) states that a fraud suspect is not easy to pick out from a crowd. More than 80% of the frauds in the ACFE study were committed by individuals in accounting, operations, retail sales, management, customer service and purchasing. </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More than half of all cases in the study were committed by individuals between the ages of 31 and 45, and the median losses tended to rise with the age of the perpetrator.</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All fraudsters exhibit behavioral warning signs of their misdeeds such as living beyond ones means or exhibiting control issues.</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Unfortunately only 2% - 5% of all thefts are actually caught through an audit placing a higher responsibility on management and supervisory staff being vigilant to recognize any possible red flags. </a:t>
            </a:r>
            <a:endParaRPr kumimoji="0" lang="en-US" sz="1600" b="0" i="0" u="none" strike="noStrike" cap="none" normalizeH="0" baseline="0" dirty="0" smtClean="0">
              <a:ln>
                <a:noFill/>
              </a:ln>
              <a:solidFill>
                <a:schemeClr val="tx1"/>
              </a:solidFill>
              <a:effectLst/>
              <a:latin typeface="Arial" pitchFamily="34" charset="0"/>
            </a:endParaRPr>
          </a:p>
        </p:txBody>
      </p:sp>
      <p:pic>
        <p:nvPicPr>
          <p:cNvPr id="7"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1515985">
            <a:off x="3048000" y="228600"/>
            <a:ext cx="914400" cy="762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rmAutofit fontScale="90000"/>
          </a:bodyPr>
          <a:lstStyle/>
          <a:p>
            <a:pPr algn="r"/>
            <a:r>
              <a:rPr lang="en-US" sz="3100" b="1" dirty="0" smtClean="0"/>
              <a:t>Guiding Principles for </a:t>
            </a:r>
            <a:br>
              <a:rPr lang="en-US" sz="3100" b="1" dirty="0" smtClean="0"/>
            </a:br>
            <a:r>
              <a:rPr lang="en-US" sz="3100" b="1" dirty="0" smtClean="0"/>
              <a:t>Setting Up Policies &amp; Procedures</a:t>
            </a:r>
            <a:r>
              <a:rPr lang="en-US" dirty="0" smtClean="0"/>
              <a:t/>
            </a:r>
            <a:br>
              <a:rPr lang="en-US" dirty="0" smtClean="0"/>
            </a:br>
            <a:endParaRPr lang="en-US" dirty="0"/>
          </a:p>
        </p:txBody>
      </p:sp>
      <p:sp>
        <p:nvSpPr>
          <p:cNvPr id="10241" name="Rectangle 1"/>
          <p:cNvSpPr>
            <a:spLocks noChangeArrowheads="1"/>
          </p:cNvSpPr>
          <p:nvPr/>
        </p:nvSpPr>
        <p:spPr bwMode="auto">
          <a:xfrm>
            <a:off x="838200" y="1457409"/>
            <a:ext cx="723900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First we all must understand that a reference to cash covers more than just the actual currency that physically exists and is actually on hand within your operation or facility.</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Conversely since we are speaking of cash and its controls we should always remember that one of the controls for keeping money secured is to make sure that only a minimum amount is physically available within each establishment, facility, and or individual cashier. This requirement should be reevaluated at least semi-annually or more often as the business environment changes i.e. decrease in patronage increase in charge cards thus decreasing cash requirements etc.  </a:t>
            </a:r>
          </a:p>
          <a:p>
            <a:pPr marL="0" marR="0" lvl="0" indent="0" algn="l" defTabSz="914400" rtl="0" eaLnBrk="1" fontAlgn="base" latinLnBrk="0" hangingPunct="1">
              <a:lnSpc>
                <a:spcPct val="100000"/>
              </a:lnSpc>
              <a:spcBef>
                <a:spcPct val="0"/>
              </a:spcBef>
              <a:spcAft>
                <a:spcPct val="0"/>
              </a:spcAft>
              <a:buClrTx/>
              <a:buSzTx/>
              <a:tabLst/>
            </a:pPr>
            <a:endParaRPr kumimoji="0" lang="en-US" sz="1600" b="0" i="0" u="none" strike="noStrike" cap="none" normalizeH="0" baseline="0" dirty="0" smtClean="0">
              <a:ln>
                <a:noFill/>
              </a:ln>
              <a:solidFill>
                <a:srgbClr val="000000"/>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rPr>
              <a:t> Cash and cash equivalents denotes that the monies subject to internal controls not only include those that are kept with the central cashiers’ safe, in the local managers safe or by the individual cashiers. Cash and cash equivalents also includes the funds in the bank controlled not only by the  central cashier, but also the accounts payable clerks, HR for payroll, purchasing agents, card holders etc. to which these funds are withdrawn as a means to meet the MWR/NGIS operational and financial requirements</a:t>
            </a:r>
            <a:r>
              <a:rPr kumimoji="0" lang="en-US" sz="1600" b="0" i="0" u="none" strike="noStrike" cap="none" normalizeH="0" baseline="0" dirty="0" smtClean="0">
                <a:ln>
                  <a:noFill/>
                </a:ln>
                <a:solidFill>
                  <a:schemeClr val="tx1"/>
                </a:solidFill>
                <a:effectLst/>
                <a:latin typeface="Arial" pitchFamily="34" charset="0"/>
              </a:rPr>
              <a:t> </a:t>
            </a:r>
          </a:p>
        </p:txBody>
      </p:sp>
      <p:pic>
        <p:nvPicPr>
          <p:cNvPr id="8"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706428">
            <a:off x="2588092" y="107796"/>
            <a:ext cx="1143000" cy="838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pPr algn="r"/>
            <a:r>
              <a:rPr lang="en-US" sz="3600" b="1" dirty="0" smtClean="0"/>
              <a:t>Guiding Principles for </a:t>
            </a:r>
            <a:br>
              <a:rPr lang="en-US" sz="3600" b="1" dirty="0" smtClean="0"/>
            </a:br>
            <a:r>
              <a:rPr lang="en-US" sz="3600" b="1" dirty="0" smtClean="0"/>
              <a:t>Setting Up Policies &amp; Procedures</a:t>
            </a:r>
            <a:endParaRPr lang="en-US" sz="3600" dirty="0"/>
          </a:p>
        </p:txBody>
      </p:sp>
      <p:sp>
        <p:nvSpPr>
          <p:cNvPr id="5" name="TextBox 4"/>
          <p:cNvSpPr txBox="1"/>
          <p:nvPr/>
        </p:nvSpPr>
        <p:spPr>
          <a:xfrm>
            <a:off x="457200" y="1752600"/>
            <a:ext cx="8305800" cy="369332"/>
          </a:xfrm>
          <a:prstGeom prst="rect">
            <a:avLst/>
          </a:prstGeom>
          <a:noFill/>
        </p:spPr>
        <p:txBody>
          <a:bodyPr wrap="square" rtlCol="0">
            <a:spAutoFit/>
          </a:bodyPr>
          <a:lstStyle/>
          <a:p>
            <a:endParaRPr lang="en-US" dirty="0"/>
          </a:p>
        </p:txBody>
      </p:sp>
      <p:pic>
        <p:nvPicPr>
          <p:cNvPr id="8"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a:off x="2971800" y="0"/>
            <a:ext cx="1066800" cy="838200"/>
          </a:xfrm>
          <a:prstGeom prst="rect">
            <a:avLst/>
          </a:prstGeom>
          <a:noFill/>
        </p:spPr>
      </p:pic>
      <p:sp>
        <p:nvSpPr>
          <p:cNvPr id="9217" name="Rectangle 1"/>
          <p:cNvSpPr>
            <a:spLocks noChangeArrowheads="1"/>
          </p:cNvSpPr>
          <p:nvPr/>
        </p:nvSpPr>
        <p:spPr bwMode="auto">
          <a:xfrm>
            <a:off x="609600" y="1554719"/>
            <a:ext cx="8001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Secondly we must always remember that not only is there a CNIC requirement but best practices recommend depositing cash received during the day to a local depository bank.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endParaRPr lang="en-US"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In some instances, and as required a “Two-Person” team is used as a control or an armored vehicle is contracted and used to pick-up the deposit to ensure security of transport.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endParaRPr lang="en-US"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Most importantly the best place for your cash is in the bank and not in your safe or the cashiers safe. </a:t>
            </a:r>
          </a:p>
          <a:p>
            <a:pPr marL="0" marR="0" lvl="0" indent="0" algn="l" defTabSz="914400" rtl="0" eaLnBrk="1" fontAlgn="base" latinLnBrk="0" hangingPunct="1">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Finally, the most important aspect of cash management is to institute </a:t>
            </a:r>
            <a:r>
              <a:rPr kumimoji="0" lang="en-US" b="0" i="0" u="sng"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efficient and effective security measures </a:t>
            </a: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for cash handling.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endParaRPr lang="en-US"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t>
            </a:r>
            <a:r>
              <a:rPr kumimoji="0" lang="en-US" b="0" i="0" u="sng"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Internal control policies </a:t>
            </a:r>
            <a:r>
              <a:rPr kumimoji="0" lang="en-US"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and procedures are therefore implemented to safeguard funds and monies against theft, waste and embezzlement</a:t>
            </a:r>
            <a:r>
              <a:rPr kumimoji="0" lang="en-US" sz="12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pPr algn="r"/>
            <a:r>
              <a:rPr lang="en-US" sz="3200" b="1" dirty="0" smtClean="0"/>
              <a:t>Guiding Principles for </a:t>
            </a:r>
            <a:br>
              <a:rPr lang="en-US" sz="3200" b="1" dirty="0" smtClean="0"/>
            </a:br>
            <a:r>
              <a:rPr lang="en-US" sz="3200" b="1" dirty="0" smtClean="0"/>
              <a:t>Setting Up Policies &amp; Procedures</a:t>
            </a:r>
            <a:endParaRPr lang="en-US" sz="3200" dirty="0"/>
          </a:p>
        </p:txBody>
      </p:sp>
      <p:sp>
        <p:nvSpPr>
          <p:cNvPr id="3" name="Rectangle 2"/>
          <p:cNvSpPr/>
          <p:nvPr/>
        </p:nvSpPr>
        <p:spPr>
          <a:xfrm>
            <a:off x="685800" y="1447800"/>
            <a:ext cx="8001000" cy="400110"/>
          </a:xfrm>
          <a:prstGeom prst="rect">
            <a:avLst/>
          </a:prstGeom>
        </p:spPr>
        <p:txBody>
          <a:bodyPr wrap="square">
            <a:spAutoFit/>
          </a:bodyPr>
          <a:lstStyle/>
          <a:p>
            <a:pPr eaLnBrk="0" fontAlgn="base" hangingPunct="0">
              <a:spcBef>
                <a:spcPct val="0"/>
              </a:spcBef>
              <a:spcAft>
                <a:spcPct val="0"/>
              </a:spcAft>
            </a:pPr>
            <a:r>
              <a:rPr lang="en-US" sz="2000" dirty="0" smtClean="0">
                <a:latin typeface="Times New Roman" pitchFamily="18" charset="0"/>
                <a:ea typeface="Calibri" pitchFamily="34" charset="0"/>
                <a:cs typeface="Times New Roman" pitchFamily="18" charset="0"/>
              </a:rPr>
              <a:t> </a:t>
            </a:r>
            <a:endParaRPr lang="en-US" dirty="0" smtClean="0">
              <a:latin typeface="Times New Roman" pitchFamily="18" charset="0"/>
              <a:cs typeface="Times New Roman" pitchFamily="18" charset="0"/>
            </a:endParaRPr>
          </a:p>
        </p:txBody>
      </p:sp>
      <p:pic>
        <p:nvPicPr>
          <p:cNvPr id="5"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rot="1521911">
            <a:off x="3099915" y="35698"/>
            <a:ext cx="1066800" cy="838200"/>
          </a:xfrm>
          <a:prstGeom prst="rect">
            <a:avLst/>
          </a:prstGeom>
          <a:noFill/>
        </p:spPr>
      </p:pic>
      <p:sp>
        <p:nvSpPr>
          <p:cNvPr id="8193" name="Rectangle 1"/>
          <p:cNvSpPr>
            <a:spLocks noChangeArrowheads="1"/>
          </p:cNvSpPr>
          <p:nvPr/>
        </p:nvSpPr>
        <p:spPr bwMode="auto">
          <a:xfrm>
            <a:off x="533400" y="1332942"/>
            <a:ext cx="8610600"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There are twelve operational principles that must be observed and used as guidelines for setting-up your policies and procedures for managing cash and tacking its movement.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1. Recording and documentation of transactions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2. Segregation of duties and responsibilities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3. Authorization of transactions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4. Timeliness of payment</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5. Review and verification of documents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6. Security of physical conditions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7.  Supervision, monitoring and traceability of fund movements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8. Planning and budgeting controls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9. Establishment of accountability </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10. Limitations over accessibility and availability</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11. Summarization and reports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12. Element of surprise in relation to periodic audits and related initiatives.</a:t>
            </a:r>
          </a:p>
          <a:p>
            <a:pPr marL="0" marR="0" lvl="0" indent="0" algn="l" defTabSz="914400" rtl="0" eaLnBrk="0" fontAlgn="base" latinLnBrk="0" hangingPunct="0">
              <a:lnSpc>
                <a:spcPct val="100000"/>
              </a:lnSpc>
              <a:spcBef>
                <a:spcPct val="0"/>
              </a:spcBef>
              <a:spcAft>
                <a:spcPct val="0"/>
              </a:spcAft>
              <a:buClrTx/>
              <a:buSzTx/>
              <a:tabLst/>
            </a:pPr>
            <a:endParaRPr lang="en-US" sz="1600" dirty="0" smtClean="0">
              <a:solidFill>
                <a:srgbClr val="000000"/>
              </a:solidFill>
              <a:latin typeface="Arial"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8194" name="Rectangle 2"/>
          <p:cNvSpPr>
            <a:spLocks noChangeArrowheads="1"/>
          </p:cNvSpPr>
          <p:nvPr/>
        </p:nvSpPr>
        <p:spPr bwMode="auto">
          <a:xfrm>
            <a:off x="685800" y="5470267"/>
            <a:ext cx="8001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Policies and procedures can be formulated by integrating the </a:t>
            </a:r>
            <a:r>
              <a:rPr kumimoji="0" lang="en-US" sz="1600" b="1" i="0" u="sng"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12 basic principles </a:t>
            </a:r>
            <a:r>
              <a:rPr kumimoji="0" lang="en-US" sz="16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above as your built-in preventive and corrective measures in managing your facility or operation</a:t>
            </a:r>
            <a:endParaRPr kumimoji="0" lang="en-US" sz="1600" b="1"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44562"/>
          </a:xfrm>
        </p:spPr>
        <p:txBody>
          <a:bodyPr>
            <a:normAutofit fontScale="90000"/>
          </a:bodyPr>
          <a:lstStyle/>
          <a:p>
            <a:pPr algn="r"/>
            <a:r>
              <a:rPr lang="en-US" sz="3600" b="1" dirty="0" smtClean="0"/>
              <a:t>Securing the Monies Collected from </a:t>
            </a:r>
            <a:br>
              <a:rPr lang="en-US" sz="3600" b="1" dirty="0" smtClean="0"/>
            </a:br>
            <a:r>
              <a:rPr lang="en-US" sz="3600" b="1" dirty="0" smtClean="0"/>
              <a:t>Business Operations and Other Sources</a:t>
            </a:r>
            <a:r>
              <a:rPr lang="en-US" dirty="0" smtClean="0"/>
              <a:t/>
            </a:r>
            <a:br>
              <a:rPr lang="en-US" dirty="0" smtClean="0"/>
            </a:br>
            <a:endParaRPr lang="en-US" dirty="0"/>
          </a:p>
        </p:txBody>
      </p:sp>
      <p:pic>
        <p:nvPicPr>
          <p:cNvPr id="6"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a:off x="1066800" y="228600"/>
            <a:ext cx="1066800" cy="609600"/>
          </a:xfrm>
          <a:prstGeom prst="rect">
            <a:avLst/>
          </a:prstGeom>
          <a:noFill/>
        </p:spPr>
      </p:pic>
      <p:sp>
        <p:nvSpPr>
          <p:cNvPr id="7169" name="Rectangle 1"/>
          <p:cNvSpPr>
            <a:spLocks noChangeArrowheads="1"/>
          </p:cNvSpPr>
          <p:nvPr/>
        </p:nvSpPr>
        <p:spPr bwMode="auto">
          <a:xfrm>
            <a:off x="533400" y="1684982"/>
            <a:ext cx="77724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Your daily cash receipts are the most vulnerable and theft sensitive transactions related to cash handling.</a:t>
            </a:r>
          </a:p>
          <a:p>
            <a:pPr marL="0" marR="0" lvl="0" indent="0" algn="l" defTabSz="914400" rtl="0" eaLnBrk="1" fontAlgn="base" latinLnBrk="0" hangingPunct="1">
              <a:lnSpc>
                <a:spcPct val="100000"/>
              </a:lnSpc>
              <a:spcBef>
                <a:spcPct val="0"/>
              </a:spcBef>
              <a:spcAft>
                <a:spcPct val="0"/>
              </a:spcAft>
              <a:buClrTx/>
              <a:buSzTx/>
              <a:buFontTx/>
              <a:buNone/>
              <a:tabLst/>
            </a:pPr>
            <a:endParaRPr lang="en-US" sz="20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Internal control requires that balancing and reconciliation procedures are performed daily to ensure that all monies received are handled and recorded accurately.</a:t>
            </a:r>
          </a:p>
          <a:p>
            <a:pPr marL="0" marR="0" lvl="0" indent="0" algn="l" defTabSz="914400" rtl="0" eaLnBrk="1" fontAlgn="base" latinLnBrk="0" hangingPunct="1">
              <a:lnSpc>
                <a:spcPct val="100000"/>
              </a:lnSpc>
              <a:spcBef>
                <a:spcPct val="0"/>
              </a:spcBef>
              <a:spcAft>
                <a:spcPct val="0"/>
              </a:spcAft>
              <a:buClrTx/>
              <a:buSzTx/>
              <a:buFontTx/>
              <a:buNone/>
              <a:tabLst/>
            </a:pPr>
            <a:endParaRPr lang="en-US" sz="2000"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Keep it in mind that cash receipts include customers’ checks and credit card payments as well. </a:t>
            </a:r>
            <a:endParaRPr kumimoji="0" lang="en-US" sz="2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r"/>
            <a:r>
              <a:rPr lang="en-US" sz="3200" b="1" dirty="0" smtClean="0"/>
              <a:t>Securing the Monies Collected from </a:t>
            </a:r>
            <a:br>
              <a:rPr lang="en-US" sz="3200" b="1" dirty="0" smtClean="0"/>
            </a:br>
            <a:r>
              <a:rPr lang="en-US" sz="3200" b="1" dirty="0" smtClean="0"/>
              <a:t>Business Operations and Other Sources</a:t>
            </a:r>
            <a:endParaRPr lang="en-US" sz="3200" dirty="0"/>
          </a:p>
        </p:txBody>
      </p:sp>
      <p:sp>
        <p:nvSpPr>
          <p:cNvPr id="20481" name="Rectangle 1"/>
          <p:cNvSpPr>
            <a:spLocks noChangeArrowheads="1"/>
          </p:cNvSpPr>
          <p:nvPr/>
        </p:nvSpPr>
        <p:spPr bwMode="auto">
          <a:xfrm>
            <a:off x="457200" y="953149"/>
            <a:ext cx="8229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sz="2400" u="sng" dirty="0" smtClean="0"/>
              <a:t>Some key elements to ensure positive internal controls from daily cash receipts include but not limited to: </a:t>
            </a:r>
          </a:p>
          <a:p>
            <a:pPr lvl="0"/>
            <a:endParaRPr lang="en-US" dirty="0" smtClean="0"/>
          </a:p>
          <a:p>
            <a:pPr lvl="0"/>
            <a:endParaRPr lang="en-US" dirty="0" smtClean="0"/>
          </a:p>
          <a:p>
            <a:pPr lvl="0">
              <a:buFont typeface="Wingdings" pitchFamily="2" charset="2"/>
              <a:buChar char="Ø"/>
            </a:pPr>
            <a:r>
              <a:rPr lang="en-US" u="sng" dirty="0" smtClean="0"/>
              <a:t>Each </a:t>
            </a:r>
            <a:r>
              <a:rPr lang="en-US" u="sng" dirty="0" smtClean="0"/>
              <a:t>person entrusted with cash has signed a sub-custody </a:t>
            </a:r>
            <a:r>
              <a:rPr lang="en-US" u="sng" dirty="0" smtClean="0"/>
              <a:t>letter</a:t>
            </a:r>
          </a:p>
          <a:p>
            <a:pPr lvl="0">
              <a:buFont typeface="Wingdings" pitchFamily="2" charset="2"/>
              <a:buChar char="Ø"/>
            </a:pPr>
            <a:endParaRPr lang="en-US" u="sng" dirty="0" smtClean="0"/>
          </a:p>
          <a:p>
            <a:pPr lvl="1">
              <a:buFont typeface="Courier New" pitchFamily="49" charset="0"/>
              <a:buChar char="o"/>
            </a:pPr>
            <a:r>
              <a:rPr lang="en-US" dirty="0" smtClean="0"/>
              <a:t> Letter </a:t>
            </a:r>
            <a:r>
              <a:rPr lang="en-US" dirty="0" smtClean="0"/>
              <a:t>is to be retained at the accounting office or with person who issued the funds. </a:t>
            </a:r>
          </a:p>
          <a:p>
            <a:pPr lvl="1">
              <a:buFont typeface="Courier New" pitchFamily="49" charset="0"/>
              <a:buChar char="o"/>
            </a:pPr>
            <a:r>
              <a:rPr lang="en-US" dirty="0" smtClean="0"/>
              <a:t> Copy </a:t>
            </a:r>
            <a:r>
              <a:rPr lang="en-US" dirty="0" smtClean="0"/>
              <a:t>of the letter with the custodian/cashier </a:t>
            </a:r>
            <a:endParaRPr lang="en-US" dirty="0" smtClean="0"/>
          </a:p>
          <a:p>
            <a:pPr lvl="1">
              <a:buFont typeface="Courier New" pitchFamily="49" charset="0"/>
              <a:buChar char="o"/>
            </a:pPr>
            <a:endParaRPr lang="en-US" dirty="0" smtClean="0"/>
          </a:p>
          <a:p>
            <a:pPr lvl="1"/>
            <a:endParaRPr lang="en-US" dirty="0" smtClean="0"/>
          </a:p>
          <a:p>
            <a:pPr lvl="0">
              <a:buFont typeface="Wingdings" pitchFamily="2" charset="2"/>
              <a:buChar char="Ø"/>
            </a:pPr>
            <a:r>
              <a:rPr lang="en-US" u="sng" dirty="0" smtClean="0"/>
              <a:t>Recording all overages and shortages </a:t>
            </a:r>
            <a:endParaRPr lang="en-US" u="sng" dirty="0" smtClean="0"/>
          </a:p>
          <a:p>
            <a:pPr lvl="0"/>
            <a:endParaRPr lang="en-US" u="sng" dirty="0" smtClean="0"/>
          </a:p>
          <a:p>
            <a:pPr lvl="1">
              <a:buFont typeface="Courier New" pitchFamily="49" charset="0"/>
              <a:buChar char="o"/>
            </a:pPr>
            <a:r>
              <a:rPr lang="en-US" dirty="0" smtClean="0"/>
              <a:t> Investigate </a:t>
            </a:r>
            <a:r>
              <a:rPr lang="en-US" dirty="0" smtClean="0"/>
              <a:t>all that exceed your established limit</a:t>
            </a:r>
          </a:p>
          <a:p>
            <a:pPr lvl="1">
              <a:buFont typeface="Courier New" pitchFamily="49" charset="0"/>
              <a:buChar char="o"/>
            </a:pPr>
            <a:r>
              <a:rPr lang="en-US" dirty="0" smtClean="0"/>
              <a:t> Investigate </a:t>
            </a:r>
            <a:r>
              <a:rPr lang="en-US" dirty="0" smtClean="0"/>
              <a:t>individual cashiers that are consistently over/short even though they are below your established limit</a:t>
            </a:r>
          </a:p>
          <a:p>
            <a:pPr lvl="1">
              <a:buFont typeface="Courier New" pitchFamily="49" charset="0"/>
              <a:buChar char="o"/>
            </a:pPr>
            <a:r>
              <a:rPr lang="en-US" dirty="0" smtClean="0"/>
              <a:t> Ensure </a:t>
            </a:r>
            <a:r>
              <a:rPr lang="en-US" dirty="0" smtClean="0"/>
              <a:t>receipts are issued for manual operations on all sales</a:t>
            </a:r>
          </a:p>
          <a:p>
            <a:pPr lvl="1" eaLnBrk="0" fontAlgn="base" hangingPunct="0">
              <a:spcBef>
                <a:spcPct val="0"/>
              </a:spcBef>
              <a:spcAft>
                <a:spcPct val="0"/>
              </a:spcAft>
            </a:pPr>
            <a:endPar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pic>
        <p:nvPicPr>
          <p:cNvPr id="5" name="Picture 6" descr="D:\Documents and Settings\robin.gaines\Local Settings\Temporary Internet Files\Content.IE5\JWV5OFR6\MC900441281[1].png"/>
          <p:cNvPicPr>
            <a:picLocks noChangeAspect="1" noChangeArrowheads="1"/>
          </p:cNvPicPr>
          <p:nvPr/>
        </p:nvPicPr>
        <p:blipFill>
          <a:blip r:embed="rId2" cstate="print"/>
          <a:srcRect/>
          <a:stretch>
            <a:fillRect/>
          </a:stretch>
        </p:blipFill>
        <p:spPr bwMode="auto">
          <a:xfrm>
            <a:off x="1143000" y="228600"/>
            <a:ext cx="1066800" cy="8382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2092</Words>
  <Application>Microsoft Office PowerPoint</Application>
  <PresentationFormat>On-screen Show (4:3)</PresentationFormat>
  <Paragraphs>227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N9G “TOOLBOX”</vt:lpstr>
      <vt:lpstr>What is the N9G Tool Box?</vt:lpstr>
      <vt:lpstr>Topics that will be filling your Tool Box Monthly</vt:lpstr>
      <vt:lpstr>Cash Handling &amp;Cash Controls  within your operation </vt:lpstr>
      <vt:lpstr>Guiding Principles for  Setting Up Policies &amp; Procedures </vt:lpstr>
      <vt:lpstr>Guiding Principles for  Setting Up Policies &amp; Procedures</vt:lpstr>
      <vt:lpstr>Guiding Principles for  Setting Up Policies &amp; Procedures</vt:lpstr>
      <vt:lpstr>Securing the Monies Collected from  Business Operations and Other Sources </vt:lpstr>
      <vt:lpstr>Securing the Monies Collected from  Business Operations and Other Sources</vt:lpstr>
      <vt:lpstr>Securing the Monies Collected from  Business Operations and Other Sources</vt:lpstr>
      <vt:lpstr>Securing the Monies Collected from  Business Operations and Other Sources</vt:lpstr>
      <vt:lpstr>Physical Handling of  Cash and Daily Cash Receipts</vt:lpstr>
      <vt:lpstr>Petty Cash Transactions</vt:lpstr>
      <vt:lpstr>Review similar invoices and receipt stubs to determine if the documents are being reused or copied   If the receipts for petty cash expenses don't contain current dates (such as dates prior to the last reimbursement request), review the supporting documents for previous petty cash reimbursement requests to determine if the expense was paid again in a prior period.   Mark all petty cash expense documents "paid" to preclude their re-use on subsequent reimbursements</vt:lpstr>
      <vt:lpstr>General Rules for  Cash and Cash handling controls </vt:lpstr>
      <vt:lpstr>General Rules for  Cash and Cash handling controls</vt:lpstr>
      <vt:lpstr>General Rules for  Cash and Cash handling controls</vt:lpstr>
      <vt:lpstr>General Rules for  Cash and Cash handling controls</vt:lpstr>
      <vt:lpstr>General Rules for  Cash and Cash handling controls</vt:lpstr>
      <vt:lpstr>General Rules for  Cash and Cash handling controls</vt:lpstr>
      <vt:lpstr>General Rules for  Cash and Cash handling controls</vt:lpstr>
    </vt:vector>
  </TitlesOfParts>
  <Company>NMCI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N9G “TOOLBOX”</dc:title>
  <dc:creator>robin.gaines</dc:creator>
  <cp:lastModifiedBy>robin.gaines</cp:lastModifiedBy>
  <cp:revision>86</cp:revision>
  <dcterms:created xsi:type="dcterms:W3CDTF">2013-11-18T19:20:21Z</dcterms:created>
  <dcterms:modified xsi:type="dcterms:W3CDTF">2013-12-04T21:21:47Z</dcterms:modified>
</cp:coreProperties>
</file>