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Lst>
  <p:notesMasterIdLst>
    <p:notesMasterId r:id="rId33"/>
  </p:notesMasterIdLst>
  <p:handoutMasterIdLst>
    <p:handoutMasterId r:id="rId34"/>
  </p:handoutMasterIdLst>
  <p:sldIdLst>
    <p:sldId id="413" r:id="rId6"/>
    <p:sldId id="456" r:id="rId7"/>
    <p:sldId id="515" r:id="rId8"/>
    <p:sldId id="494" r:id="rId9"/>
    <p:sldId id="518" r:id="rId10"/>
    <p:sldId id="457" r:id="rId11"/>
    <p:sldId id="497" r:id="rId12"/>
    <p:sldId id="496" r:id="rId13"/>
    <p:sldId id="500" r:id="rId14"/>
    <p:sldId id="501" r:id="rId15"/>
    <p:sldId id="514" r:id="rId16"/>
    <p:sldId id="498" r:id="rId17"/>
    <p:sldId id="502" r:id="rId18"/>
    <p:sldId id="516" r:id="rId19"/>
    <p:sldId id="517" r:id="rId20"/>
    <p:sldId id="505" r:id="rId21"/>
    <p:sldId id="512" r:id="rId22"/>
    <p:sldId id="506" r:id="rId23"/>
    <p:sldId id="503" r:id="rId24"/>
    <p:sldId id="508" r:id="rId25"/>
    <p:sldId id="519" r:id="rId26"/>
    <p:sldId id="513" r:id="rId27"/>
    <p:sldId id="504" r:id="rId28"/>
    <p:sldId id="509" r:id="rId29"/>
    <p:sldId id="507" r:id="rId30"/>
    <p:sldId id="511" r:id="rId31"/>
    <p:sldId id="462" r:id="rId32"/>
  </p:sldIdLst>
  <p:sldSz cx="9144000" cy="6858000" type="screen4x3"/>
  <p:notesSz cx="7010400" cy="9296400"/>
  <p:defaultTextStyle>
    <a:defPPr>
      <a:defRPr lang="en-US"/>
    </a:defPPr>
    <a:lvl1pPr algn="l" rtl="0" fontAlgn="base">
      <a:spcBef>
        <a:spcPct val="0"/>
      </a:spcBef>
      <a:spcAft>
        <a:spcPct val="0"/>
      </a:spcAft>
      <a:defRPr b="1" i="1" kern="1200">
        <a:solidFill>
          <a:schemeClr val="tx1"/>
        </a:solidFill>
        <a:latin typeface="Arial" charset="0"/>
        <a:ea typeface="+mn-ea"/>
        <a:cs typeface="Times New Roman" pitchFamily="18" charset="0"/>
      </a:defRPr>
    </a:lvl1pPr>
    <a:lvl2pPr marL="457200" algn="l" rtl="0" fontAlgn="base">
      <a:spcBef>
        <a:spcPct val="0"/>
      </a:spcBef>
      <a:spcAft>
        <a:spcPct val="0"/>
      </a:spcAft>
      <a:defRPr b="1" i="1" kern="1200">
        <a:solidFill>
          <a:schemeClr val="tx1"/>
        </a:solidFill>
        <a:latin typeface="Arial" charset="0"/>
        <a:ea typeface="+mn-ea"/>
        <a:cs typeface="Times New Roman" pitchFamily="18" charset="0"/>
      </a:defRPr>
    </a:lvl2pPr>
    <a:lvl3pPr marL="914400" algn="l" rtl="0" fontAlgn="base">
      <a:spcBef>
        <a:spcPct val="0"/>
      </a:spcBef>
      <a:spcAft>
        <a:spcPct val="0"/>
      </a:spcAft>
      <a:defRPr b="1" i="1" kern="1200">
        <a:solidFill>
          <a:schemeClr val="tx1"/>
        </a:solidFill>
        <a:latin typeface="Arial" charset="0"/>
        <a:ea typeface="+mn-ea"/>
        <a:cs typeface="Times New Roman" pitchFamily="18" charset="0"/>
      </a:defRPr>
    </a:lvl3pPr>
    <a:lvl4pPr marL="1371600" algn="l" rtl="0" fontAlgn="base">
      <a:spcBef>
        <a:spcPct val="0"/>
      </a:spcBef>
      <a:spcAft>
        <a:spcPct val="0"/>
      </a:spcAft>
      <a:defRPr b="1" i="1" kern="1200">
        <a:solidFill>
          <a:schemeClr val="tx1"/>
        </a:solidFill>
        <a:latin typeface="Arial" charset="0"/>
        <a:ea typeface="+mn-ea"/>
        <a:cs typeface="Times New Roman" pitchFamily="18" charset="0"/>
      </a:defRPr>
    </a:lvl4pPr>
    <a:lvl5pPr marL="1828800" algn="l" rtl="0" fontAlgn="base">
      <a:spcBef>
        <a:spcPct val="0"/>
      </a:spcBef>
      <a:spcAft>
        <a:spcPct val="0"/>
      </a:spcAft>
      <a:defRPr b="1" i="1" kern="1200">
        <a:solidFill>
          <a:schemeClr val="tx1"/>
        </a:solidFill>
        <a:latin typeface="Arial" charset="0"/>
        <a:ea typeface="+mn-ea"/>
        <a:cs typeface="Times New Roman" pitchFamily="18" charset="0"/>
      </a:defRPr>
    </a:lvl5pPr>
    <a:lvl6pPr marL="2286000" algn="l" defTabSz="914400" rtl="0" eaLnBrk="1" latinLnBrk="0" hangingPunct="1">
      <a:defRPr b="1" i="1" kern="1200">
        <a:solidFill>
          <a:schemeClr val="tx1"/>
        </a:solidFill>
        <a:latin typeface="Arial" charset="0"/>
        <a:ea typeface="+mn-ea"/>
        <a:cs typeface="Times New Roman" pitchFamily="18" charset="0"/>
      </a:defRPr>
    </a:lvl6pPr>
    <a:lvl7pPr marL="2743200" algn="l" defTabSz="914400" rtl="0" eaLnBrk="1" latinLnBrk="0" hangingPunct="1">
      <a:defRPr b="1" i="1" kern="1200">
        <a:solidFill>
          <a:schemeClr val="tx1"/>
        </a:solidFill>
        <a:latin typeface="Arial" charset="0"/>
        <a:ea typeface="+mn-ea"/>
        <a:cs typeface="Times New Roman" pitchFamily="18" charset="0"/>
      </a:defRPr>
    </a:lvl7pPr>
    <a:lvl8pPr marL="3200400" algn="l" defTabSz="914400" rtl="0" eaLnBrk="1" latinLnBrk="0" hangingPunct="1">
      <a:defRPr b="1" i="1" kern="1200">
        <a:solidFill>
          <a:schemeClr val="tx1"/>
        </a:solidFill>
        <a:latin typeface="Arial" charset="0"/>
        <a:ea typeface="+mn-ea"/>
        <a:cs typeface="Times New Roman" pitchFamily="18" charset="0"/>
      </a:defRPr>
    </a:lvl8pPr>
    <a:lvl9pPr marL="3657600" algn="l" defTabSz="914400" rtl="0" eaLnBrk="1" latinLnBrk="0" hangingPunct="1">
      <a:defRPr b="1" i="1"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969696"/>
    <a:srgbClr val="C0C0C0"/>
    <a:srgbClr val="FFCC00"/>
    <a:srgbClr val="CCFFCC"/>
    <a:srgbClr val="FFFFCC"/>
    <a:srgbClr val="FF0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6B19D7-1AC4-4BC0-8C05-754E99A84CFD}" v="11" dt="2023-09-20T15:51:47.264"/>
    <p1510:client id="{59708FF4-E74F-446C-997B-58574FDA2377}" v="131" dt="2023-04-26T13:03:33.233"/>
    <p1510:client id="{5C8B8C22-0254-46BA-A2A7-0E3303BA6706}" v="21" dt="2023-04-26T17:16:18"/>
    <p1510:client id="{628B04EC-07C1-4D13-BCEB-B09B6FF22C32}" v="285" dt="2023-09-19T21:11:41.208"/>
    <p1510:client id="{6AD7B373-117C-40B8-92E3-6A946793194E}" v="225" dt="2023-09-20T11:44:35.249"/>
    <p1510:client id="{7E273F2C-2BB4-4CA7-9865-527D0C9E6BF1}" v="177" dt="2023-09-20T12:30:39.263"/>
    <p1510:client id="{95913067-3D99-4B9A-B6CB-7A5BD07CF19B}" v="47" dt="2023-09-19T21:35:43.095"/>
    <p1510:client id="{9F0EF699-3D8E-42A6-B1F3-49619ECC0734}" v="11" dt="2023-04-26T12:55:26.9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6" autoAdjust="0"/>
    <p:restoredTop sz="95964" autoAdjust="0"/>
  </p:normalViewPr>
  <p:slideViewPr>
    <p:cSldViewPr snapToGrid="0">
      <p:cViewPr varScale="1">
        <p:scale>
          <a:sx n="110" d="100"/>
          <a:sy n="110" d="100"/>
        </p:scale>
        <p:origin x="1908"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40"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wens, Patricia F NAF USN DCNO N9 (USA)" userId="S::patricia.f.owens2.naf@us.navy.mil::ebb78705-3e36-4120-ab66-a88024bc0580" providerId="AD" clId="Web-{5C8B8C22-0254-46BA-A2A7-0E3303BA6706}"/>
    <pc:docChg chg="modSld">
      <pc:chgData name="Owens, Patricia F NAF USN DCNO N9 (USA)" userId="S::patricia.f.owens2.naf@us.navy.mil::ebb78705-3e36-4120-ab66-a88024bc0580" providerId="AD" clId="Web-{5C8B8C22-0254-46BA-A2A7-0E3303BA6706}" dt="2023-04-26T17:16:18" v="20" actId="20577"/>
      <pc:docMkLst>
        <pc:docMk/>
      </pc:docMkLst>
      <pc:sldChg chg="modSp">
        <pc:chgData name="Owens, Patricia F NAF USN DCNO N9 (USA)" userId="S::patricia.f.owens2.naf@us.navy.mil::ebb78705-3e36-4120-ab66-a88024bc0580" providerId="AD" clId="Web-{5C8B8C22-0254-46BA-A2A7-0E3303BA6706}" dt="2023-04-26T17:16:18" v="20" actId="20577"/>
        <pc:sldMkLst>
          <pc:docMk/>
          <pc:sldMk cId="877325900" sldId="446"/>
        </pc:sldMkLst>
        <pc:spChg chg="mod">
          <ac:chgData name="Owens, Patricia F NAF USN DCNO N9 (USA)" userId="S::patricia.f.owens2.naf@us.navy.mil::ebb78705-3e36-4120-ab66-a88024bc0580" providerId="AD" clId="Web-{5C8B8C22-0254-46BA-A2A7-0E3303BA6706}" dt="2023-04-26T17:16:18" v="20" actId="20577"/>
          <ac:spMkLst>
            <pc:docMk/>
            <pc:sldMk cId="877325900" sldId="446"/>
            <ac:spMk id="3" creationId="{B4F3523C-86B8-F714-3EA4-23BD220E1CBE}"/>
          </ac:spMkLst>
        </pc:spChg>
      </pc:sldChg>
    </pc:docChg>
  </pc:docChgLst>
  <pc:docChgLst>
    <pc:chgData name="Kennelly, John P NAF USN CNIC WASHINGTON DC (USA)" userId="S::john.p.kennelly6.naf@us.navy.mil::a703af2c-6883-44fd-b35a-75d8df91a6c3" providerId="AD" clId="Web-{628B04EC-07C1-4D13-BCEB-B09B6FF22C32}"/>
    <pc:docChg chg="addSld delSld modSld sldOrd">
      <pc:chgData name="Kennelly, John P NAF USN CNIC WASHINGTON DC (USA)" userId="S::john.p.kennelly6.naf@us.navy.mil::a703af2c-6883-44fd-b35a-75d8df91a6c3" providerId="AD" clId="Web-{628B04EC-07C1-4D13-BCEB-B09B6FF22C32}" dt="2023-09-19T21:11:41.208" v="286" actId="20577"/>
      <pc:docMkLst>
        <pc:docMk/>
      </pc:docMkLst>
      <pc:sldChg chg="modSp">
        <pc:chgData name="Kennelly, John P NAF USN CNIC WASHINGTON DC (USA)" userId="S::john.p.kennelly6.naf@us.navy.mil::a703af2c-6883-44fd-b35a-75d8df91a6c3" providerId="AD" clId="Web-{628B04EC-07C1-4D13-BCEB-B09B6FF22C32}" dt="2023-09-19T20:40:42.743" v="10" actId="20577"/>
        <pc:sldMkLst>
          <pc:docMk/>
          <pc:sldMk cId="1878459936" sldId="457"/>
        </pc:sldMkLst>
        <pc:spChg chg="mod">
          <ac:chgData name="Kennelly, John P NAF USN CNIC WASHINGTON DC (USA)" userId="S::john.p.kennelly6.naf@us.navy.mil::a703af2c-6883-44fd-b35a-75d8df91a6c3" providerId="AD" clId="Web-{628B04EC-07C1-4D13-BCEB-B09B6FF22C32}" dt="2023-09-19T20:40:42.743" v="10" actId="20577"/>
          <ac:spMkLst>
            <pc:docMk/>
            <pc:sldMk cId="1878459936" sldId="457"/>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1:07:31.079" v="174" actId="20577"/>
        <pc:sldMkLst>
          <pc:docMk/>
          <pc:sldMk cId="1520575399" sldId="494"/>
        </pc:sldMkLst>
        <pc:spChg chg="mod">
          <ac:chgData name="Kennelly, John P NAF USN CNIC WASHINGTON DC (USA)" userId="S::john.p.kennelly6.naf@us.navy.mil::a703af2c-6883-44fd-b35a-75d8df91a6c3" providerId="AD" clId="Web-{628B04EC-07C1-4D13-BCEB-B09B6FF22C32}" dt="2023-09-19T21:07:31.079" v="174" actId="20577"/>
          <ac:spMkLst>
            <pc:docMk/>
            <pc:sldMk cId="1520575399" sldId="494"/>
            <ac:spMk id="3" creationId="{00000000-0000-0000-0000-000000000000}"/>
          </ac:spMkLst>
        </pc:spChg>
      </pc:sldChg>
      <pc:sldChg chg="modSp del ord">
        <pc:chgData name="Kennelly, John P NAF USN CNIC WASHINGTON DC (USA)" userId="S::john.p.kennelly6.naf@us.navy.mil::a703af2c-6883-44fd-b35a-75d8df91a6c3" providerId="AD" clId="Web-{628B04EC-07C1-4D13-BCEB-B09B6FF22C32}" dt="2023-09-19T21:07:33.517" v="175"/>
        <pc:sldMkLst>
          <pc:docMk/>
          <pc:sldMk cId="3260673704" sldId="495"/>
        </pc:sldMkLst>
        <pc:spChg chg="mod">
          <ac:chgData name="Kennelly, John P NAF USN CNIC WASHINGTON DC (USA)" userId="S::john.p.kennelly6.naf@us.navy.mil::a703af2c-6883-44fd-b35a-75d8df91a6c3" providerId="AD" clId="Web-{628B04EC-07C1-4D13-BCEB-B09B6FF22C32}" dt="2023-09-19T21:02:16.215" v="132" actId="20577"/>
          <ac:spMkLst>
            <pc:docMk/>
            <pc:sldMk cId="3260673704" sldId="495"/>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35:34.379" v="1" actId="20577"/>
        <pc:sldMkLst>
          <pc:docMk/>
          <pc:sldMk cId="1172875939" sldId="496"/>
        </pc:sldMkLst>
        <pc:spChg chg="mod">
          <ac:chgData name="Kennelly, John P NAF USN CNIC WASHINGTON DC (USA)" userId="S::john.p.kennelly6.naf@us.navy.mil::a703af2c-6883-44fd-b35a-75d8df91a6c3" providerId="AD" clId="Web-{628B04EC-07C1-4D13-BCEB-B09B6FF22C32}" dt="2023-09-19T20:35:34.379" v="1" actId="20577"/>
          <ac:spMkLst>
            <pc:docMk/>
            <pc:sldMk cId="1172875939" sldId="496"/>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46:06.310" v="34" actId="20577"/>
        <pc:sldMkLst>
          <pc:docMk/>
          <pc:sldMk cId="4285949517" sldId="497"/>
        </pc:sldMkLst>
        <pc:spChg chg="mod">
          <ac:chgData name="Kennelly, John P NAF USN CNIC WASHINGTON DC (USA)" userId="S::john.p.kennelly6.naf@us.navy.mil::a703af2c-6883-44fd-b35a-75d8df91a6c3" providerId="AD" clId="Web-{628B04EC-07C1-4D13-BCEB-B09B6FF22C32}" dt="2023-09-19T20:46:06.310" v="34" actId="20577"/>
          <ac:spMkLst>
            <pc:docMk/>
            <pc:sldMk cId="4285949517" sldId="497"/>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46:53.686" v="38" actId="20577"/>
        <pc:sldMkLst>
          <pc:docMk/>
          <pc:sldMk cId="3497425823" sldId="498"/>
        </pc:sldMkLst>
        <pc:spChg chg="mod">
          <ac:chgData name="Kennelly, John P NAF USN CNIC WASHINGTON DC (USA)" userId="S::john.p.kennelly6.naf@us.navy.mil::a703af2c-6883-44fd-b35a-75d8df91a6c3" providerId="AD" clId="Web-{628B04EC-07C1-4D13-BCEB-B09B6FF22C32}" dt="2023-09-19T20:46:53.686" v="38" actId="20577"/>
          <ac:spMkLst>
            <pc:docMk/>
            <pc:sldMk cId="3497425823" sldId="498"/>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47:52.187" v="41" actId="20577"/>
        <pc:sldMkLst>
          <pc:docMk/>
          <pc:sldMk cId="3331360027" sldId="499"/>
        </pc:sldMkLst>
        <pc:spChg chg="mod">
          <ac:chgData name="Kennelly, John P NAF USN CNIC WASHINGTON DC (USA)" userId="S::john.p.kennelly6.naf@us.navy.mil::a703af2c-6883-44fd-b35a-75d8df91a6c3" providerId="AD" clId="Web-{628B04EC-07C1-4D13-BCEB-B09B6FF22C32}" dt="2023-09-19T20:47:52.187" v="41" actId="20577"/>
          <ac:spMkLst>
            <pc:docMk/>
            <pc:sldMk cId="3331360027" sldId="499"/>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43:08.964" v="21" actId="20577"/>
        <pc:sldMkLst>
          <pc:docMk/>
          <pc:sldMk cId="3698398582" sldId="500"/>
        </pc:sldMkLst>
        <pc:spChg chg="mod">
          <ac:chgData name="Kennelly, John P NAF USN CNIC WASHINGTON DC (USA)" userId="S::john.p.kennelly6.naf@us.navy.mil::a703af2c-6883-44fd-b35a-75d8df91a6c3" providerId="AD" clId="Web-{628B04EC-07C1-4D13-BCEB-B09B6FF22C32}" dt="2023-09-19T20:43:08.964" v="21" actId="20577"/>
          <ac:spMkLst>
            <pc:docMk/>
            <pc:sldMk cId="3698398582" sldId="500"/>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45:03.606" v="28" actId="20577"/>
        <pc:sldMkLst>
          <pc:docMk/>
          <pc:sldMk cId="3481576404" sldId="501"/>
        </pc:sldMkLst>
        <pc:spChg chg="mod">
          <ac:chgData name="Kennelly, John P NAF USN CNIC WASHINGTON DC (USA)" userId="S::john.p.kennelly6.naf@us.navy.mil::a703af2c-6883-44fd-b35a-75d8df91a6c3" providerId="AD" clId="Web-{628B04EC-07C1-4D13-BCEB-B09B6FF22C32}" dt="2023-09-19T20:45:03.606" v="28" actId="20577"/>
          <ac:spMkLst>
            <pc:docMk/>
            <pc:sldMk cId="3481576404" sldId="501"/>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52:36.425" v="99" actId="20577"/>
        <pc:sldMkLst>
          <pc:docMk/>
          <pc:sldMk cId="1611583031" sldId="502"/>
        </pc:sldMkLst>
        <pc:spChg chg="mod">
          <ac:chgData name="Kennelly, John P NAF USN CNIC WASHINGTON DC (USA)" userId="S::john.p.kennelly6.naf@us.navy.mil::a703af2c-6883-44fd-b35a-75d8df91a6c3" providerId="AD" clId="Web-{628B04EC-07C1-4D13-BCEB-B09B6FF22C32}" dt="2023-09-19T20:52:36.425" v="99" actId="20577"/>
          <ac:spMkLst>
            <pc:docMk/>
            <pc:sldMk cId="1611583031" sldId="502"/>
            <ac:spMk id="3" creationId="{00000000-0000-0000-0000-000000000000}"/>
          </ac:spMkLst>
        </pc:spChg>
      </pc:sldChg>
      <pc:sldChg chg="modSp">
        <pc:chgData name="Kennelly, John P NAF USN CNIC WASHINGTON DC (USA)" userId="S::john.p.kennelly6.naf@us.navy.mil::a703af2c-6883-44fd-b35a-75d8df91a6c3" providerId="AD" clId="Web-{628B04EC-07C1-4D13-BCEB-B09B6FF22C32}" dt="2023-09-19T20:56:22.241" v="107" actId="20577"/>
        <pc:sldMkLst>
          <pc:docMk/>
          <pc:sldMk cId="1368589180" sldId="509"/>
        </pc:sldMkLst>
        <pc:spChg chg="mod">
          <ac:chgData name="Kennelly, John P NAF USN CNIC WASHINGTON DC (USA)" userId="S::john.p.kennelly6.naf@us.navy.mil::a703af2c-6883-44fd-b35a-75d8df91a6c3" providerId="AD" clId="Web-{628B04EC-07C1-4D13-BCEB-B09B6FF22C32}" dt="2023-09-19T20:56:22.241" v="107" actId="20577"/>
          <ac:spMkLst>
            <pc:docMk/>
            <pc:sldMk cId="1368589180" sldId="509"/>
            <ac:spMk id="3" creationId="{00000000-0000-0000-0000-000000000000}"/>
          </ac:spMkLst>
        </pc:spChg>
      </pc:sldChg>
      <pc:sldChg chg="del">
        <pc:chgData name="Kennelly, John P NAF USN CNIC WASHINGTON DC (USA)" userId="S::john.p.kennelly6.naf@us.navy.mil::a703af2c-6883-44fd-b35a-75d8df91a6c3" providerId="AD" clId="Web-{628B04EC-07C1-4D13-BCEB-B09B6FF22C32}" dt="2023-09-19T21:04:51.311" v="137"/>
        <pc:sldMkLst>
          <pc:docMk/>
          <pc:sldMk cId="2711574932" sldId="510"/>
        </pc:sldMkLst>
      </pc:sldChg>
      <pc:sldChg chg="modSp add replId">
        <pc:chgData name="Kennelly, John P NAF USN CNIC WASHINGTON DC (USA)" userId="S::john.p.kennelly6.naf@us.navy.mil::a703af2c-6883-44fd-b35a-75d8df91a6c3" providerId="AD" clId="Web-{628B04EC-07C1-4D13-BCEB-B09B6FF22C32}" dt="2023-09-19T20:50:40.033" v="89" actId="20577"/>
        <pc:sldMkLst>
          <pc:docMk/>
          <pc:sldMk cId="690219801" sldId="514"/>
        </pc:sldMkLst>
        <pc:spChg chg="mod">
          <ac:chgData name="Kennelly, John P NAF USN CNIC WASHINGTON DC (USA)" userId="S::john.p.kennelly6.naf@us.navy.mil::a703af2c-6883-44fd-b35a-75d8df91a6c3" providerId="AD" clId="Web-{628B04EC-07C1-4D13-BCEB-B09B6FF22C32}" dt="2023-09-19T20:50:40.033" v="89" actId="20577"/>
          <ac:spMkLst>
            <pc:docMk/>
            <pc:sldMk cId="690219801" sldId="514"/>
            <ac:spMk id="3" creationId="{00000000-0000-0000-0000-000000000000}"/>
          </ac:spMkLst>
        </pc:spChg>
      </pc:sldChg>
      <pc:sldChg chg="modSp add ord replId">
        <pc:chgData name="Kennelly, John P NAF USN CNIC WASHINGTON DC (USA)" userId="S::john.p.kennelly6.naf@us.navy.mil::a703af2c-6883-44fd-b35a-75d8df91a6c3" providerId="AD" clId="Web-{628B04EC-07C1-4D13-BCEB-B09B6FF22C32}" dt="2023-09-19T21:11:41.208" v="286" actId="20577"/>
        <pc:sldMkLst>
          <pc:docMk/>
          <pc:sldMk cId="2227293061" sldId="515"/>
        </pc:sldMkLst>
        <pc:spChg chg="mod">
          <ac:chgData name="Kennelly, John P NAF USN CNIC WASHINGTON DC (USA)" userId="S::john.p.kennelly6.naf@us.navy.mil::a703af2c-6883-44fd-b35a-75d8df91a6c3" providerId="AD" clId="Web-{628B04EC-07C1-4D13-BCEB-B09B6FF22C32}" dt="2023-09-19T21:11:41.208" v="286" actId="20577"/>
          <ac:spMkLst>
            <pc:docMk/>
            <pc:sldMk cId="2227293061" sldId="515"/>
            <ac:spMk id="3" creationId="{00000000-0000-0000-0000-000000000000}"/>
          </ac:spMkLst>
        </pc:spChg>
      </pc:sldChg>
    </pc:docChg>
  </pc:docChgLst>
  <pc:docChgLst>
    <pc:chgData name="Kennelly, John P NAF USN CNIC WASHINGTON DC (USA)" userId="S::john.p.kennelly6.naf@us.navy.mil::a703af2c-6883-44fd-b35a-75d8df91a6c3" providerId="AD" clId="Web-{7E273F2C-2BB4-4CA7-9865-527D0C9E6BF1}"/>
    <pc:docChg chg="addSld modSld sldOrd">
      <pc:chgData name="Kennelly, John P NAF USN CNIC WASHINGTON DC (USA)" userId="S::john.p.kennelly6.naf@us.navy.mil::a703af2c-6883-44fd-b35a-75d8df91a6c3" providerId="AD" clId="Web-{7E273F2C-2BB4-4CA7-9865-527D0C9E6BF1}" dt="2023-09-20T12:30:39.263" v="188" actId="20577"/>
      <pc:docMkLst>
        <pc:docMk/>
      </pc:docMkLst>
      <pc:sldChg chg="modSp">
        <pc:chgData name="Kennelly, John P NAF USN CNIC WASHINGTON DC (USA)" userId="S::john.p.kennelly6.naf@us.navy.mil::a703af2c-6883-44fd-b35a-75d8df91a6c3" providerId="AD" clId="Web-{7E273F2C-2BB4-4CA7-9865-527D0C9E6BF1}" dt="2023-09-20T12:26:58.431" v="164" actId="20577"/>
        <pc:sldMkLst>
          <pc:docMk/>
          <pc:sldMk cId="1878459936" sldId="457"/>
        </pc:sldMkLst>
        <pc:spChg chg="mod">
          <ac:chgData name="Kennelly, John P NAF USN CNIC WASHINGTON DC (USA)" userId="S::john.p.kennelly6.naf@us.navy.mil::a703af2c-6883-44fd-b35a-75d8df91a6c3" providerId="AD" clId="Web-{7E273F2C-2BB4-4CA7-9865-527D0C9E6BF1}" dt="2023-09-20T12:26:58.431" v="164" actId="20577"/>
          <ac:spMkLst>
            <pc:docMk/>
            <pc:sldMk cId="1878459936" sldId="457"/>
            <ac:spMk id="3" creationId="{00000000-0000-0000-0000-000000000000}"/>
          </ac:spMkLst>
        </pc:spChg>
      </pc:sldChg>
      <pc:sldChg chg="modSp">
        <pc:chgData name="Kennelly, John P NAF USN CNIC WASHINGTON DC (USA)" userId="S::john.p.kennelly6.naf@us.navy.mil::a703af2c-6883-44fd-b35a-75d8df91a6c3" providerId="AD" clId="Web-{7E273F2C-2BB4-4CA7-9865-527D0C9E6BF1}" dt="2023-09-20T12:13:22.167" v="60" actId="20577"/>
        <pc:sldMkLst>
          <pc:docMk/>
          <pc:sldMk cId="1520575399" sldId="494"/>
        </pc:sldMkLst>
        <pc:spChg chg="mod">
          <ac:chgData name="Kennelly, John P NAF USN CNIC WASHINGTON DC (USA)" userId="S::john.p.kennelly6.naf@us.navy.mil::a703af2c-6883-44fd-b35a-75d8df91a6c3" providerId="AD" clId="Web-{7E273F2C-2BB4-4CA7-9865-527D0C9E6BF1}" dt="2023-09-20T12:13:22.167" v="60" actId="20577"/>
          <ac:spMkLst>
            <pc:docMk/>
            <pc:sldMk cId="1520575399" sldId="494"/>
            <ac:spMk id="3" creationId="{00000000-0000-0000-0000-000000000000}"/>
          </ac:spMkLst>
        </pc:spChg>
      </pc:sldChg>
      <pc:sldChg chg="modNotes">
        <pc:chgData name="Kennelly, John P NAF USN CNIC WASHINGTON DC (USA)" userId="S::john.p.kennelly6.naf@us.navy.mil::a703af2c-6883-44fd-b35a-75d8df91a6c3" providerId="AD" clId="Web-{7E273F2C-2BB4-4CA7-9865-527D0C9E6BF1}" dt="2023-09-20T12:02:49.407" v="31"/>
        <pc:sldMkLst>
          <pc:docMk/>
          <pc:sldMk cId="1172875939" sldId="496"/>
        </pc:sldMkLst>
      </pc:sldChg>
      <pc:sldChg chg="modNotes">
        <pc:chgData name="Kennelly, John P NAF USN CNIC WASHINGTON DC (USA)" userId="S::john.p.kennelly6.naf@us.navy.mil::a703af2c-6883-44fd-b35a-75d8df91a6c3" providerId="AD" clId="Web-{7E273F2C-2BB4-4CA7-9865-527D0C9E6BF1}" dt="2023-09-20T12:02:37.110" v="30"/>
        <pc:sldMkLst>
          <pc:docMk/>
          <pc:sldMk cId="4285949517" sldId="497"/>
        </pc:sldMkLst>
      </pc:sldChg>
      <pc:sldChg chg="modSp modNotes">
        <pc:chgData name="Kennelly, John P NAF USN CNIC WASHINGTON DC (USA)" userId="S::john.p.kennelly6.naf@us.navy.mil::a703af2c-6883-44fd-b35a-75d8df91a6c3" providerId="AD" clId="Web-{7E273F2C-2BB4-4CA7-9865-527D0C9E6BF1}" dt="2023-09-20T12:27:46.385" v="167" actId="20577"/>
        <pc:sldMkLst>
          <pc:docMk/>
          <pc:sldMk cId="3497425823" sldId="498"/>
        </pc:sldMkLst>
        <pc:spChg chg="mod">
          <ac:chgData name="Kennelly, John P NAF USN CNIC WASHINGTON DC (USA)" userId="S::john.p.kennelly6.naf@us.navy.mil::a703af2c-6883-44fd-b35a-75d8df91a6c3" providerId="AD" clId="Web-{7E273F2C-2BB4-4CA7-9865-527D0C9E6BF1}" dt="2023-09-20T12:27:46.385" v="167" actId="20577"/>
          <ac:spMkLst>
            <pc:docMk/>
            <pc:sldMk cId="3497425823" sldId="498"/>
            <ac:spMk id="3" creationId="{00000000-0000-0000-0000-000000000000}"/>
          </ac:spMkLst>
        </pc:spChg>
      </pc:sldChg>
      <pc:sldChg chg="modNotes">
        <pc:chgData name="Kennelly, John P NAF USN CNIC WASHINGTON DC (USA)" userId="S::john.p.kennelly6.naf@us.navy.mil::a703af2c-6883-44fd-b35a-75d8df91a6c3" providerId="AD" clId="Web-{7E273F2C-2BB4-4CA7-9865-527D0C9E6BF1}" dt="2023-09-20T12:03:06.767" v="32"/>
        <pc:sldMkLst>
          <pc:docMk/>
          <pc:sldMk cId="3698398582" sldId="500"/>
        </pc:sldMkLst>
      </pc:sldChg>
      <pc:sldChg chg="modNotes">
        <pc:chgData name="Kennelly, John P NAF USN CNIC WASHINGTON DC (USA)" userId="S::john.p.kennelly6.naf@us.navy.mil::a703af2c-6883-44fd-b35a-75d8df91a6c3" providerId="AD" clId="Web-{7E273F2C-2BB4-4CA7-9865-527D0C9E6BF1}" dt="2023-09-20T12:03:12.142" v="33"/>
        <pc:sldMkLst>
          <pc:docMk/>
          <pc:sldMk cId="3481576404" sldId="501"/>
        </pc:sldMkLst>
      </pc:sldChg>
      <pc:sldChg chg="modNotes">
        <pc:chgData name="Kennelly, John P NAF USN CNIC WASHINGTON DC (USA)" userId="S::john.p.kennelly6.naf@us.navy.mil::a703af2c-6883-44fd-b35a-75d8df91a6c3" providerId="AD" clId="Web-{7E273F2C-2BB4-4CA7-9865-527D0C9E6BF1}" dt="2023-09-20T12:03:28.173" v="36"/>
        <pc:sldMkLst>
          <pc:docMk/>
          <pc:sldMk cId="1611583031" sldId="502"/>
        </pc:sldMkLst>
      </pc:sldChg>
      <pc:sldChg chg="modSp">
        <pc:chgData name="Kennelly, John P NAF USN CNIC WASHINGTON DC (USA)" userId="S::john.p.kennelly6.naf@us.navy.mil::a703af2c-6883-44fd-b35a-75d8df91a6c3" providerId="AD" clId="Web-{7E273F2C-2BB4-4CA7-9865-527D0C9E6BF1}" dt="2023-09-20T12:30:39.263" v="188" actId="20577"/>
        <pc:sldMkLst>
          <pc:docMk/>
          <pc:sldMk cId="3592190281" sldId="511"/>
        </pc:sldMkLst>
        <pc:spChg chg="mod">
          <ac:chgData name="Kennelly, John P NAF USN CNIC WASHINGTON DC (USA)" userId="S::john.p.kennelly6.naf@us.navy.mil::a703af2c-6883-44fd-b35a-75d8df91a6c3" providerId="AD" clId="Web-{7E273F2C-2BB4-4CA7-9865-527D0C9E6BF1}" dt="2023-09-20T12:30:39.263" v="188" actId="20577"/>
          <ac:spMkLst>
            <pc:docMk/>
            <pc:sldMk cId="3592190281" sldId="511"/>
            <ac:spMk id="3" creationId="{00000000-0000-0000-0000-000000000000}"/>
          </ac:spMkLst>
        </pc:spChg>
      </pc:sldChg>
      <pc:sldChg chg="ord modNotes">
        <pc:chgData name="Kennelly, John P NAF USN CNIC WASHINGTON DC (USA)" userId="S::john.p.kennelly6.naf@us.navy.mil::a703af2c-6883-44fd-b35a-75d8df91a6c3" providerId="AD" clId="Web-{7E273F2C-2BB4-4CA7-9865-527D0C9E6BF1}" dt="2023-09-20T12:27:26.166" v="165"/>
        <pc:sldMkLst>
          <pc:docMk/>
          <pc:sldMk cId="690219801" sldId="514"/>
        </pc:sldMkLst>
      </pc:sldChg>
      <pc:sldChg chg="modSp add replId">
        <pc:chgData name="Kennelly, John P NAF USN CNIC WASHINGTON DC (USA)" userId="S::john.p.kennelly6.naf@us.navy.mil::a703af2c-6883-44fd-b35a-75d8df91a6c3" providerId="AD" clId="Web-{7E273F2C-2BB4-4CA7-9865-527D0C9E6BF1}" dt="2023-09-20T12:25:53.242" v="159" actId="20577"/>
        <pc:sldMkLst>
          <pc:docMk/>
          <pc:sldMk cId="2254565741" sldId="518"/>
        </pc:sldMkLst>
        <pc:spChg chg="mod">
          <ac:chgData name="Kennelly, John P NAF USN CNIC WASHINGTON DC (USA)" userId="S::john.p.kennelly6.naf@us.navy.mil::a703af2c-6883-44fd-b35a-75d8df91a6c3" providerId="AD" clId="Web-{7E273F2C-2BB4-4CA7-9865-527D0C9E6BF1}" dt="2023-09-20T12:25:53.242" v="159" actId="20577"/>
          <ac:spMkLst>
            <pc:docMk/>
            <pc:sldMk cId="2254565741" sldId="518"/>
            <ac:spMk id="3" creationId="{00000000-0000-0000-0000-000000000000}"/>
          </ac:spMkLst>
        </pc:spChg>
      </pc:sldChg>
    </pc:docChg>
  </pc:docChgLst>
  <pc:docChgLst>
    <pc:chgData name="Kennelly, John P NAF USN CNIC WASHINGTON DC (USA)" userId="S::john.p.kennelly6.naf@us.navy.mil::a703af2c-6883-44fd-b35a-75d8df91a6c3" providerId="AD" clId="Web-{046B19D7-1AC4-4BC0-8C05-754E99A84CFD}"/>
    <pc:docChg chg="modSld">
      <pc:chgData name="Kennelly, John P NAF USN CNIC WASHINGTON DC (USA)" userId="S::john.p.kennelly6.naf@us.navy.mil::a703af2c-6883-44fd-b35a-75d8df91a6c3" providerId="AD" clId="Web-{046B19D7-1AC4-4BC0-8C05-754E99A84CFD}" dt="2023-09-20T15:51:47.264" v="10" actId="1076"/>
      <pc:docMkLst>
        <pc:docMk/>
      </pc:docMkLst>
      <pc:sldChg chg="addSp modSp">
        <pc:chgData name="Kennelly, John P NAF USN CNIC WASHINGTON DC (USA)" userId="S::john.p.kennelly6.naf@us.navy.mil::a703af2c-6883-44fd-b35a-75d8df91a6c3" providerId="AD" clId="Web-{046B19D7-1AC4-4BC0-8C05-754E99A84CFD}" dt="2023-09-20T15:51:47.264" v="10" actId="1076"/>
        <pc:sldMkLst>
          <pc:docMk/>
          <pc:sldMk cId="1087142825" sldId="462"/>
        </pc:sldMkLst>
        <pc:spChg chg="mod">
          <ac:chgData name="Kennelly, John P NAF USN CNIC WASHINGTON DC (USA)" userId="S::john.p.kennelly6.naf@us.navy.mil::a703af2c-6883-44fd-b35a-75d8df91a6c3" providerId="AD" clId="Web-{046B19D7-1AC4-4BC0-8C05-754E99A84CFD}" dt="2023-09-20T15:51:25.795" v="6" actId="14100"/>
          <ac:spMkLst>
            <pc:docMk/>
            <pc:sldMk cId="1087142825" sldId="462"/>
            <ac:spMk id="3" creationId="{00000000-0000-0000-0000-000000000000}"/>
          </ac:spMkLst>
        </pc:spChg>
        <pc:picChg chg="add mod">
          <ac:chgData name="Kennelly, John P NAF USN CNIC WASHINGTON DC (USA)" userId="S::john.p.kennelly6.naf@us.navy.mil::a703af2c-6883-44fd-b35a-75d8df91a6c3" providerId="AD" clId="Web-{046B19D7-1AC4-4BC0-8C05-754E99A84CFD}" dt="2023-09-20T15:51:47.264" v="10" actId="1076"/>
          <ac:picMkLst>
            <pc:docMk/>
            <pc:sldMk cId="1087142825" sldId="462"/>
            <ac:picMk id="6" creationId="{91252BAA-C9D1-4F73-A213-3887122B83C7}"/>
          </ac:picMkLst>
        </pc:picChg>
      </pc:sldChg>
    </pc:docChg>
  </pc:docChgLst>
  <pc:docChgLst>
    <pc:chgData name="Kennelly, John P NAF USN CNIC WASHINGTON DC (USA)" userId="S::john.p.kennelly6.naf@us.navy.mil::a703af2c-6883-44fd-b35a-75d8df91a6c3" providerId="AD" clId="Web-{95913067-3D99-4B9A-B6CB-7A5BD07CF19B}"/>
    <pc:docChg chg="modSld sldOrd">
      <pc:chgData name="Kennelly, John P NAF USN CNIC WASHINGTON DC (USA)" userId="S::john.p.kennelly6.naf@us.navy.mil::a703af2c-6883-44fd-b35a-75d8df91a6c3" providerId="AD" clId="Web-{95913067-3D99-4B9A-B6CB-7A5BD07CF19B}" dt="2023-09-19T21:35:43.095" v="48" actId="20577"/>
      <pc:docMkLst>
        <pc:docMk/>
      </pc:docMkLst>
      <pc:sldChg chg="modSp">
        <pc:chgData name="Kennelly, John P NAF USN CNIC WASHINGTON DC (USA)" userId="S::john.p.kennelly6.naf@us.navy.mil::a703af2c-6883-44fd-b35a-75d8df91a6c3" providerId="AD" clId="Web-{95913067-3D99-4B9A-B6CB-7A5BD07CF19B}" dt="2023-09-19T21:35:43.095" v="48" actId="20577"/>
        <pc:sldMkLst>
          <pc:docMk/>
          <pc:sldMk cId="1878459936" sldId="457"/>
        </pc:sldMkLst>
        <pc:spChg chg="mod">
          <ac:chgData name="Kennelly, John P NAF USN CNIC WASHINGTON DC (USA)" userId="S::john.p.kennelly6.naf@us.navy.mil::a703af2c-6883-44fd-b35a-75d8df91a6c3" providerId="AD" clId="Web-{95913067-3D99-4B9A-B6CB-7A5BD07CF19B}" dt="2023-09-19T21:35:43.095" v="48" actId="20577"/>
          <ac:spMkLst>
            <pc:docMk/>
            <pc:sldMk cId="1878459936" sldId="457"/>
            <ac:spMk id="3" creationId="{00000000-0000-0000-0000-000000000000}"/>
          </ac:spMkLst>
        </pc:spChg>
      </pc:sldChg>
      <pc:sldChg chg="modSp">
        <pc:chgData name="Kennelly, John P NAF USN CNIC WASHINGTON DC (USA)" userId="S::john.p.kennelly6.naf@us.navy.mil::a703af2c-6883-44fd-b35a-75d8df91a6c3" providerId="AD" clId="Web-{95913067-3D99-4B9A-B6CB-7A5BD07CF19B}" dt="2023-09-19T21:26:06.797" v="40" actId="20577"/>
        <pc:sldMkLst>
          <pc:docMk/>
          <pc:sldMk cId="1520575399" sldId="494"/>
        </pc:sldMkLst>
        <pc:spChg chg="mod">
          <ac:chgData name="Kennelly, John P NAF USN CNIC WASHINGTON DC (USA)" userId="S::john.p.kennelly6.naf@us.navy.mil::a703af2c-6883-44fd-b35a-75d8df91a6c3" providerId="AD" clId="Web-{95913067-3D99-4B9A-B6CB-7A5BD07CF19B}" dt="2023-09-19T21:26:06.797" v="40" actId="20577"/>
          <ac:spMkLst>
            <pc:docMk/>
            <pc:sldMk cId="1520575399" sldId="494"/>
            <ac:spMk id="3" creationId="{00000000-0000-0000-0000-000000000000}"/>
          </ac:spMkLst>
        </pc:spChg>
      </pc:sldChg>
      <pc:sldChg chg="ord">
        <pc:chgData name="Kennelly, John P NAF USN CNIC WASHINGTON DC (USA)" userId="S::john.p.kennelly6.naf@us.navy.mil::a703af2c-6883-44fd-b35a-75d8df91a6c3" providerId="AD" clId="Web-{95913067-3D99-4B9A-B6CB-7A5BD07CF19B}" dt="2023-09-19T21:35:18.719" v="43"/>
        <pc:sldMkLst>
          <pc:docMk/>
          <pc:sldMk cId="4285949517" sldId="497"/>
        </pc:sldMkLst>
      </pc:sldChg>
      <pc:sldChg chg="modSp">
        <pc:chgData name="Kennelly, John P NAF USN CNIC WASHINGTON DC (USA)" userId="S::john.p.kennelly6.naf@us.navy.mil::a703af2c-6883-44fd-b35a-75d8df91a6c3" providerId="AD" clId="Web-{95913067-3D99-4B9A-B6CB-7A5BD07CF19B}" dt="2023-09-19T21:22:59.412" v="22" actId="20577"/>
        <pc:sldMkLst>
          <pc:docMk/>
          <pc:sldMk cId="2970058523" sldId="505"/>
        </pc:sldMkLst>
        <pc:spChg chg="mod">
          <ac:chgData name="Kennelly, John P NAF USN CNIC WASHINGTON DC (USA)" userId="S::john.p.kennelly6.naf@us.navy.mil::a703af2c-6883-44fd-b35a-75d8df91a6c3" providerId="AD" clId="Web-{95913067-3D99-4B9A-B6CB-7A5BD07CF19B}" dt="2023-09-19T21:22:59.412" v="22" actId="20577"/>
          <ac:spMkLst>
            <pc:docMk/>
            <pc:sldMk cId="2970058523" sldId="505"/>
            <ac:spMk id="3" creationId="{00000000-0000-0000-0000-000000000000}"/>
          </ac:spMkLst>
        </pc:spChg>
      </pc:sldChg>
      <pc:sldChg chg="modSp ord">
        <pc:chgData name="Kennelly, John P NAF USN CNIC WASHINGTON DC (USA)" userId="S::john.p.kennelly6.naf@us.navy.mil::a703af2c-6883-44fd-b35a-75d8df91a6c3" providerId="AD" clId="Web-{95913067-3D99-4B9A-B6CB-7A5BD07CF19B}" dt="2023-09-19T21:32:23.944" v="41"/>
        <pc:sldMkLst>
          <pc:docMk/>
          <pc:sldMk cId="2227293061" sldId="515"/>
        </pc:sldMkLst>
        <pc:spChg chg="mod">
          <ac:chgData name="Kennelly, John P NAF USN CNIC WASHINGTON DC (USA)" userId="S::john.p.kennelly6.naf@us.navy.mil::a703af2c-6883-44fd-b35a-75d8df91a6c3" providerId="AD" clId="Web-{95913067-3D99-4B9A-B6CB-7A5BD07CF19B}" dt="2023-09-19T21:16:00.763" v="19" actId="20577"/>
          <ac:spMkLst>
            <pc:docMk/>
            <pc:sldMk cId="2227293061" sldId="515"/>
            <ac:spMk id="3" creationId="{00000000-0000-0000-0000-000000000000}"/>
          </ac:spMkLst>
        </pc:spChg>
      </pc:sldChg>
    </pc:docChg>
  </pc:docChgLst>
  <pc:docChgLst>
    <pc:chgData name="Kennelly, John P NAF USN CNIC WASHINGTON DC (USA)" userId="S::john.p.kennelly6.naf@us.navy.mil::a703af2c-6883-44fd-b35a-75d8df91a6c3" providerId="AD" clId="Web-{6AD7B373-117C-40B8-92E3-6A946793194E}"/>
    <pc:docChg chg="addSld delSld modSld">
      <pc:chgData name="Kennelly, John P NAF USN CNIC WASHINGTON DC (USA)" userId="S::john.p.kennelly6.naf@us.navy.mil::a703af2c-6883-44fd-b35a-75d8df91a6c3" providerId="AD" clId="Web-{6AD7B373-117C-40B8-92E3-6A946793194E}" dt="2023-09-20T11:44:35.249" v="278" actId="20577"/>
      <pc:docMkLst>
        <pc:docMk/>
      </pc:docMkLst>
      <pc:sldChg chg="modSp">
        <pc:chgData name="Kennelly, John P NAF USN CNIC WASHINGTON DC (USA)" userId="S::john.p.kennelly6.naf@us.navy.mil::a703af2c-6883-44fd-b35a-75d8df91a6c3" providerId="AD" clId="Web-{6AD7B373-117C-40B8-92E3-6A946793194E}" dt="2023-09-20T10:37:42.150" v="1" actId="20577"/>
        <pc:sldMkLst>
          <pc:docMk/>
          <pc:sldMk cId="1878459936" sldId="457"/>
        </pc:sldMkLst>
        <pc:spChg chg="mod">
          <ac:chgData name="Kennelly, John P NAF USN CNIC WASHINGTON DC (USA)" userId="S::john.p.kennelly6.naf@us.navy.mil::a703af2c-6883-44fd-b35a-75d8df91a6c3" providerId="AD" clId="Web-{6AD7B373-117C-40B8-92E3-6A946793194E}" dt="2023-09-20T10:37:42.150" v="1" actId="20577"/>
          <ac:spMkLst>
            <pc:docMk/>
            <pc:sldMk cId="1878459936" sldId="457"/>
            <ac:spMk id="3" creationId="{00000000-0000-0000-0000-000000000000}"/>
          </ac:spMkLst>
        </pc:spChg>
      </pc:sldChg>
      <pc:sldChg chg="modSp modNotes">
        <pc:chgData name="Kennelly, John P NAF USN CNIC WASHINGTON DC (USA)" userId="S::john.p.kennelly6.naf@us.navy.mil::a703af2c-6883-44fd-b35a-75d8df91a6c3" providerId="AD" clId="Web-{6AD7B373-117C-40B8-92E3-6A946793194E}" dt="2023-09-20T11:34:58.503" v="224"/>
        <pc:sldMkLst>
          <pc:docMk/>
          <pc:sldMk cId="1172875939" sldId="496"/>
        </pc:sldMkLst>
        <pc:spChg chg="mod">
          <ac:chgData name="Kennelly, John P NAF USN CNIC WASHINGTON DC (USA)" userId="S::john.p.kennelly6.naf@us.navy.mil::a703af2c-6883-44fd-b35a-75d8df91a6c3" providerId="AD" clId="Web-{6AD7B373-117C-40B8-92E3-6A946793194E}" dt="2023-09-20T11:17:35.858" v="144" actId="20577"/>
          <ac:spMkLst>
            <pc:docMk/>
            <pc:sldMk cId="1172875939" sldId="496"/>
            <ac:spMk id="3" creationId="{00000000-0000-0000-0000-000000000000}"/>
          </ac:spMkLst>
        </pc:spChg>
      </pc:sldChg>
      <pc:sldChg chg="modNotes">
        <pc:chgData name="Kennelly, John P NAF USN CNIC WASHINGTON DC (USA)" userId="S::john.p.kennelly6.naf@us.navy.mil::a703af2c-6883-44fd-b35a-75d8df91a6c3" providerId="AD" clId="Web-{6AD7B373-117C-40B8-92E3-6A946793194E}" dt="2023-09-20T11:33:42.424" v="218"/>
        <pc:sldMkLst>
          <pc:docMk/>
          <pc:sldMk cId="4285949517" sldId="497"/>
        </pc:sldMkLst>
      </pc:sldChg>
      <pc:sldChg chg="modNotes">
        <pc:chgData name="Kennelly, John P NAF USN CNIC WASHINGTON DC (USA)" userId="S::john.p.kennelly6.naf@us.navy.mil::a703af2c-6883-44fd-b35a-75d8df91a6c3" providerId="AD" clId="Web-{6AD7B373-117C-40B8-92E3-6A946793194E}" dt="2023-09-20T11:36:41.084" v="244"/>
        <pc:sldMkLst>
          <pc:docMk/>
          <pc:sldMk cId="3497425823" sldId="498"/>
        </pc:sldMkLst>
      </pc:sldChg>
      <pc:sldChg chg="del">
        <pc:chgData name="Kennelly, John P NAF USN CNIC WASHINGTON DC (USA)" userId="S::john.p.kennelly6.naf@us.navy.mil::a703af2c-6883-44fd-b35a-75d8df91a6c3" providerId="AD" clId="Web-{6AD7B373-117C-40B8-92E3-6A946793194E}" dt="2023-09-20T10:40:47.886" v="2"/>
        <pc:sldMkLst>
          <pc:docMk/>
          <pc:sldMk cId="3331360027" sldId="499"/>
        </pc:sldMkLst>
      </pc:sldChg>
      <pc:sldChg chg="modNotes">
        <pc:chgData name="Kennelly, John P NAF USN CNIC WASHINGTON DC (USA)" userId="S::john.p.kennelly6.naf@us.navy.mil::a703af2c-6883-44fd-b35a-75d8df91a6c3" providerId="AD" clId="Web-{6AD7B373-117C-40B8-92E3-6A946793194E}" dt="2023-09-20T11:35:35.223" v="230"/>
        <pc:sldMkLst>
          <pc:docMk/>
          <pc:sldMk cId="3698398582" sldId="500"/>
        </pc:sldMkLst>
      </pc:sldChg>
      <pc:sldChg chg="modNotes">
        <pc:chgData name="Kennelly, John P NAF USN CNIC WASHINGTON DC (USA)" userId="S::john.p.kennelly6.naf@us.navy.mil::a703af2c-6883-44fd-b35a-75d8df91a6c3" providerId="AD" clId="Web-{6AD7B373-117C-40B8-92E3-6A946793194E}" dt="2023-09-20T11:36:12.849" v="236"/>
        <pc:sldMkLst>
          <pc:docMk/>
          <pc:sldMk cId="3481576404" sldId="501"/>
        </pc:sldMkLst>
      </pc:sldChg>
      <pc:sldChg chg="modSp modNotes">
        <pc:chgData name="Kennelly, John P NAF USN CNIC WASHINGTON DC (USA)" userId="S::john.p.kennelly6.naf@us.navy.mil::a703af2c-6883-44fd-b35a-75d8df91a6c3" providerId="AD" clId="Web-{6AD7B373-117C-40B8-92E3-6A946793194E}" dt="2023-09-20T11:37:43.085" v="259"/>
        <pc:sldMkLst>
          <pc:docMk/>
          <pc:sldMk cId="1611583031" sldId="502"/>
        </pc:sldMkLst>
        <pc:spChg chg="mod">
          <ac:chgData name="Kennelly, John P NAF USN CNIC WASHINGTON DC (USA)" userId="S::john.p.kennelly6.naf@us.navy.mil::a703af2c-6883-44fd-b35a-75d8df91a6c3" providerId="AD" clId="Web-{6AD7B373-117C-40B8-92E3-6A946793194E}" dt="2023-09-20T11:14:24.401" v="119" actId="20577"/>
          <ac:spMkLst>
            <pc:docMk/>
            <pc:sldMk cId="1611583031" sldId="502"/>
            <ac:spMk id="3" creationId="{00000000-0000-0000-0000-000000000000}"/>
          </ac:spMkLst>
        </pc:spChg>
      </pc:sldChg>
      <pc:sldChg chg="modSp">
        <pc:chgData name="Kennelly, John P NAF USN CNIC WASHINGTON DC (USA)" userId="S::john.p.kennelly6.naf@us.navy.mil::a703af2c-6883-44fd-b35a-75d8df91a6c3" providerId="AD" clId="Web-{6AD7B373-117C-40B8-92E3-6A946793194E}" dt="2023-09-20T11:43:59.561" v="276" actId="20577"/>
        <pc:sldMkLst>
          <pc:docMk/>
          <pc:sldMk cId="2970058523" sldId="505"/>
        </pc:sldMkLst>
        <pc:spChg chg="mod">
          <ac:chgData name="Kennelly, John P NAF USN CNIC WASHINGTON DC (USA)" userId="S::john.p.kennelly6.naf@us.navy.mil::a703af2c-6883-44fd-b35a-75d8df91a6c3" providerId="AD" clId="Web-{6AD7B373-117C-40B8-92E3-6A946793194E}" dt="2023-09-20T11:43:59.561" v="276" actId="20577"/>
          <ac:spMkLst>
            <pc:docMk/>
            <pc:sldMk cId="2970058523" sldId="505"/>
            <ac:spMk id="3" creationId="{00000000-0000-0000-0000-000000000000}"/>
          </ac:spMkLst>
        </pc:spChg>
      </pc:sldChg>
      <pc:sldChg chg="modSp">
        <pc:chgData name="Kennelly, John P NAF USN CNIC WASHINGTON DC (USA)" userId="S::john.p.kennelly6.naf@us.navy.mil::a703af2c-6883-44fd-b35a-75d8df91a6c3" providerId="AD" clId="Web-{6AD7B373-117C-40B8-92E3-6A946793194E}" dt="2023-09-20T11:44:35.249" v="278" actId="20577"/>
        <pc:sldMkLst>
          <pc:docMk/>
          <pc:sldMk cId="2291535245" sldId="512"/>
        </pc:sldMkLst>
        <pc:spChg chg="mod">
          <ac:chgData name="Kennelly, John P NAF USN CNIC WASHINGTON DC (USA)" userId="S::john.p.kennelly6.naf@us.navy.mil::a703af2c-6883-44fd-b35a-75d8df91a6c3" providerId="AD" clId="Web-{6AD7B373-117C-40B8-92E3-6A946793194E}" dt="2023-09-20T11:44:35.249" v="278" actId="20577"/>
          <ac:spMkLst>
            <pc:docMk/>
            <pc:sldMk cId="2291535245" sldId="512"/>
            <ac:spMk id="3" creationId="{00000000-0000-0000-0000-000000000000}"/>
          </ac:spMkLst>
        </pc:spChg>
      </pc:sldChg>
      <pc:sldChg chg="modNotes">
        <pc:chgData name="Kennelly, John P NAF USN CNIC WASHINGTON DC (USA)" userId="S::john.p.kennelly6.naf@us.navy.mil::a703af2c-6883-44fd-b35a-75d8df91a6c3" providerId="AD" clId="Web-{6AD7B373-117C-40B8-92E3-6A946793194E}" dt="2023-09-20T11:37:08.600" v="252"/>
        <pc:sldMkLst>
          <pc:docMk/>
          <pc:sldMk cId="690219801" sldId="514"/>
        </pc:sldMkLst>
      </pc:sldChg>
      <pc:sldChg chg="modSp add replId">
        <pc:chgData name="Kennelly, John P NAF USN CNIC WASHINGTON DC (USA)" userId="S::john.p.kennelly6.naf@us.navy.mil::a703af2c-6883-44fd-b35a-75d8df91a6c3" providerId="AD" clId="Web-{6AD7B373-117C-40B8-92E3-6A946793194E}" dt="2023-09-20T11:26:13.680" v="193" actId="20577"/>
        <pc:sldMkLst>
          <pc:docMk/>
          <pc:sldMk cId="1942710713" sldId="516"/>
        </pc:sldMkLst>
        <pc:spChg chg="mod">
          <ac:chgData name="Kennelly, John P NAF USN CNIC WASHINGTON DC (USA)" userId="S::john.p.kennelly6.naf@us.navy.mil::a703af2c-6883-44fd-b35a-75d8df91a6c3" providerId="AD" clId="Web-{6AD7B373-117C-40B8-92E3-6A946793194E}" dt="2023-09-20T11:26:13.680" v="193" actId="20577"/>
          <ac:spMkLst>
            <pc:docMk/>
            <pc:sldMk cId="1942710713" sldId="516"/>
            <ac:spMk id="3" creationId="{00000000-0000-0000-0000-000000000000}"/>
          </ac:spMkLst>
        </pc:spChg>
      </pc:sldChg>
      <pc:sldChg chg="modSp add replId">
        <pc:chgData name="Kennelly, John P NAF USN CNIC WASHINGTON DC (USA)" userId="S::john.p.kennelly6.naf@us.navy.mil::a703af2c-6883-44fd-b35a-75d8df91a6c3" providerId="AD" clId="Web-{6AD7B373-117C-40B8-92E3-6A946793194E}" dt="2023-09-20T11:29:11.793" v="212" actId="20577"/>
        <pc:sldMkLst>
          <pc:docMk/>
          <pc:sldMk cId="183386134" sldId="517"/>
        </pc:sldMkLst>
        <pc:spChg chg="mod">
          <ac:chgData name="Kennelly, John P NAF USN CNIC WASHINGTON DC (USA)" userId="S::john.p.kennelly6.naf@us.navy.mil::a703af2c-6883-44fd-b35a-75d8df91a6c3" providerId="AD" clId="Web-{6AD7B373-117C-40B8-92E3-6A946793194E}" dt="2023-09-20T11:29:11.793" v="212" actId="20577"/>
          <ac:spMkLst>
            <pc:docMk/>
            <pc:sldMk cId="183386134" sldId="51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algn="l" defTabSz="932518" eaLnBrk="0" hangingPunct="0">
              <a:defRPr sz="1200">
                <a:latin typeface="Arial" charset="0"/>
              </a:defRPr>
            </a:lvl1pPr>
          </a:lstStyle>
          <a:p>
            <a:pPr>
              <a:defRPr/>
            </a:pPr>
            <a:endParaRPr lang="en-US"/>
          </a:p>
        </p:txBody>
      </p:sp>
      <p:sp>
        <p:nvSpPr>
          <p:cNvPr id="12291" name="Rectangle 3"/>
          <p:cNvSpPr>
            <a:spLocks noGrp="1" noChangeArrowheads="1"/>
          </p:cNvSpPr>
          <p:nvPr>
            <p:ph type="dt" sz="quarter" idx="1"/>
          </p:nvPr>
        </p:nvSpPr>
        <p:spPr bwMode="auto">
          <a:xfrm>
            <a:off x="3973513" y="0"/>
            <a:ext cx="3036887" cy="463550"/>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algn="r" defTabSz="932518" eaLnBrk="0" hangingPunct="0">
              <a:defRPr sz="1200">
                <a:latin typeface="Arial" charset="0"/>
              </a:defRPr>
            </a:lvl1pPr>
          </a:lstStyle>
          <a:p>
            <a:pPr>
              <a:defRPr/>
            </a:pPr>
            <a:endParaRPr lang="en-US"/>
          </a:p>
        </p:txBody>
      </p:sp>
      <p:sp>
        <p:nvSpPr>
          <p:cNvPr id="12292" name="Rectangle 4"/>
          <p:cNvSpPr>
            <a:spLocks noGrp="1" noChangeArrowheads="1"/>
          </p:cNvSpPr>
          <p:nvPr>
            <p:ph type="ftr" sz="quarter" idx="2"/>
          </p:nvPr>
        </p:nvSpPr>
        <p:spPr bwMode="auto">
          <a:xfrm>
            <a:off x="0" y="8832850"/>
            <a:ext cx="3036888" cy="463550"/>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algn="l" defTabSz="932518" eaLnBrk="0" hangingPunct="0">
              <a:defRPr sz="1200">
                <a:latin typeface="Arial" charset="0"/>
              </a:defRPr>
            </a:lvl1pPr>
          </a:lstStyle>
          <a:p>
            <a:pPr>
              <a:defRPr/>
            </a:pPr>
            <a:endParaRPr lang="en-US"/>
          </a:p>
        </p:txBody>
      </p:sp>
      <p:sp>
        <p:nvSpPr>
          <p:cNvPr id="12293" name="Rectangle 5"/>
          <p:cNvSpPr>
            <a:spLocks noGrp="1" noChangeArrowheads="1"/>
          </p:cNvSpPr>
          <p:nvPr>
            <p:ph type="sldNum" sz="quarter" idx="3"/>
          </p:nvPr>
        </p:nvSpPr>
        <p:spPr bwMode="auto">
          <a:xfrm>
            <a:off x="3973513" y="8832850"/>
            <a:ext cx="3036887" cy="463550"/>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algn="r" defTabSz="932518" eaLnBrk="0" hangingPunct="0">
              <a:defRPr sz="1200">
                <a:latin typeface="Arial" charset="0"/>
              </a:defRPr>
            </a:lvl1pPr>
          </a:lstStyle>
          <a:p>
            <a:pPr>
              <a:defRPr/>
            </a:pPr>
            <a:fld id="{90D951B5-7DB6-4657-8D53-E452B5C97CFB}" type="slidenum">
              <a:rPr lang="en-US"/>
              <a:pPr>
                <a:defRPr/>
              </a:pPr>
              <a:t>‹#›</a:t>
            </a:fld>
            <a:endParaRPr lang="en-US"/>
          </a:p>
        </p:txBody>
      </p:sp>
    </p:spTree>
    <p:extLst>
      <p:ext uri="{BB962C8B-B14F-4D97-AF65-F5344CB8AC3E}">
        <p14:creationId xmlns:p14="http://schemas.microsoft.com/office/powerpoint/2010/main" val="914216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algn="l" defTabSz="932518" eaLnBrk="0" hangingPunct="0">
              <a:defRPr sz="1200">
                <a:latin typeface="Arial" charset="0"/>
              </a:defRPr>
            </a:lvl1pPr>
          </a:lstStyle>
          <a:p>
            <a:pPr>
              <a:defRPr/>
            </a:pPr>
            <a:endParaRPr lang="en-US"/>
          </a:p>
        </p:txBody>
      </p:sp>
      <p:sp>
        <p:nvSpPr>
          <p:cNvPr id="5123" name="Rectangle 3"/>
          <p:cNvSpPr>
            <a:spLocks noGrp="1" noChangeArrowheads="1"/>
          </p:cNvSpPr>
          <p:nvPr>
            <p:ph type="dt" idx="1"/>
          </p:nvPr>
        </p:nvSpPr>
        <p:spPr bwMode="auto">
          <a:xfrm>
            <a:off x="3973513" y="0"/>
            <a:ext cx="3036887" cy="463550"/>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lvl1pPr algn="r" defTabSz="932518" eaLnBrk="0" hangingPunct="0">
              <a:defRPr sz="1200">
                <a:latin typeface="Arial"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79513" y="698500"/>
            <a:ext cx="4649787"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35038" y="4416425"/>
            <a:ext cx="5140325" cy="4181475"/>
          </a:xfrm>
          <a:prstGeom prst="rect">
            <a:avLst/>
          </a:prstGeom>
          <a:noFill/>
          <a:ln w="9525">
            <a:noFill/>
            <a:miter lim="800000"/>
            <a:headEnd/>
            <a:tailEnd/>
          </a:ln>
          <a:effectLst/>
        </p:spPr>
        <p:txBody>
          <a:bodyPr vert="horz" wrap="square" lIns="93177" tIns="46588" rIns="93177" bIns="465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2850"/>
            <a:ext cx="3036888" cy="463550"/>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algn="l" defTabSz="932518" eaLnBrk="0" hangingPunct="0">
              <a:defRPr sz="120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973513" y="8832850"/>
            <a:ext cx="3036887" cy="463550"/>
          </a:xfrm>
          <a:prstGeom prst="rect">
            <a:avLst/>
          </a:prstGeom>
          <a:noFill/>
          <a:ln w="9525">
            <a:noFill/>
            <a:miter lim="800000"/>
            <a:headEnd/>
            <a:tailEnd/>
          </a:ln>
          <a:effectLst/>
        </p:spPr>
        <p:txBody>
          <a:bodyPr vert="horz" wrap="square" lIns="93177" tIns="46588" rIns="93177" bIns="46588" numCol="1" anchor="b" anchorCtr="0" compatLnSpc="1">
            <a:prstTxWarp prst="textNoShape">
              <a:avLst/>
            </a:prstTxWarp>
          </a:bodyPr>
          <a:lstStyle>
            <a:lvl1pPr algn="r" defTabSz="932518" eaLnBrk="0" hangingPunct="0">
              <a:defRPr sz="1200">
                <a:latin typeface="Arial" charset="0"/>
              </a:defRPr>
            </a:lvl1pPr>
          </a:lstStyle>
          <a:p>
            <a:pPr>
              <a:defRPr/>
            </a:pPr>
            <a:fld id="{C9B11020-AAB6-43DE-83E5-0FBDC00BE6A5}" type="slidenum">
              <a:rPr lang="en-US"/>
              <a:pPr>
                <a:defRPr/>
              </a:pPr>
              <a:t>‹#›</a:t>
            </a:fld>
            <a:endParaRPr lang="en-US"/>
          </a:p>
        </p:txBody>
      </p:sp>
    </p:spTree>
    <p:extLst>
      <p:ext uri="{BB962C8B-B14F-4D97-AF65-F5344CB8AC3E}">
        <p14:creationId xmlns:p14="http://schemas.microsoft.com/office/powerpoint/2010/main" val="1281759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a:t>
            </a:fld>
            <a:endParaRPr lang="en-US"/>
          </a:p>
        </p:txBody>
      </p:sp>
    </p:spTree>
    <p:extLst>
      <p:ext uri="{BB962C8B-B14F-4D97-AF65-F5344CB8AC3E}">
        <p14:creationId xmlns:p14="http://schemas.microsoft.com/office/powerpoint/2010/main" val="4289633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
              </a:spcBef>
            </a:pPr>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11</a:t>
            </a:fld>
            <a:endParaRPr lang="en-US"/>
          </a:p>
        </p:txBody>
      </p:sp>
    </p:spTree>
    <p:extLst>
      <p:ext uri="{BB962C8B-B14F-4D97-AF65-F5344CB8AC3E}">
        <p14:creationId xmlns:p14="http://schemas.microsoft.com/office/powerpoint/2010/main" val="535570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
              </a:spcBef>
            </a:pPr>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12</a:t>
            </a:fld>
            <a:endParaRPr lang="en-US"/>
          </a:p>
        </p:txBody>
      </p:sp>
    </p:spTree>
    <p:extLst>
      <p:ext uri="{BB962C8B-B14F-4D97-AF65-F5344CB8AC3E}">
        <p14:creationId xmlns:p14="http://schemas.microsoft.com/office/powerpoint/2010/main" val="1974141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
              </a:spcBef>
            </a:pPr>
            <a:endParaRPr lang="en-US" b="1"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13</a:t>
            </a:fld>
            <a:endParaRPr lang="en-US"/>
          </a:p>
        </p:txBody>
      </p:sp>
    </p:spTree>
    <p:extLst>
      <p:ext uri="{BB962C8B-B14F-4D97-AF65-F5344CB8AC3E}">
        <p14:creationId xmlns:p14="http://schemas.microsoft.com/office/powerpoint/2010/main" val="3834384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14</a:t>
            </a:fld>
            <a:endParaRPr lang="en-US"/>
          </a:p>
        </p:txBody>
      </p:sp>
    </p:spTree>
    <p:extLst>
      <p:ext uri="{BB962C8B-B14F-4D97-AF65-F5344CB8AC3E}">
        <p14:creationId xmlns:p14="http://schemas.microsoft.com/office/powerpoint/2010/main" val="2592104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15</a:t>
            </a:fld>
            <a:endParaRPr lang="en-US"/>
          </a:p>
        </p:txBody>
      </p:sp>
    </p:spTree>
    <p:extLst>
      <p:ext uri="{BB962C8B-B14F-4D97-AF65-F5344CB8AC3E}">
        <p14:creationId xmlns:p14="http://schemas.microsoft.com/office/powerpoint/2010/main" val="784300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16</a:t>
            </a:fld>
            <a:endParaRPr lang="en-US"/>
          </a:p>
        </p:txBody>
      </p:sp>
    </p:spTree>
    <p:extLst>
      <p:ext uri="{BB962C8B-B14F-4D97-AF65-F5344CB8AC3E}">
        <p14:creationId xmlns:p14="http://schemas.microsoft.com/office/powerpoint/2010/main" val="4083029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17</a:t>
            </a:fld>
            <a:endParaRPr lang="en-US"/>
          </a:p>
        </p:txBody>
      </p:sp>
    </p:spTree>
    <p:extLst>
      <p:ext uri="{BB962C8B-B14F-4D97-AF65-F5344CB8AC3E}">
        <p14:creationId xmlns:p14="http://schemas.microsoft.com/office/powerpoint/2010/main" val="2529253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18</a:t>
            </a:fld>
            <a:endParaRPr lang="en-US"/>
          </a:p>
        </p:txBody>
      </p:sp>
    </p:spTree>
    <p:extLst>
      <p:ext uri="{BB962C8B-B14F-4D97-AF65-F5344CB8AC3E}">
        <p14:creationId xmlns:p14="http://schemas.microsoft.com/office/powerpoint/2010/main" val="3388345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19</a:t>
            </a:fld>
            <a:endParaRPr lang="en-US"/>
          </a:p>
        </p:txBody>
      </p:sp>
    </p:spTree>
    <p:extLst>
      <p:ext uri="{BB962C8B-B14F-4D97-AF65-F5344CB8AC3E}">
        <p14:creationId xmlns:p14="http://schemas.microsoft.com/office/powerpoint/2010/main" val="2507919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conducting an inventory, it is important to have both a Counter and a Recorder for the initial count, as well as an Independent Counter to verify the original counts for inventory items.</a:t>
            </a:r>
          </a:p>
          <a:p>
            <a:endParaRPr lang="en-US" dirty="0" smtClean="0"/>
          </a:p>
          <a:p>
            <a:r>
              <a:rPr lang="en-US" dirty="0" smtClean="0"/>
              <a:t>Counter will be indoctrinated thoroughly not only in the method of counting but also in the system of recording the count, for example, the count proceeds from left to right, top to bottom, in book-reading fashion.</a:t>
            </a:r>
          </a:p>
          <a:p>
            <a:r>
              <a:rPr lang="en-US" dirty="0" smtClean="0"/>
              <a:t>Normally, the work is done by a team of two people. One should call and inspect the inventory while the other enters (in ink) the quantities on the sheets. Each department will be inventoried separately. During the course of the inventory, independent test checks will be conducted to insure the maximum of accuracy. </a:t>
            </a:r>
          </a:p>
          <a:p>
            <a:endParaRPr lang="en-US" dirty="0" smtClean="0"/>
          </a:p>
          <a:p>
            <a:r>
              <a:rPr lang="en-US" dirty="0" smtClean="0"/>
              <a:t>Items found to be on hand, which were omitted from the inventory sheet, will be recorded by the inventory team, provided such items can be positively identified as activity-owned property.</a:t>
            </a:r>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20</a:t>
            </a:fld>
            <a:endParaRPr lang="en-US"/>
          </a:p>
        </p:txBody>
      </p:sp>
    </p:spTree>
    <p:extLst>
      <p:ext uri="{BB962C8B-B14F-4D97-AF65-F5344CB8AC3E}">
        <p14:creationId xmlns:p14="http://schemas.microsoft.com/office/powerpoint/2010/main" val="190905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3</a:t>
            </a:fld>
            <a:endParaRPr lang="en-US"/>
          </a:p>
        </p:txBody>
      </p:sp>
    </p:spTree>
    <p:extLst>
      <p:ext uri="{BB962C8B-B14F-4D97-AF65-F5344CB8AC3E}">
        <p14:creationId xmlns:p14="http://schemas.microsoft.com/office/powerpoint/2010/main" val="1228851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21</a:t>
            </a:fld>
            <a:endParaRPr lang="en-US"/>
          </a:p>
        </p:txBody>
      </p:sp>
    </p:spTree>
    <p:extLst>
      <p:ext uri="{BB962C8B-B14F-4D97-AF65-F5344CB8AC3E}">
        <p14:creationId xmlns:p14="http://schemas.microsoft.com/office/powerpoint/2010/main" val="1241259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22</a:t>
            </a:fld>
            <a:endParaRPr lang="en-US"/>
          </a:p>
        </p:txBody>
      </p:sp>
    </p:spTree>
    <p:extLst>
      <p:ext uri="{BB962C8B-B14F-4D97-AF65-F5344CB8AC3E}">
        <p14:creationId xmlns:p14="http://schemas.microsoft.com/office/powerpoint/2010/main" val="782842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23</a:t>
            </a:fld>
            <a:endParaRPr lang="en-US"/>
          </a:p>
        </p:txBody>
      </p:sp>
    </p:spTree>
    <p:extLst>
      <p:ext uri="{BB962C8B-B14F-4D97-AF65-F5344CB8AC3E}">
        <p14:creationId xmlns:p14="http://schemas.microsoft.com/office/powerpoint/2010/main" val="1013994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24</a:t>
            </a:fld>
            <a:endParaRPr lang="en-US"/>
          </a:p>
        </p:txBody>
      </p:sp>
    </p:spTree>
    <p:extLst>
      <p:ext uri="{BB962C8B-B14F-4D97-AF65-F5344CB8AC3E}">
        <p14:creationId xmlns:p14="http://schemas.microsoft.com/office/powerpoint/2010/main" val="3406803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25</a:t>
            </a:fld>
            <a:endParaRPr lang="en-US"/>
          </a:p>
        </p:txBody>
      </p:sp>
    </p:spTree>
    <p:extLst>
      <p:ext uri="{BB962C8B-B14F-4D97-AF65-F5344CB8AC3E}">
        <p14:creationId xmlns:p14="http://schemas.microsoft.com/office/powerpoint/2010/main" val="35681858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26</a:t>
            </a:fld>
            <a:endParaRPr lang="en-US"/>
          </a:p>
        </p:txBody>
      </p:sp>
    </p:spTree>
    <p:extLst>
      <p:ext uri="{BB962C8B-B14F-4D97-AF65-F5344CB8AC3E}">
        <p14:creationId xmlns:p14="http://schemas.microsoft.com/office/powerpoint/2010/main" val="9777233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27</a:t>
            </a:fld>
            <a:endParaRPr lang="en-US"/>
          </a:p>
        </p:txBody>
      </p:sp>
    </p:spTree>
    <p:extLst>
      <p:ext uri="{BB962C8B-B14F-4D97-AF65-F5344CB8AC3E}">
        <p14:creationId xmlns:p14="http://schemas.microsoft.com/office/powerpoint/2010/main" val="4282858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4</a:t>
            </a:fld>
            <a:endParaRPr lang="en-US"/>
          </a:p>
        </p:txBody>
      </p:sp>
    </p:spTree>
    <p:extLst>
      <p:ext uri="{BB962C8B-B14F-4D97-AF65-F5344CB8AC3E}">
        <p14:creationId xmlns:p14="http://schemas.microsoft.com/office/powerpoint/2010/main" val="829141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5</a:t>
            </a:fld>
            <a:endParaRPr lang="en-US"/>
          </a:p>
        </p:txBody>
      </p:sp>
    </p:spTree>
    <p:extLst>
      <p:ext uri="{BB962C8B-B14F-4D97-AF65-F5344CB8AC3E}">
        <p14:creationId xmlns:p14="http://schemas.microsoft.com/office/powerpoint/2010/main" val="1795990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6</a:t>
            </a:fld>
            <a:endParaRPr lang="en-US"/>
          </a:p>
        </p:txBody>
      </p:sp>
    </p:spTree>
    <p:extLst>
      <p:ext uri="{BB962C8B-B14F-4D97-AF65-F5344CB8AC3E}">
        <p14:creationId xmlns:p14="http://schemas.microsoft.com/office/powerpoint/2010/main" val="1730916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7</a:t>
            </a:fld>
            <a:endParaRPr lang="en-US"/>
          </a:p>
        </p:txBody>
      </p:sp>
    </p:spTree>
    <p:extLst>
      <p:ext uri="{BB962C8B-B14F-4D97-AF65-F5344CB8AC3E}">
        <p14:creationId xmlns:p14="http://schemas.microsoft.com/office/powerpoint/2010/main" val="2763868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
              </a:spcBef>
            </a:pPr>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8</a:t>
            </a:fld>
            <a:endParaRPr lang="en-US"/>
          </a:p>
        </p:txBody>
      </p:sp>
    </p:spTree>
    <p:extLst>
      <p:ext uri="{BB962C8B-B14F-4D97-AF65-F5344CB8AC3E}">
        <p14:creationId xmlns:p14="http://schemas.microsoft.com/office/powerpoint/2010/main" val="999996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9</a:t>
            </a:fld>
            <a:endParaRPr lang="en-US"/>
          </a:p>
        </p:txBody>
      </p:sp>
    </p:spTree>
    <p:extLst>
      <p:ext uri="{BB962C8B-B14F-4D97-AF65-F5344CB8AC3E}">
        <p14:creationId xmlns:p14="http://schemas.microsoft.com/office/powerpoint/2010/main" val="2457749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
              </a:spcBef>
            </a:pPr>
            <a:endParaRPr lang="en-US" b="1" dirty="0"/>
          </a:p>
        </p:txBody>
      </p:sp>
      <p:sp>
        <p:nvSpPr>
          <p:cNvPr id="4" name="Slide Number Placeholder 3"/>
          <p:cNvSpPr>
            <a:spLocks noGrp="1"/>
          </p:cNvSpPr>
          <p:nvPr>
            <p:ph type="sldNum" sz="quarter" idx="10"/>
          </p:nvPr>
        </p:nvSpPr>
        <p:spPr/>
        <p:txBody>
          <a:bodyPr/>
          <a:lstStyle/>
          <a:p>
            <a:pPr>
              <a:defRPr/>
            </a:pPr>
            <a:fld id="{C9B11020-AAB6-43DE-83E5-0FBDC00BE6A5}" type="slidenum">
              <a:rPr lang="en-US" smtClean="0"/>
              <a:pPr>
                <a:defRPr/>
              </a:pPr>
              <a:t>10</a:t>
            </a:fld>
            <a:endParaRPr lang="en-US"/>
          </a:p>
        </p:txBody>
      </p:sp>
    </p:spTree>
    <p:extLst>
      <p:ext uri="{BB962C8B-B14F-4D97-AF65-F5344CB8AC3E}">
        <p14:creationId xmlns:p14="http://schemas.microsoft.com/office/powerpoint/2010/main" val="101394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527925" y="66675"/>
            <a:ext cx="1600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i="1">
                <a:solidFill>
                  <a:schemeClr val="tx1"/>
                </a:solidFill>
                <a:latin typeface="Arial" charset="0"/>
                <a:cs typeface="Times New Roman" pitchFamily="18" charset="0"/>
              </a:defRPr>
            </a:lvl1pPr>
            <a:lvl2pPr marL="742950" indent="-285750" eaLnBrk="0" hangingPunct="0">
              <a:defRPr b="1" i="1">
                <a:solidFill>
                  <a:schemeClr val="tx1"/>
                </a:solidFill>
                <a:latin typeface="Arial" charset="0"/>
                <a:cs typeface="Times New Roman" pitchFamily="18" charset="0"/>
              </a:defRPr>
            </a:lvl2pPr>
            <a:lvl3pPr marL="1143000" indent="-228600" eaLnBrk="0" hangingPunct="0">
              <a:defRPr b="1" i="1">
                <a:solidFill>
                  <a:schemeClr val="tx1"/>
                </a:solidFill>
                <a:latin typeface="Arial" charset="0"/>
                <a:cs typeface="Times New Roman" pitchFamily="18" charset="0"/>
              </a:defRPr>
            </a:lvl3pPr>
            <a:lvl4pPr marL="1600200" indent="-228600" eaLnBrk="0" hangingPunct="0">
              <a:defRPr b="1" i="1">
                <a:solidFill>
                  <a:schemeClr val="tx1"/>
                </a:solidFill>
                <a:latin typeface="Arial" charset="0"/>
                <a:cs typeface="Times New Roman" pitchFamily="18" charset="0"/>
              </a:defRPr>
            </a:lvl4pPr>
            <a:lvl5pPr marL="2057400" indent="-228600" eaLnBrk="0" hangingPunct="0">
              <a:defRPr b="1" i="1">
                <a:solidFill>
                  <a:schemeClr val="tx1"/>
                </a:solidFill>
                <a:latin typeface="Arial" charset="0"/>
                <a:cs typeface="Times New Roman" pitchFamily="18" charset="0"/>
              </a:defRPr>
            </a:lvl5pPr>
            <a:lvl6pPr marL="2514600" indent="-228600" eaLnBrk="0" fontAlgn="base" hangingPunct="0">
              <a:spcBef>
                <a:spcPct val="0"/>
              </a:spcBef>
              <a:spcAft>
                <a:spcPct val="0"/>
              </a:spcAft>
              <a:defRPr b="1" i="1">
                <a:solidFill>
                  <a:schemeClr val="tx1"/>
                </a:solidFill>
                <a:latin typeface="Arial" charset="0"/>
                <a:cs typeface="Times New Roman" pitchFamily="18" charset="0"/>
              </a:defRPr>
            </a:lvl6pPr>
            <a:lvl7pPr marL="2971800" indent="-228600" eaLnBrk="0" fontAlgn="base" hangingPunct="0">
              <a:spcBef>
                <a:spcPct val="0"/>
              </a:spcBef>
              <a:spcAft>
                <a:spcPct val="0"/>
              </a:spcAft>
              <a:defRPr b="1" i="1">
                <a:solidFill>
                  <a:schemeClr val="tx1"/>
                </a:solidFill>
                <a:latin typeface="Arial" charset="0"/>
                <a:cs typeface="Times New Roman" pitchFamily="18" charset="0"/>
              </a:defRPr>
            </a:lvl7pPr>
            <a:lvl8pPr marL="3429000" indent="-228600" eaLnBrk="0" fontAlgn="base" hangingPunct="0">
              <a:spcBef>
                <a:spcPct val="0"/>
              </a:spcBef>
              <a:spcAft>
                <a:spcPct val="0"/>
              </a:spcAft>
              <a:defRPr b="1" i="1">
                <a:solidFill>
                  <a:schemeClr val="tx1"/>
                </a:solidFill>
                <a:latin typeface="Arial" charset="0"/>
                <a:cs typeface="Times New Roman" pitchFamily="18" charset="0"/>
              </a:defRPr>
            </a:lvl8pPr>
            <a:lvl9pPr marL="3886200" indent="-228600" eaLnBrk="0" fontAlgn="base" hangingPunct="0">
              <a:spcBef>
                <a:spcPct val="0"/>
              </a:spcBef>
              <a:spcAft>
                <a:spcPct val="0"/>
              </a:spcAft>
              <a:defRPr b="1" i="1">
                <a:solidFill>
                  <a:schemeClr val="tx1"/>
                </a:solidFill>
                <a:latin typeface="Arial" charset="0"/>
                <a:cs typeface="Times New Roman" pitchFamily="18" charset="0"/>
              </a:defRPr>
            </a:lvl9pPr>
          </a:lstStyle>
          <a:p>
            <a:pPr eaLnBrk="1" hangingPunct="1">
              <a:defRPr/>
            </a:pPr>
            <a:r>
              <a:rPr lang="en-US" altLang="en-US" sz="1500"/>
              <a:t>UNCLASSIFIED</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58"/>
          <p:cNvSpPr>
            <a:spLocks noGrp="1" noChangeArrowheads="1"/>
          </p:cNvSpPr>
          <p:nvPr>
            <p:ph type="sldNum" sz="quarter" idx="11"/>
          </p:nvPr>
        </p:nvSpPr>
        <p:spPr/>
        <p:txBody>
          <a:bodyPr/>
          <a:lstStyle>
            <a:lvl1pPr>
              <a:defRPr/>
            </a:lvl1pPr>
          </a:lstStyle>
          <a:p>
            <a:pPr>
              <a:defRPr/>
            </a:pPr>
            <a:fld id="{993DBA42-5B6E-4B77-BEAD-32649D6F19DD}" type="slidenum">
              <a:rPr lang="en-US"/>
              <a:pPr>
                <a:defRPr/>
              </a:pPr>
              <a:t>‹#›</a:t>
            </a:fld>
            <a:endParaRPr lang="en-US"/>
          </a:p>
        </p:txBody>
      </p:sp>
    </p:spTree>
    <p:extLst>
      <p:ext uri="{BB962C8B-B14F-4D97-AF65-F5344CB8AC3E}">
        <p14:creationId xmlns:p14="http://schemas.microsoft.com/office/powerpoint/2010/main" val="197211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58"/>
          <p:cNvSpPr>
            <a:spLocks noGrp="1" noChangeArrowheads="1"/>
          </p:cNvSpPr>
          <p:nvPr>
            <p:ph type="sldNum" sz="quarter" idx="11"/>
          </p:nvPr>
        </p:nvSpPr>
        <p:spPr>
          <a:ln/>
        </p:spPr>
        <p:txBody>
          <a:bodyPr/>
          <a:lstStyle>
            <a:lvl1pPr>
              <a:defRPr/>
            </a:lvl1pPr>
          </a:lstStyle>
          <a:p>
            <a:pPr>
              <a:defRPr/>
            </a:pPr>
            <a:fld id="{CB6F02EB-CCD7-48CE-96C7-269DAEF01259}" type="slidenum">
              <a:rPr lang="en-US"/>
              <a:pPr>
                <a:defRPr/>
              </a:pPr>
              <a:t>‹#›</a:t>
            </a:fld>
            <a:endParaRPr lang="en-US"/>
          </a:p>
        </p:txBody>
      </p:sp>
      <p:sp>
        <p:nvSpPr>
          <p:cNvPr id="6"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363530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28600"/>
            <a:ext cx="1962150" cy="6010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734050" cy="6010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58"/>
          <p:cNvSpPr>
            <a:spLocks noGrp="1" noChangeArrowheads="1"/>
          </p:cNvSpPr>
          <p:nvPr>
            <p:ph type="sldNum" sz="quarter" idx="11"/>
          </p:nvPr>
        </p:nvSpPr>
        <p:spPr>
          <a:ln/>
        </p:spPr>
        <p:txBody>
          <a:bodyPr/>
          <a:lstStyle>
            <a:lvl1pPr>
              <a:defRPr/>
            </a:lvl1pPr>
          </a:lstStyle>
          <a:p>
            <a:pPr>
              <a:defRPr/>
            </a:pPr>
            <a:fld id="{F85FDFA5-692D-471B-81ED-BA5A0AA4DA0E}" type="slidenum">
              <a:rPr lang="en-US"/>
              <a:pPr>
                <a:defRPr/>
              </a:pPr>
              <a:t>‹#›</a:t>
            </a:fld>
            <a:endParaRPr lang="en-US"/>
          </a:p>
        </p:txBody>
      </p:sp>
      <p:sp>
        <p:nvSpPr>
          <p:cNvPr id="6"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216746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143000"/>
            <a:ext cx="7848600" cy="509587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58"/>
          <p:cNvSpPr>
            <a:spLocks noGrp="1" noChangeArrowheads="1"/>
          </p:cNvSpPr>
          <p:nvPr>
            <p:ph type="sldNum" sz="quarter" idx="11"/>
          </p:nvPr>
        </p:nvSpPr>
        <p:spPr>
          <a:ln/>
        </p:spPr>
        <p:txBody>
          <a:bodyPr/>
          <a:lstStyle>
            <a:lvl1pPr>
              <a:defRPr/>
            </a:lvl1pPr>
          </a:lstStyle>
          <a:p>
            <a:pPr>
              <a:defRPr/>
            </a:pPr>
            <a:fld id="{E8103164-EC04-44D6-8D23-3C6092C9316E}" type="slidenum">
              <a:rPr lang="en-US"/>
              <a:pPr>
                <a:defRPr/>
              </a:pPr>
              <a:t>‹#›</a:t>
            </a:fld>
            <a:endParaRPr lang="en-US"/>
          </a:p>
        </p:txBody>
      </p:sp>
      <p:sp>
        <p:nvSpPr>
          <p:cNvPr id="6"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1185360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58"/>
          <p:cNvSpPr>
            <a:spLocks noGrp="1" noChangeArrowheads="1"/>
          </p:cNvSpPr>
          <p:nvPr>
            <p:ph type="sldNum" sz="quarter" idx="11"/>
          </p:nvPr>
        </p:nvSpPr>
        <p:spPr>
          <a:ln/>
        </p:spPr>
        <p:txBody>
          <a:bodyPr/>
          <a:lstStyle>
            <a:lvl1pPr>
              <a:defRPr/>
            </a:lvl1pPr>
          </a:lstStyle>
          <a:p>
            <a:pPr>
              <a:defRPr/>
            </a:pPr>
            <a:fld id="{1DDC0E4A-66D9-423F-9200-AAF8BDF13082}" type="slidenum">
              <a:rPr lang="en-US"/>
              <a:pPr>
                <a:defRPr/>
              </a:pPr>
              <a:t>‹#›</a:t>
            </a:fld>
            <a:endParaRPr lang="en-US"/>
          </a:p>
        </p:txBody>
      </p:sp>
      <p:sp>
        <p:nvSpPr>
          <p:cNvPr id="6"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386763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447800"/>
            <a:ext cx="3848100" cy="4791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58"/>
          <p:cNvSpPr>
            <a:spLocks noGrp="1" noChangeArrowheads="1"/>
          </p:cNvSpPr>
          <p:nvPr>
            <p:ph type="sldNum" sz="quarter" idx="11"/>
          </p:nvPr>
        </p:nvSpPr>
        <p:spPr>
          <a:ln/>
        </p:spPr>
        <p:txBody>
          <a:bodyPr/>
          <a:lstStyle>
            <a:lvl1pPr>
              <a:defRPr/>
            </a:lvl1pPr>
          </a:lstStyle>
          <a:p>
            <a:pPr>
              <a:defRPr/>
            </a:pPr>
            <a:fld id="{DC21C289-10C1-417A-96F7-D29B6707CB7F}" type="slidenum">
              <a:rPr lang="en-US"/>
              <a:pPr>
                <a:defRPr/>
              </a:pPr>
              <a:t>‹#›</a:t>
            </a:fld>
            <a:endParaRPr lang="en-US"/>
          </a:p>
        </p:txBody>
      </p:sp>
      <p:sp>
        <p:nvSpPr>
          <p:cNvPr id="7"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936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58"/>
          <p:cNvSpPr>
            <a:spLocks noGrp="1" noChangeArrowheads="1"/>
          </p:cNvSpPr>
          <p:nvPr>
            <p:ph type="sldNum" sz="quarter" idx="11"/>
          </p:nvPr>
        </p:nvSpPr>
        <p:spPr>
          <a:ln/>
        </p:spPr>
        <p:txBody>
          <a:bodyPr/>
          <a:lstStyle>
            <a:lvl1pPr>
              <a:defRPr/>
            </a:lvl1pPr>
          </a:lstStyle>
          <a:p>
            <a:pPr>
              <a:defRPr/>
            </a:pPr>
            <a:fld id="{D622F822-F835-4087-9D4C-9E27FC3C99E3}" type="slidenum">
              <a:rPr lang="en-US"/>
              <a:pPr>
                <a:defRPr/>
              </a:pPr>
              <a:t>‹#›</a:t>
            </a:fld>
            <a:endParaRPr lang="en-US"/>
          </a:p>
        </p:txBody>
      </p:sp>
      <p:sp>
        <p:nvSpPr>
          <p:cNvPr id="9"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46301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58"/>
          <p:cNvSpPr>
            <a:spLocks noGrp="1" noChangeArrowheads="1"/>
          </p:cNvSpPr>
          <p:nvPr>
            <p:ph type="sldNum" sz="quarter" idx="11"/>
          </p:nvPr>
        </p:nvSpPr>
        <p:spPr>
          <a:ln/>
        </p:spPr>
        <p:txBody>
          <a:bodyPr/>
          <a:lstStyle>
            <a:lvl1pPr>
              <a:defRPr/>
            </a:lvl1pPr>
          </a:lstStyle>
          <a:p>
            <a:pPr>
              <a:defRPr/>
            </a:pPr>
            <a:fld id="{57960D63-1D8C-4644-A542-2C79354685A8}" type="slidenum">
              <a:rPr lang="en-US"/>
              <a:pPr>
                <a:defRPr/>
              </a:pPr>
              <a:t>‹#›</a:t>
            </a:fld>
            <a:endParaRPr lang="en-US"/>
          </a:p>
        </p:txBody>
      </p:sp>
      <p:sp>
        <p:nvSpPr>
          <p:cNvPr id="5"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2716316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58"/>
          <p:cNvSpPr>
            <a:spLocks noGrp="1" noChangeArrowheads="1"/>
          </p:cNvSpPr>
          <p:nvPr>
            <p:ph type="sldNum" sz="quarter" idx="11"/>
          </p:nvPr>
        </p:nvSpPr>
        <p:spPr>
          <a:ln/>
        </p:spPr>
        <p:txBody>
          <a:bodyPr/>
          <a:lstStyle>
            <a:lvl1pPr>
              <a:defRPr/>
            </a:lvl1pPr>
          </a:lstStyle>
          <a:p>
            <a:pPr>
              <a:defRPr/>
            </a:pPr>
            <a:fld id="{CAEC6087-4B46-4235-80D3-4593562C865C}" type="slidenum">
              <a:rPr lang="en-US"/>
              <a:pPr>
                <a:defRPr/>
              </a:pPr>
              <a:t>‹#›</a:t>
            </a:fld>
            <a:endParaRPr lang="en-US"/>
          </a:p>
        </p:txBody>
      </p:sp>
      <p:sp>
        <p:nvSpPr>
          <p:cNvPr id="4"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152278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58"/>
          <p:cNvSpPr>
            <a:spLocks noGrp="1" noChangeArrowheads="1"/>
          </p:cNvSpPr>
          <p:nvPr>
            <p:ph type="sldNum" sz="quarter" idx="11"/>
          </p:nvPr>
        </p:nvSpPr>
        <p:spPr>
          <a:ln/>
        </p:spPr>
        <p:txBody>
          <a:bodyPr/>
          <a:lstStyle>
            <a:lvl1pPr>
              <a:defRPr/>
            </a:lvl1pPr>
          </a:lstStyle>
          <a:p>
            <a:pPr>
              <a:defRPr/>
            </a:pPr>
            <a:fld id="{A64528D5-57F2-428E-B559-906BEE000D22}" type="slidenum">
              <a:rPr lang="en-US"/>
              <a:pPr>
                <a:defRPr/>
              </a:pPr>
              <a:t>‹#›</a:t>
            </a:fld>
            <a:endParaRPr lang="en-US"/>
          </a:p>
        </p:txBody>
      </p:sp>
      <p:sp>
        <p:nvSpPr>
          <p:cNvPr id="7"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7072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58"/>
          <p:cNvSpPr>
            <a:spLocks noGrp="1" noChangeArrowheads="1"/>
          </p:cNvSpPr>
          <p:nvPr>
            <p:ph type="sldNum" sz="quarter" idx="11"/>
          </p:nvPr>
        </p:nvSpPr>
        <p:spPr>
          <a:ln/>
        </p:spPr>
        <p:txBody>
          <a:bodyPr/>
          <a:lstStyle>
            <a:lvl1pPr>
              <a:defRPr/>
            </a:lvl1pPr>
          </a:lstStyle>
          <a:p>
            <a:pPr>
              <a:defRPr/>
            </a:pPr>
            <a:fld id="{444AED8D-6822-489C-9112-33F45B563046}" type="slidenum">
              <a:rPr lang="en-US"/>
              <a:pPr>
                <a:defRPr/>
              </a:pPr>
              <a:t>‹#›</a:t>
            </a:fld>
            <a:endParaRPr lang="en-US"/>
          </a:p>
        </p:txBody>
      </p:sp>
      <p:sp>
        <p:nvSpPr>
          <p:cNvPr id="7" name="Rectangle 70"/>
          <p:cNvSpPr>
            <a:spLocks noGrp="1" noChangeArrowheads="1"/>
          </p:cNvSpPr>
          <p:nvPr>
            <p:ph type="dt" sz="half" idx="12"/>
          </p:nvPr>
        </p:nvSpPr>
        <p:spPr>
          <a:ln/>
        </p:spPr>
        <p:txBody>
          <a:bodyPr/>
          <a:lstStyle>
            <a:lvl1pPr>
              <a:defRPr/>
            </a:lvl1pPr>
          </a:lstStyle>
          <a:p>
            <a:pPr>
              <a:defRPr/>
            </a:pPr>
            <a:r>
              <a:rPr lang="en-US"/>
              <a:t>3/3/2017 </a:t>
            </a:r>
          </a:p>
        </p:txBody>
      </p:sp>
    </p:spTree>
    <p:extLst>
      <p:ext uri="{BB962C8B-B14F-4D97-AF65-F5344CB8AC3E}">
        <p14:creationId xmlns:p14="http://schemas.microsoft.com/office/powerpoint/2010/main" val="43889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ftr" sz="quarter" idx="3"/>
          </p:nvPr>
        </p:nvSpPr>
        <p:spPr bwMode="auto">
          <a:xfrm>
            <a:off x="2590800" y="6477000"/>
            <a:ext cx="4800600" cy="3048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400" b="0" i="0">
                <a:latin typeface="Times New Roman" pitchFamily="18" charset="0"/>
              </a:defRPr>
            </a:lvl1pPr>
          </a:lstStyle>
          <a:p>
            <a:pPr>
              <a:defRPr/>
            </a:pPr>
            <a:endParaRPr lang="en-US"/>
          </a:p>
        </p:txBody>
      </p:sp>
      <p:sp>
        <p:nvSpPr>
          <p:cNvPr id="1027" name="Rectangle 4"/>
          <p:cNvSpPr>
            <a:spLocks noGrp="1" noChangeArrowheads="1"/>
          </p:cNvSpPr>
          <p:nvPr>
            <p:ph type="body" idx="1"/>
          </p:nvPr>
        </p:nvSpPr>
        <p:spPr bwMode="auto">
          <a:xfrm>
            <a:off x="685800" y="1447800"/>
            <a:ext cx="7848600" cy="479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3077" name="Rectangle 5"/>
          <p:cNvSpPr>
            <a:spLocks noGrp="1" noChangeArrowheads="1"/>
          </p:cNvSpPr>
          <p:nvPr>
            <p:ph type="title"/>
          </p:nvPr>
        </p:nvSpPr>
        <p:spPr bwMode="auto">
          <a:xfrm>
            <a:off x="990600" y="228600"/>
            <a:ext cx="7391400" cy="487363"/>
          </a:xfrm>
          <a:prstGeom prst="rect">
            <a:avLst/>
          </a:prstGeom>
          <a:noFill/>
          <a:ln w="9525">
            <a:noFill/>
            <a:miter lim="800000"/>
            <a:headEnd/>
            <a:tailEnd/>
          </a:ln>
          <a:effectLst/>
        </p:spPr>
        <p:txBody>
          <a:bodyPr vert="horz" wrap="square" lIns="45720" tIns="0" rIns="45720" bIns="0" numCol="1" anchor="ctr" anchorCtr="0" compatLnSpc="1">
            <a:prstTxWarp prst="textNoShape">
              <a:avLst/>
            </a:prstTxWarp>
            <a:spAutoFit/>
          </a:bodyPr>
          <a:lstStyle/>
          <a:p>
            <a:pPr lvl="0"/>
            <a:r>
              <a:rPr lang="en-US"/>
              <a:t>Click to edit Master title style</a:t>
            </a:r>
          </a:p>
        </p:txBody>
      </p:sp>
      <p:sp>
        <p:nvSpPr>
          <p:cNvPr id="3130" name="Rectangle 58"/>
          <p:cNvSpPr>
            <a:spLocks noGrp="1" noChangeArrowheads="1"/>
          </p:cNvSpPr>
          <p:nvPr>
            <p:ph type="sldNum" sz="quarter" idx="4"/>
          </p:nvPr>
        </p:nvSpPr>
        <p:spPr bwMode="auto">
          <a:xfrm>
            <a:off x="8775700" y="6527800"/>
            <a:ext cx="304800" cy="304800"/>
          </a:xfrm>
          <a:prstGeom prst="rect">
            <a:avLst/>
          </a:prstGeom>
          <a:solidFill>
            <a:schemeClr val="bg1"/>
          </a:solid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200" b="0" i="0">
                <a:latin typeface="Arial" charset="0"/>
              </a:defRPr>
            </a:lvl1pPr>
          </a:lstStyle>
          <a:p>
            <a:pPr>
              <a:defRPr/>
            </a:pPr>
            <a:fld id="{0B98B5A6-3807-4C1D-83CC-15D876A996D7}" type="slidenum">
              <a:rPr lang="en-US"/>
              <a:pPr>
                <a:defRPr/>
              </a:pPr>
              <a:t>‹#›</a:t>
            </a:fld>
            <a:endParaRPr lang="en-US"/>
          </a:p>
        </p:txBody>
      </p:sp>
      <p:pic>
        <p:nvPicPr>
          <p:cNvPr id="1030" name="Picture 8" descr="cni%20logo%20smal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76200"/>
            <a:ext cx="850900"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1" name="Group 72"/>
          <p:cNvGrpSpPr>
            <a:grpSpLocks/>
          </p:cNvGrpSpPr>
          <p:nvPr/>
        </p:nvGrpSpPr>
        <p:grpSpPr bwMode="auto">
          <a:xfrm>
            <a:off x="1168400" y="950913"/>
            <a:ext cx="7754938" cy="76200"/>
            <a:chOff x="736" y="599"/>
            <a:chExt cx="4885" cy="48"/>
          </a:xfrm>
        </p:grpSpPr>
        <p:sp>
          <p:nvSpPr>
            <p:cNvPr id="1036" name="Line 68"/>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7" name="Line 69"/>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42" name="Rectangle 70"/>
          <p:cNvSpPr>
            <a:spLocks noGrp="1" noChangeArrowheads="1"/>
          </p:cNvSpPr>
          <p:nvPr>
            <p:ph type="dt" sz="half" idx="2"/>
          </p:nvPr>
        </p:nvSpPr>
        <p:spPr bwMode="auto">
          <a:xfrm>
            <a:off x="50800" y="6526213"/>
            <a:ext cx="21336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i="0">
                <a:latin typeface="Arial" charset="0"/>
                <a:cs typeface="Arial" charset="0"/>
              </a:defRPr>
            </a:lvl1pPr>
          </a:lstStyle>
          <a:p>
            <a:pPr>
              <a:defRPr/>
            </a:pPr>
            <a:r>
              <a:rPr lang="en-US"/>
              <a:t>3/3/2017 </a:t>
            </a:r>
          </a:p>
        </p:txBody>
      </p:sp>
      <p:grpSp>
        <p:nvGrpSpPr>
          <p:cNvPr id="1033" name="Group 73"/>
          <p:cNvGrpSpPr>
            <a:grpSpLocks/>
          </p:cNvGrpSpPr>
          <p:nvPr/>
        </p:nvGrpSpPr>
        <p:grpSpPr bwMode="auto">
          <a:xfrm>
            <a:off x="292100" y="6413500"/>
            <a:ext cx="8763000" cy="76200"/>
            <a:chOff x="736" y="599"/>
            <a:chExt cx="4885" cy="48"/>
          </a:xfrm>
        </p:grpSpPr>
        <p:sp>
          <p:nvSpPr>
            <p:cNvPr id="1034" name="Line 74"/>
            <p:cNvSpPr>
              <a:spLocks noChangeShapeType="1"/>
            </p:cNvSpPr>
            <p:nvPr userDrawn="1"/>
          </p:nvSpPr>
          <p:spPr bwMode="auto">
            <a:xfrm>
              <a:off x="736" y="599"/>
              <a:ext cx="4885" cy="0"/>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35" name="Line 75"/>
            <p:cNvSpPr>
              <a:spLocks noChangeShapeType="1"/>
            </p:cNvSpPr>
            <p:nvPr userDrawn="1"/>
          </p:nvSpPr>
          <p:spPr bwMode="auto">
            <a:xfrm>
              <a:off x="826" y="647"/>
              <a:ext cx="4616"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4063"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Lst>
  <p:hf hdr="0" ftr="0" dt="0"/>
  <p:txStyles>
    <p:titleStyle>
      <a:lvl1pPr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3200" b="1" i="1">
          <a:solidFill>
            <a:srgbClr val="000066"/>
          </a:solidFill>
          <a:effectLst>
            <a:outerShdw blurRad="38100" dist="38100" dir="2700000" algn="tl">
              <a:srgbClr val="C0C0C0"/>
            </a:outerShdw>
          </a:effectLst>
          <a:latin typeface="Arial" charset="0"/>
        </a:defRPr>
      </a:lvl9pPr>
    </p:titleStyle>
    <p:bodyStyle>
      <a:lvl1pPr marL="228600" indent="-228600" algn="l" rtl="0" eaLnBrk="1" fontAlgn="base" hangingPunct="1">
        <a:spcBef>
          <a:spcPct val="25000"/>
        </a:spcBef>
        <a:spcAft>
          <a:spcPct val="25000"/>
        </a:spcAft>
        <a:buClr>
          <a:schemeClr val="tx1"/>
        </a:buClr>
        <a:buChar char="•"/>
        <a:defRPr sz="2400" b="1" i="1">
          <a:solidFill>
            <a:srgbClr val="000066"/>
          </a:solidFill>
          <a:latin typeface="+mn-lt"/>
          <a:ea typeface="+mn-ea"/>
          <a:cs typeface="+mn-cs"/>
        </a:defRPr>
      </a:lvl1pPr>
      <a:lvl2pPr marL="635000" indent="-177800" algn="l" rtl="0" eaLnBrk="1" fontAlgn="base" hangingPunct="1">
        <a:spcBef>
          <a:spcPct val="25000"/>
        </a:spcBef>
        <a:spcAft>
          <a:spcPct val="25000"/>
        </a:spcAft>
        <a:buClr>
          <a:schemeClr val="tx1"/>
        </a:buClr>
        <a:buChar char="–"/>
        <a:defRPr sz="2000" b="1" i="1">
          <a:solidFill>
            <a:srgbClr val="000066"/>
          </a:solidFill>
          <a:latin typeface="+mn-lt"/>
        </a:defRPr>
      </a:lvl2pPr>
      <a:lvl3pPr marL="914400" indent="-114300" algn="l" rtl="0" eaLnBrk="1" fontAlgn="base" hangingPunct="1">
        <a:spcBef>
          <a:spcPct val="25000"/>
        </a:spcBef>
        <a:spcAft>
          <a:spcPct val="25000"/>
        </a:spcAft>
        <a:buClr>
          <a:schemeClr val="tx1"/>
        </a:buClr>
        <a:buChar char="•"/>
        <a:defRPr sz="1600" b="1" i="1">
          <a:solidFill>
            <a:srgbClr val="000066"/>
          </a:solidFill>
          <a:latin typeface="+mn-lt"/>
        </a:defRPr>
      </a:lvl3pPr>
      <a:lvl4pPr marL="1714500" indent="-266700" algn="l" rtl="0" eaLnBrk="1" fontAlgn="base" hangingPunct="1">
        <a:spcBef>
          <a:spcPct val="25000"/>
        </a:spcBef>
        <a:spcAft>
          <a:spcPct val="25000"/>
        </a:spcAft>
        <a:buChar char="–"/>
        <a:defRPr sz="1400" b="1">
          <a:solidFill>
            <a:schemeClr val="tx1"/>
          </a:solidFill>
          <a:latin typeface="+mn-lt"/>
        </a:defRPr>
      </a:lvl4pPr>
      <a:lvl5pPr marL="2209800" indent="-381000" algn="l" rtl="0" eaLnBrk="1" fontAlgn="base" hangingPunct="1">
        <a:spcBef>
          <a:spcPct val="20000"/>
        </a:spcBef>
        <a:spcAft>
          <a:spcPct val="0"/>
        </a:spcAft>
        <a:buChar char="•"/>
        <a:defRPr sz="2000">
          <a:solidFill>
            <a:schemeClr val="tx1"/>
          </a:solidFill>
          <a:latin typeface="Times New Roman" pitchFamily="18" charset="0"/>
        </a:defRPr>
      </a:lvl5pPr>
      <a:lvl6pPr marL="2667000" indent="-381000" algn="l" rtl="0" eaLnBrk="1" fontAlgn="base" hangingPunct="1">
        <a:spcBef>
          <a:spcPct val="20000"/>
        </a:spcBef>
        <a:spcAft>
          <a:spcPct val="0"/>
        </a:spcAft>
        <a:buChar char="•"/>
        <a:defRPr sz="2000">
          <a:solidFill>
            <a:schemeClr val="tx1"/>
          </a:solidFill>
          <a:latin typeface="Times New Roman" pitchFamily="18" charset="0"/>
        </a:defRPr>
      </a:lvl6pPr>
      <a:lvl7pPr marL="3124200" indent="-381000" algn="l" rtl="0" eaLnBrk="1" fontAlgn="base" hangingPunct="1">
        <a:spcBef>
          <a:spcPct val="20000"/>
        </a:spcBef>
        <a:spcAft>
          <a:spcPct val="0"/>
        </a:spcAft>
        <a:buChar char="•"/>
        <a:defRPr sz="2000">
          <a:solidFill>
            <a:schemeClr val="tx1"/>
          </a:solidFill>
          <a:latin typeface="Times New Roman" pitchFamily="18" charset="0"/>
        </a:defRPr>
      </a:lvl7pPr>
      <a:lvl8pPr marL="3581400" indent="-381000" algn="l" rtl="0" eaLnBrk="1" fontAlgn="base" hangingPunct="1">
        <a:spcBef>
          <a:spcPct val="20000"/>
        </a:spcBef>
        <a:spcAft>
          <a:spcPct val="0"/>
        </a:spcAft>
        <a:buChar char="•"/>
        <a:defRPr sz="2000">
          <a:solidFill>
            <a:schemeClr val="tx1"/>
          </a:solidFill>
          <a:latin typeface="Times New Roman" pitchFamily="18" charset="0"/>
        </a:defRPr>
      </a:lvl8pPr>
      <a:lvl9pPr marL="4038600" indent="-381000" algn="l" rtl="0" eaLnBrk="1" fontAlgn="base" hangingPunct="1">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26335"/>
            <a:ext cx="7772400" cy="677108"/>
          </a:xfrm>
        </p:spPr>
        <p:txBody>
          <a:bodyPr/>
          <a:lstStyle/>
          <a:p>
            <a:r>
              <a:rPr lang="en-US" sz="4400" i="0" dirty="0"/>
              <a:t>Food &amp; Beverage Support</a:t>
            </a:r>
          </a:p>
        </p:txBody>
      </p:sp>
      <p:sp>
        <p:nvSpPr>
          <p:cNvPr id="4" name="Slide Number Placeholder 3"/>
          <p:cNvSpPr>
            <a:spLocks noGrp="1"/>
          </p:cNvSpPr>
          <p:nvPr>
            <p:ph type="sldNum" sz="quarter" idx="11"/>
          </p:nvPr>
        </p:nvSpPr>
        <p:spPr/>
        <p:txBody>
          <a:bodyPr/>
          <a:lstStyle/>
          <a:p>
            <a:pPr>
              <a:defRPr/>
            </a:pPr>
            <a:fld id="{993DBA42-5B6E-4B77-BEAD-32649D6F19DD}" type="slidenum">
              <a:rPr lang="en-US" smtClean="0"/>
              <a:pPr>
                <a:defRPr/>
              </a:pPr>
              <a:t>1</a:t>
            </a:fld>
            <a:endParaRPr lang="en-US"/>
          </a:p>
        </p:txBody>
      </p:sp>
      <p:sp>
        <p:nvSpPr>
          <p:cNvPr id="6" name="Subtitle 2"/>
          <p:cNvSpPr>
            <a:spLocks noGrp="1"/>
          </p:cNvSpPr>
          <p:nvPr>
            <p:ph type="subTitle" idx="1"/>
          </p:nvPr>
        </p:nvSpPr>
        <p:spPr>
          <a:xfrm>
            <a:off x="1752600" y="4285667"/>
            <a:ext cx="5791200" cy="1752600"/>
          </a:xfrm>
        </p:spPr>
        <p:txBody>
          <a:bodyPr/>
          <a:lstStyle/>
          <a:p>
            <a:r>
              <a:rPr lang="en-US" dirty="0">
                <a:effectLst>
                  <a:outerShdw blurRad="38100" dist="38100" dir="2700000" algn="tl">
                    <a:srgbClr val="000000">
                      <a:alpha val="43137"/>
                    </a:srgbClr>
                  </a:outerShdw>
                </a:effectLst>
                <a:latin typeface="+mj-lt"/>
                <a:cs typeface="Calibri" panose="020F0502020204030204" pitchFamily="34" charset="0"/>
              </a:rPr>
              <a:t>Fiscal Oversight Reviews</a:t>
            </a:r>
          </a:p>
          <a:p>
            <a:r>
              <a:rPr lang="en-US" dirty="0">
                <a:effectLst>
                  <a:outerShdw blurRad="38100" dist="38100" dir="2700000" algn="tl">
                    <a:srgbClr val="000000">
                      <a:alpha val="43137"/>
                    </a:srgbClr>
                  </a:outerShdw>
                </a:effectLst>
                <a:latin typeface="+mj-lt"/>
                <a:cs typeface="Calibri" panose="020F0502020204030204" pitchFamily="34" charset="0"/>
              </a:rPr>
              <a:t>John Kennelly (N9G)</a:t>
            </a:r>
          </a:p>
          <a:p>
            <a:r>
              <a:rPr lang="en-US" dirty="0">
                <a:effectLst>
                  <a:outerShdw blurRad="38100" dist="38100" dir="2700000" algn="tl">
                    <a:srgbClr val="000000">
                      <a:alpha val="43137"/>
                    </a:srgbClr>
                  </a:outerShdw>
                </a:effectLst>
                <a:latin typeface="+mj-lt"/>
                <a:cs typeface="Calibri" panose="020F0502020204030204" pitchFamily="34" charset="0"/>
              </a:rPr>
              <a:t>September 20, 2023</a:t>
            </a:r>
          </a:p>
        </p:txBody>
      </p:sp>
      <p:pic>
        <p:nvPicPr>
          <p:cNvPr id="5" name="Picture 7" descr="CNIC_TRIDENT.jpg"/>
          <p:cNvPicPr>
            <a:picLocks noChangeAspect="1"/>
          </p:cNvPicPr>
          <p:nvPr/>
        </p:nvPicPr>
        <p:blipFill>
          <a:blip r:embed="rId2" cstate="print"/>
          <a:srcRect/>
          <a:stretch>
            <a:fillRect/>
          </a:stretch>
        </p:blipFill>
        <p:spPr bwMode="auto">
          <a:xfrm>
            <a:off x="1828800" y="1676400"/>
            <a:ext cx="5486400" cy="1687513"/>
          </a:xfrm>
          <a:prstGeom prst="rect">
            <a:avLst/>
          </a:prstGeom>
          <a:noFill/>
          <a:ln w="9525">
            <a:noFill/>
            <a:miter lim="800000"/>
            <a:headEnd/>
            <a:tailEnd/>
          </a:ln>
        </p:spPr>
      </p:pic>
    </p:spTree>
    <p:extLst>
      <p:ext uri="{BB962C8B-B14F-4D97-AF65-F5344CB8AC3E}">
        <p14:creationId xmlns:p14="http://schemas.microsoft.com/office/powerpoint/2010/main" val="2026996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fontScale="92500" lnSpcReduction="20000"/>
          </a:bodyPr>
          <a:lstStyle/>
          <a:p>
            <a:pPr marL="0" indent="0" algn="ctr">
              <a:buNone/>
            </a:pPr>
            <a:r>
              <a:rPr lang="en-US" sz="2000" i="0" u="sng" dirty="0"/>
              <a:t>CATERING</a:t>
            </a:r>
          </a:p>
          <a:p>
            <a:pPr>
              <a:buFont typeface="Arial" panose="020B0604020202020204" pitchFamily="34" charset="0"/>
              <a:buChar char="•"/>
            </a:pPr>
            <a:r>
              <a:rPr lang="en-US" sz="2000" i="0" dirty="0"/>
              <a:t>Controls will exist to ensure all transactions, including </a:t>
            </a:r>
            <a:r>
              <a:rPr lang="en-US" sz="2000" i="0" dirty="0" smtClean="0"/>
              <a:t>private party </a:t>
            </a:r>
            <a:r>
              <a:rPr lang="en-US" sz="2000" i="0" dirty="0"/>
              <a:t>and event contracts, have been properly processed</a:t>
            </a:r>
            <a:r>
              <a:rPr lang="en-US" sz="2000" i="0" dirty="0" smtClean="0"/>
              <a:t>.</a:t>
            </a:r>
          </a:p>
          <a:p>
            <a:pPr lvl="1">
              <a:buFont typeface="Arial" panose="020B0604020202020204" pitchFamily="34" charset="0"/>
              <a:buChar char="•"/>
            </a:pPr>
            <a:r>
              <a:rPr lang="en-US" sz="1600" i="0" dirty="0" smtClean="0"/>
              <a:t>Catering contracts </a:t>
            </a:r>
          </a:p>
          <a:p>
            <a:pPr lvl="1">
              <a:buFont typeface="Arial" panose="020B0604020202020204" pitchFamily="34" charset="0"/>
              <a:buChar char="•"/>
            </a:pPr>
            <a:r>
              <a:rPr lang="en-US" sz="1600" i="0" dirty="0" err="1" smtClean="0"/>
              <a:t>Caterease</a:t>
            </a:r>
            <a:r>
              <a:rPr lang="en-US" sz="1600" i="0" dirty="0" smtClean="0"/>
              <a:t>/catering software data/reports</a:t>
            </a:r>
            <a:endParaRPr lang="en-US" sz="1600" i="0" dirty="0">
              <a:cs typeface="Arial"/>
            </a:endParaRPr>
          </a:p>
          <a:p>
            <a:pPr>
              <a:buFont typeface="Arial" panose="020B0604020202020204" pitchFamily="34" charset="0"/>
              <a:buChar char="•"/>
            </a:pPr>
            <a:endParaRPr lang="en-US" sz="2000" i="0" dirty="0"/>
          </a:p>
          <a:p>
            <a:pPr marL="0" indent="0" algn="ctr">
              <a:buNone/>
            </a:pPr>
            <a:r>
              <a:rPr lang="en-US" sz="2000" i="0" u="sng" dirty="0"/>
              <a:t>EMPLOYEE MEALS</a:t>
            </a:r>
          </a:p>
          <a:p>
            <a:pPr>
              <a:buFont typeface="Arial" panose="020B0604020202020204" pitchFamily="34" charset="0"/>
              <a:buChar char="•"/>
            </a:pPr>
            <a:r>
              <a:rPr lang="en-US" sz="2000" i="0" dirty="0"/>
              <a:t>Employee Meal Records</a:t>
            </a:r>
          </a:p>
          <a:p>
            <a:pPr lvl="1">
              <a:buFont typeface="Arial" panose="020B0604020202020204" pitchFamily="34" charset="0"/>
              <a:buChar char="•"/>
            </a:pPr>
            <a:r>
              <a:rPr lang="en-US" i="0" dirty="0"/>
              <a:t>Receipts generated and initialed by employee and attached to the employee meal record. </a:t>
            </a:r>
          </a:p>
          <a:p>
            <a:pPr lvl="1">
              <a:buFont typeface="Arial" panose="020B0604020202020204" pitchFamily="34" charset="0"/>
              <a:buChar char="•"/>
            </a:pPr>
            <a:r>
              <a:rPr lang="en-US" i="0" dirty="0"/>
              <a:t>Employee Meal Register - Either through the POS system or manually on a tracking form and submitted with the Daily Activity Report (DAR) with a copy retained at the facility for audit purposes.(CNICINST 4061.5)</a:t>
            </a:r>
          </a:p>
          <a:p>
            <a:pPr>
              <a:buFontTx/>
              <a:buChar char="-"/>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10</a:t>
            </a:fld>
            <a:endParaRPr lang="en-US"/>
          </a:p>
        </p:txBody>
      </p:sp>
    </p:spTree>
    <p:extLst>
      <p:ext uri="{BB962C8B-B14F-4D97-AF65-F5344CB8AC3E}">
        <p14:creationId xmlns:p14="http://schemas.microsoft.com/office/powerpoint/2010/main" val="3481576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000" i="0" u="sng" dirty="0"/>
              <a:t>FIXED ASSETS</a:t>
            </a:r>
          </a:p>
          <a:p>
            <a:pPr>
              <a:buFont typeface="Arial" panose="020B0604020202020204" pitchFamily="34" charset="0"/>
              <a:buChar char="•"/>
            </a:pPr>
            <a:r>
              <a:rPr lang="en-US" sz="2000" i="0" dirty="0"/>
              <a:t>Last Fixed Asset Inventory</a:t>
            </a:r>
            <a:endParaRPr lang="en-US" dirty="0"/>
          </a:p>
          <a:p>
            <a:pPr>
              <a:buFont typeface="Arial" panose="020B0604020202020204" pitchFamily="34" charset="0"/>
              <a:buChar char="•"/>
            </a:pPr>
            <a:endParaRPr lang="en-US" sz="2000" i="0" dirty="0"/>
          </a:p>
          <a:p>
            <a:pPr marL="0" indent="0" algn="ctr">
              <a:buNone/>
            </a:pPr>
            <a:r>
              <a:rPr lang="en-US" sz="2000" i="0" dirty="0"/>
              <a:t>Fixed Assets will be validated against SAP account balances</a:t>
            </a:r>
            <a:endParaRPr lang="en-US" dirty="0"/>
          </a:p>
          <a:p>
            <a:pPr>
              <a:buChar char="-"/>
            </a:pPr>
            <a:endParaRPr lang="en-US" sz="200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11</a:t>
            </a:fld>
            <a:endParaRPr lang="en-US"/>
          </a:p>
        </p:txBody>
      </p:sp>
    </p:spTree>
    <p:extLst>
      <p:ext uri="{BB962C8B-B14F-4D97-AF65-F5344CB8AC3E}">
        <p14:creationId xmlns:p14="http://schemas.microsoft.com/office/powerpoint/2010/main" val="690219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000" i="0" u="sng" dirty="0"/>
              <a:t>RESULTS OF LAST REVIEW  BY REGION IRO</a:t>
            </a:r>
          </a:p>
          <a:p>
            <a:pPr marL="0" indent="0" algn="ctr">
              <a:buNone/>
            </a:pPr>
            <a:endParaRPr lang="en-US" sz="2000" i="0" u="sng" dirty="0"/>
          </a:p>
          <a:p>
            <a:pPr>
              <a:buFont typeface="Arial" panose="020B0604020202020204" pitchFamily="34" charset="0"/>
              <a:buChar char="•"/>
            </a:pPr>
            <a:r>
              <a:rPr lang="en-US" sz="2000" i="0" dirty="0"/>
              <a:t>Were there findings?</a:t>
            </a:r>
          </a:p>
          <a:p>
            <a:pPr lvl="1">
              <a:buFont typeface="Arial" panose="020B0604020202020204" pitchFamily="34" charset="0"/>
              <a:buChar char="•"/>
            </a:pPr>
            <a:r>
              <a:rPr lang="en-US" i="0" dirty="0"/>
              <a:t>Conditions that did not conform to expected criteria (policy and instructions)</a:t>
            </a:r>
            <a:endParaRPr lang="en-US" i="0" dirty="0">
              <a:cs typeface="Arial"/>
            </a:endParaRPr>
          </a:p>
          <a:p>
            <a:pPr>
              <a:buFont typeface="Arial" panose="020B0604020202020204" pitchFamily="34" charset="0"/>
              <a:buChar char="•"/>
            </a:pPr>
            <a:r>
              <a:rPr lang="en-US" sz="2000" i="0" dirty="0"/>
              <a:t>Were corrective actions completed?</a:t>
            </a:r>
          </a:p>
          <a:p>
            <a:pPr marL="0" indent="0" algn="ctr">
              <a:buNone/>
            </a:pPr>
            <a:endParaRPr lang="en-US" sz="2000" i="0" dirty="0"/>
          </a:p>
          <a:p>
            <a:pPr marL="0" indent="0" algn="ctr">
              <a:buNone/>
            </a:pPr>
            <a:r>
              <a:rPr lang="en-US" sz="2000" i="0" dirty="0"/>
              <a:t>See IRO report for installation and be prepared to explain/document status of corrective actions planned.</a:t>
            </a:r>
            <a:endParaRPr lang="en-US" sz="2000" i="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12</a:t>
            </a:fld>
            <a:endParaRPr lang="en-US"/>
          </a:p>
        </p:txBody>
      </p:sp>
    </p:spTree>
    <p:extLst>
      <p:ext uri="{BB962C8B-B14F-4D97-AF65-F5344CB8AC3E}">
        <p14:creationId xmlns:p14="http://schemas.microsoft.com/office/powerpoint/2010/main" val="3497425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000" i="0" u="sng" dirty="0"/>
              <a:t>COMMON FINDINGS</a:t>
            </a:r>
          </a:p>
          <a:p>
            <a:pPr>
              <a:buFont typeface="Arial" panose="020B0604020202020204" pitchFamily="34" charset="0"/>
              <a:buChar char="•"/>
            </a:pPr>
            <a:r>
              <a:rPr lang="en-US" sz="2000" dirty="0"/>
              <a:t>Cost of Goods Sold (COGS) </a:t>
            </a:r>
          </a:p>
          <a:p>
            <a:pPr lvl="1">
              <a:buFont typeface="Arial" panose="020B0604020202020204" pitchFamily="34" charset="0"/>
              <a:buChar char="•"/>
            </a:pPr>
            <a:r>
              <a:rPr lang="en-US" i="0" dirty="0"/>
              <a:t>COGS fluctuations from standard over the past 12 were not investigated and could not be explained by management; documentation was not available to substantiate fluctuations</a:t>
            </a:r>
          </a:p>
          <a:p>
            <a:pPr lvl="2">
              <a:buFont typeface="Arial" panose="020B0604020202020204" pitchFamily="34" charset="0"/>
              <a:buChar char="•"/>
            </a:pPr>
            <a:r>
              <a:rPr lang="en-US" i="0" dirty="0"/>
              <a:t>COGS 5% or more or 5% or less than </a:t>
            </a:r>
            <a:r>
              <a:rPr lang="en-US" i="0" dirty="0" smtClean="0"/>
              <a:t>standard*</a:t>
            </a:r>
            <a:endParaRPr lang="en-US" i="0" dirty="0">
              <a:cs typeface="Arial"/>
            </a:endParaRPr>
          </a:p>
          <a:p>
            <a:pPr lvl="2">
              <a:buFont typeface="Arial" panose="020B0604020202020204" pitchFamily="34" charset="0"/>
              <a:buChar char="•"/>
            </a:pPr>
            <a:r>
              <a:rPr lang="en-US" i="0" dirty="0"/>
              <a:t>Negative COGS</a:t>
            </a:r>
            <a:endParaRPr lang="en-US" i="0" dirty="0">
              <a:cs typeface="Arial"/>
            </a:endParaRPr>
          </a:p>
          <a:p>
            <a:pPr>
              <a:buFont typeface="Arial" panose="020B0604020202020204" pitchFamily="34" charset="0"/>
              <a:buChar char="•"/>
            </a:pPr>
            <a:endParaRPr lang="en-US" sz="2000" i="0" dirty="0"/>
          </a:p>
          <a:p>
            <a:pPr marL="0" indent="0" algn="ctr">
              <a:buNone/>
            </a:pPr>
            <a:r>
              <a:rPr lang="en-US" sz="2000" i="0" dirty="0" smtClean="0">
                <a:cs typeface="Arial"/>
              </a:rPr>
              <a:t>*CNICINST </a:t>
            </a:r>
            <a:r>
              <a:rPr lang="en-US" sz="2000" i="0" smtClean="0">
                <a:cs typeface="Arial"/>
              </a:rPr>
              <a:t>1710.3/HQ Guidance</a:t>
            </a:r>
            <a:endParaRPr lang="en-US" sz="2000" i="0" dirty="0">
              <a:cs typeface="Arial"/>
            </a:endParaRPr>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13</a:t>
            </a:fld>
            <a:endParaRPr lang="en-US"/>
          </a:p>
        </p:txBody>
      </p:sp>
    </p:spTree>
    <p:extLst>
      <p:ext uri="{BB962C8B-B14F-4D97-AF65-F5344CB8AC3E}">
        <p14:creationId xmlns:p14="http://schemas.microsoft.com/office/powerpoint/2010/main" val="1611583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fontScale="85000" lnSpcReduction="10000"/>
          </a:bodyPr>
          <a:lstStyle/>
          <a:p>
            <a:pPr marL="0" indent="0" algn="ctr">
              <a:buNone/>
            </a:pPr>
            <a:r>
              <a:rPr lang="en-US" sz="2000" i="0" u="sng" dirty="0"/>
              <a:t>COMMON FINDINGS</a:t>
            </a:r>
          </a:p>
          <a:p>
            <a:pPr>
              <a:buFont typeface="Arial" panose="020B0604020202020204" pitchFamily="34" charset="0"/>
              <a:buChar char="•"/>
            </a:pPr>
            <a:r>
              <a:rPr lang="en-US" sz="2000" dirty="0"/>
              <a:t>Cost of Goods Sold (COGS) </a:t>
            </a:r>
          </a:p>
          <a:p>
            <a:pPr marL="457200" lvl="1" indent="0">
              <a:buNone/>
            </a:pPr>
            <a:r>
              <a:rPr lang="en-US" i="0" dirty="0"/>
              <a:t>Factors that may contribute to fluctuations include but are not limited to: </a:t>
            </a:r>
            <a:endParaRPr lang="en-US" dirty="0">
              <a:cs typeface="Arial"/>
            </a:endParaRPr>
          </a:p>
          <a:p>
            <a:pPr lvl="1">
              <a:buFont typeface="Arial" panose="020B0604020202020204" pitchFamily="34" charset="0"/>
              <a:buChar char="•"/>
            </a:pPr>
            <a:r>
              <a:rPr lang="en-US" i="0" dirty="0">
                <a:cs typeface="Arial"/>
              </a:rPr>
              <a:t>Theft</a:t>
            </a:r>
          </a:p>
          <a:p>
            <a:pPr lvl="1">
              <a:buFont typeface="Arial" panose="020B0604020202020204" pitchFamily="34" charset="0"/>
              <a:buChar char="•"/>
            </a:pPr>
            <a:r>
              <a:rPr lang="en-US" i="0" dirty="0"/>
              <a:t>Improper or incomplete inventory transfers from one facility to another </a:t>
            </a:r>
            <a:endParaRPr lang="en-US" dirty="0">
              <a:cs typeface="Arial"/>
            </a:endParaRPr>
          </a:p>
          <a:p>
            <a:pPr lvl="1">
              <a:buFont typeface="Arial" panose="020B0604020202020204" pitchFamily="34" charset="0"/>
              <a:buChar char="•"/>
            </a:pPr>
            <a:r>
              <a:rPr lang="en-US" i="0" dirty="0"/>
              <a:t>Poor or inaccurate inventory control </a:t>
            </a:r>
            <a:endParaRPr lang="en-US" dirty="0"/>
          </a:p>
          <a:p>
            <a:pPr lvl="1">
              <a:buFont typeface="Arial" panose="020B0604020202020204" pitchFamily="34" charset="0"/>
              <a:buChar char="•"/>
            </a:pPr>
            <a:r>
              <a:rPr lang="en-US" i="0" dirty="0"/>
              <a:t>Mess requisitions not controlled or tracked </a:t>
            </a:r>
            <a:endParaRPr lang="en-US" dirty="0"/>
          </a:p>
          <a:p>
            <a:pPr lvl="1">
              <a:buFont typeface="Arial" panose="020B0604020202020204" pitchFamily="34" charset="0"/>
              <a:buChar char="•"/>
            </a:pPr>
            <a:r>
              <a:rPr lang="en-US" i="0" dirty="0"/>
              <a:t>Paperwork not completed and submitted to the local accounting office at the end of the workday </a:t>
            </a:r>
            <a:endParaRPr lang="en-US" dirty="0"/>
          </a:p>
          <a:p>
            <a:pPr lvl="1">
              <a:buFont typeface="Arial" panose="020B0604020202020204" pitchFamily="34" charset="0"/>
              <a:buChar char="•"/>
            </a:pPr>
            <a:r>
              <a:rPr lang="en-US" i="0" dirty="0"/>
              <a:t>Item cost increasing without changing sales price </a:t>
            </a:r>
            <a:endParaRPr lang="en-US" dirty="0"/>
          </a:p>
          <a:p>
            <a:pPr lvl="1">
              <a:buFont typeface="Arial" panose="020B0604020202020204" pitchFamily="34" charset="0"/>
              <a:buChar char="•"/>
            </a:pPr>
            <a:r>
              <a:rPr lang="en-US" i="0" dirty="0"/>
              <a:t>Over-ordering </a:t>
            </a:r>
            <a:endParaRPr lang="en-US" dirty="0"/>
          </a:p>
          <a:p>
            <a:pPr lvl="1">
              <a:buFont typeface="Arial" panose="020B0604020202020204" pitchFamily="34" charset="0"/>
              <a:buChar char="•"/>
            </a:pPr>
            <a:r>
              <a:rPr lang="en-US" i="0" dirty="0"/>
              <a:t>Utilizing products received at no cost without recording to inventory </a:t>
            </a:r>
            <a:endParaRPr lang="en-US" dirty="0"/>
          </a:p>
          <a:p>
            <a:pPr lvl="1">
              <a:buFont typeface="Arial" panose="020B0604020202020204" pitchFamily="34" charset="0"/>
              <a:buChar char="•"/>
            </a:pPr>
            <a:r>
              <a:rPr lang="en-US" i="0" dirty="0">
                <a:cs typeface="Arial"/>
              </a:rPr>
              <a:t>Recording inventory in supplies or supplies in inventory accounts</a:t>
            </a:r>
          </a:p>
          <a:p>
            <a:pPr>
              <a:buFont typeface="Arial" panose="020B0604020202020204" pitchFamily="34" charset="0"/>
              <a:buChar char="•"/>
            </a:pPr>
            <a:endParaRPr lang="en-US" sz="2000" i="0" dirty="0"/>
          </a:p>
          <a:p>
            <a:pPr marL="0" indent="0" algn="ctr">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14</a:t>
            </a:fld>
            <a:endParaRPr lang="en-US"/>
          </a:p>
        </p:txBody>
      </p:sp>
    </p:spTree>
    <p:extLst>
      <p:ext uri="{BB962C8B-B14F-4D97-AF65-F5344CB8AC3E}">
        <p14:creationId xmlns:p14="http://schemas.microsoft.com/office/powerpoint/2010/main" val="1942710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000" i="0" u="sng" dirty="0"/>
              <a:t>COMMON FINDINGS</a:t>
            </a:r>
          </a:p>
          <a:p>
            <a:pPr>
              <a:buFont typeface="Arial" panose="020B0604020202020204" pitchFamily="34" charset="0"/>
              <a:buChar char="•"/>
            </a:pPr>
            <a:r>
              <a:rPr lang="en-US" sz="2000" dirty="0"/>
              <a:t>Cost of Goods Sold (COGS) - </a:t>
            </a:r>
          </a:p>
          <a:p>
            <a:pPr>
              <a:buFont typeface="Arial" panose="020B0604020202020204" pitchFamily="34" charset="0"/>
              <a:buChar char="•"/>
            </a:pPr>
            <a:endParaRPr lang="en-US" sz="2000" dirty="0"/>
          </a:p>
          <a:p>
            <a:pPr marL="0" indent="0" algn="ctr">
              <a:buNone/>
            </a:pPr>
            <a:r>
              <a:rPr lang="en-US" sz="2000" dirty="0"/>
              <a:t>Management controls over NAF resources  </a:t>
            </a:r>
            <a:endParaRPr lang="en-US" sz="2000">
              <a:cs typeface="Arial"/>
            </a:endParaRPr>
          </a:p>
          <a:p>
            <a:pPr marL="0" indent="0" algn="ctr">
              <a:buNone/>
            </a:pPr>
            <a:endParaRPr lang="en-US" sz="2000" i="0" dirty="0"/>
          </a:p>
          <a:p>
            <a:pPr marL="0" indent="0" algn="ctr">
              <a:buNone/>
            </a:pPr>
            <a:r>
              <a:rPr lang="en-US" sz="2000" i="0" dirty="0"/>
              <a:t>Cost controls provide accurate information that serves as a tool in controlling waste, portion control, and theft. (CNICINST 1710.3.232)</a:t>
            </a:r>
            <a:endParaRPr lang="en-US" dirty="0">
              <a:cs typeface="Arial"/>
            </a:endParaRPr>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15</a:t>
            </a:fld>
            <a:endParaRPr lang="en-US"/>
          </a:p>
        </p:txBody>
      </p:sp>
    </p:spTree>
    <p:extLst>
      <p:ext uri="{BB962C8B-B14F-4D97-AF65-F5344CB8AC3E}">
        <p14:creationId xmlns:p14="http://schemas.microsoft.com/office/powerpoint/2010/main" val="183386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772197"/>
          </a:xfrm>
        </p:spPr>
        <p:txBody>
          <a:bodyPr>
            <a:normAutofit/>
          </a:bodyPr>
          <a:lstStyle/>
          <a:p>
            <a:pPr marL="0" indent="0">
              <a:buNone/>
            </a:pPr>
            <a:r>
              <a:rPr lang="en-US" i="0" dirty="0"/>
              <a:t>Cost of Goods Sold (COGS) CINCINST 1710.3 para 2102</a:t>
            </a:r>
          </a:p>
          <a:p>
            <a:r>
              <a:rPr lang="en-US" sz="2000" i="0" u="sng" dirty="0"/>
              <a:t>Cost control means to check or regulate, keep within limits,</a:t>
            </a:r>
            <a:r>
              <a:rPr lang="en-US" sz="2000" i="0" dirty="0"/>
              <a:t> exercise direction, guidance or restraint over money, assets, material, and employees.</a:t>
            </a:r>
            <a:endParaRPr lang="en-US" sz="2000" i="0" dirty="0">
              <a:cs typeface="Arial"/>
            </a:endParaRPr>
          </a:p>
          <a:p>
            <a:r>
              <a:rPr lang="en-US" sz="2000" i="0" dirty="0"/>
              <a:t>Cost control is a system of procedures which allows total control over a product.  </a:t>
            </a:r>
            <a:endParaRPr lang="en-US"/>
          </a:p>
          <a:p>
            <a:r>
              <a:rPr lang="en-US" sz="2000" i="0" u="sng" dirty="0"/>
              <a:t>Cost control is generic and applies to any product sold.</a:t>
            </a:r>
            <a:r>
              <a:rPr lang="en-US" sz="2000" i="0" dirty="0"/>
              <a:t> </a:t>
            </a:r>
            <a:endParaRPr lang="en-US"/>
          </a:p>
          <a:p>
            <a:pPr lvl="1"/>
            <a:r>
              <a:rPr lang="en-US" sz="1800" i="0" dirty="0"/>
              <a:t>A food sensitive item inventory is required to be executed on a regular basis and the cost and inventory reconciled to actual sales. </a:t>
            </a:r>
            <a:endParaRPr lang="en-US" sz="1800">
              <a:cs typeface="Arial"/>
            </a:endParaRPr>
          </a:p>
          <a:p>
            <a:pPr lvl="1"/>
            <a:r>
              <a:rPr lang="en-US" sz="1800" i="0" dirty="0"/>
              <a:t>A bar inventory </a:t>
            </a:r>
            <a:r>
              <a:rPr lang="en-US" sz="1800" i="0" u="sng" dirty="0"/>
              <a:t>system must be in place that will allow a reconciliation of </a:t>
            </a:r>
            <a:r>
              <a:rPr lang="en-US" sz="1800" i="0" u="sng"/>
              <a:t>working stock to actual sales.</a:t>
            </a:r>
            <a:r>
              <a:rPr lang="en-US" sz="1800" i="0" dirty="0"/>
              <a:t> </a:t>
            </a:r>
            <a:endParaRPr lang="en-US" sz="1800" dirty="0">
              <a:cs typeface="Arial"/>
            </a:endParaRPr>
          </a:p>
          <a:p>
            <a:pPr lvl="1"/>
            <a:r>
              <a:rPr lang="en-US" sz="1800" i="0" dirty="0"/>
              <a:t>All discrepancies must be investigated. </a:t>
            </a:r>
            <a:endParaRPr lang="en-US" sz="1800">
              <a:cs typeface="Arial"/>
            </a:endParaRPr>
          </a:p>
          <a:p>
            <a:pPr marL="514350"/>
            <a:endParaRPr lang="en-US" sz="22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16</a:t>
            </a:fld>
            <a:endParaRPr lang="en-US"/>
          </a:p>
        </p:txBody>
      </p:sp>
    </p:spTree>
    <p:extLst>
      <p:ext uri="{BB962C8B-B14F-4D97-AF65-F5344CB8AC3E}">
        <p14:creationId xmlns:p14="http://schemas.microsoft.com/office/powerpoint/2010/main" val="2970058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772197"/>
          </a:xfrm>
        </p:spPr>
        <p:txBody>
          <a:bodyPr>
            <a:normAutofit fontScale="70000" lnSpcReduction="20000"/>
          </a:bodyPr>
          <a:lstStyle/>
          <a:p>
            <a:pPr marL="0" indent="0">
              <a:buNone/>
            </a:pPr>
            <a:r>
              <a:rPr lang="en-US" sz="2900" i="0" dirty="0"/>
              <a:t>Cost of Goods Sold (COGS) CINCINST 1710.3 para 2102 (cont.)</a:t>
            </a:r>
          </a:p>
          <a:p>
            <a:pPr marL="514350"/>
            <a:r>
              <a:rPr lang="en-US" sz="2600" i="0" dirty="0"/>
              <a:t>Management will utilize a documented system to account for and pinpoint responsibility for all food and beverage inventory and all cash receipts. The system should include: retail accountability, guest checks, high-cost/sensitive item inventory control, and use of receipts for patron cash payments.</a:t>
            </a:r>
          </a:p>
          <a:p>
            <a:pPr marL="514350"/>
            <a:r>
              <a:rPr lang="en-US" sz="2600" i="0" dirty="0"/>
              <a:t>Management will establish prices by using the break-even analysis, financial standards, local competitive position, and perceived value. Management will review prices at least quarterly.</a:t>
            </a:r>
          </a:p>
          <a:p>
            <a:pPr marL="514350"/>
            <a:r>
              <a:rPr lang="en-US" sz="2600" i="0" dirty="0"/>
              <a:t>Management will document that a budget-to-actual variance analysis review occurs monthly and that operational adjustments are made when needed.</a:t>
            </a:r>
            <a:endParaRPr lang="en-US" sz="2600" i="0">
              <a:cs typeface="Arial"/>
            </a:endParaRPr>
          </a:p>
          <a:p>
            <a:pPr marL="514350"/>
            <a:r>
              <a:rPr lang="en-US" sz="2600" i="0" dirty="0"/>
              <a:t>Management will conduct a semi-annual review of all services and programs to assess cost effectiveness. This review should include a determination of monetary benefits that could be achieved if the activities achieve the cost of goods sold standards for food and beverage operations.</a:t>
            </a: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17</a:t>
            </a:fld>
            <a:endParaRPr lang="en-US"/>
          </a:p>
        </p:txBody>
      </p:sp>
    </p:spTree>
    <p:extLst>
      <p:ext uri="{BB962C8B-B14F-4D97-AF65-F5344CB8AC3E}">
        <p14:creationId xmlns:p14="http://schemas.microsoft.com/office/powerpoint/2010/main" val="2291535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buNone/>
            </a:pPr>
            <a:r>
              <a:rPr lang="en-US" sz="2000" i="0" dirty="0"/>
              <a:t>Cost of Goods Sold (COGS) CNICINST 1710.3, para 2505.b.</a:t>
            </a:r>
          </a:p>
          <a:p>
            <a:r>
              <a:rPr lang="en-US" sz="2000" i="0" dirty="0"/>
              <a:t>Management establishes prices to achieve required minimum cost-of-goods sold (COGS) and profitability consistent with local competitive position and perceived value. COGS is the total cost of the consumable items of a product sold to the patron. Management reviews prices at least semiannually.</a:t>
            </a:r>
          </a:p>
          <a:p>
            <a:r>
              <a:rPr lang="en-US" sz="2000" i="0" dirty="0"/>
              <a:t>Management documents that a budget-to-actual variance analysis occurs monthly and makes operational adjustments when needed.</a:t>
            </a:r>
          </a:p>
          <a:p>
            <a:r>
              <a:rPr lang="en-US" sz="2000" i="0" dirty="0"/>
              <a:t>Management conducts an annual review of all services and programs to assess cost effectiveness. For MWR food and beverage activities, this review should include a determination of monetary benefits that could be achieved if the activity achieved the COGS standards (when not being met).</a:t>
            </a: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18</a:t>
            </a:fld>
            <a:endParaRPr lang="en-US"/>
          </a:p>
        </p:txBody>
      </p:sp>
    </p:spTree>
    <p:extLst>
      <p:ext uri="{BB962C8B-B14F-4D97-AF65-F5344CB8AC3E}">
        <p14:creationId xmlns:p14="http://schemas.microsoft.com/office/powerpoint/2010/main" val="478975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a:buFont typeface="Arial" panose="020B0604020202020204" pitchFamily="34" charset="0"/>
              <a:buChar char="•"/>
            </a:pPr>
            <a:r>
              <a:rPr lang="en-US" sz="2000" i="0" dirty="0"/>
              <a:t>Inventory Discrepancies (examples)</a:t>
            </a:r>
          </a:p>
          <a:p>
            <a:pPr lvl="1">
              <a:buFont typeface="Arial" panose="020B0604020202020204" pitchFamily="34" charset="0"/>
              <a:buChar char="•"/>
            </a:pPr>
            <a:r>
              <a:rPr lang="en-US" i="0" dirty="0"/>
              <a:t>End-of-month resale inventory was not completed as required.  </a:t>
            </a:r>
          </a:p>
          <a:p>
            <a:pPr lvl="2">
              <a:buFont typeface="Arial" panose="020B0604020202020204" pitchFamily="34" charset="0"/>
              <a:buChar char="•"/>
            </a:pPr>
            <a:r>
              <a:rPr lang="en-US" sz="2000" i="0" dirty="0"/>
              <a:t>A monthly inventory of all resalable items is mandatory for accounting purposes. CNICINST 1710.3 2102.</a:t>
            </a:r>
          </a:p>
          <a:p>
            <a:pPr lvl="1">
              <a:buFont typeface="Arial" panose="020B0604020202020204" pitchFamily="34" charset="0"/>
              <a:buChar char="•"/>
            </a:pPr>
            <a:r>
              <a:rPr lang="en-US" i="0" dirty="0"/>
              <a:t>Inventory Validity rate: X line items valid/Total line items tested</a:t>
            </a:r>
          </a:p>
          <a:p>
            <a:pPr lvl="2">
              <a:buFont typeface="Arial" panose="020B0604020202020204" pitchFamily="34" charset="0"/>
              <a:buChar char="•"/>
            </a:pPr>
            <a:r>
              <a:rPr lang="en-US" sz="2000" i="0" dirty="0"/>
              <a:t>Example: 26 of 46 line item valid = 57% validity rate</a:t>
            </a:r>
          </a:p>
          <a:p>
            <a:pPr marL="692150" lvl="1" indent="-285750">
              <a:buFont typeface="Arial" panose="020B0604020202020204" pitchFamily="34" charset="0"/>
              <a:buChar char="•"/>
            </a:pPr>
            <a:r>
              <a:rPr lang="en-US" i="0" dirty="0"/>
              <a:t>Liquor inventories were not calculated by weight instead the inventories are “guesstimated” </a:t>
            </a:r>
          </a:p>
          <a:p>
            <a:pPr marL="50800" indent="0">
              <a:buNone/>
            </a:pPr>
            <a:endParaRPr lang="en-US" sz="2000" dirty="0"/>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19</a:t>
            </a:fld>
            <a:endParaRPr lang="en-US"/>
          </a:p>
        </p:txBody>
      </p:sp>
    </p:spTree>
    <p:extLst>
      <p:ext uri="{BB962C8B-B14F-4D97-AF65-F5344CB8AC3E}">
        <p14:creationId xmlns:p14="http://schemas.microsoft.com/office/powerpoint/2010/main" val="1678664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95748" y="1379221"/>
            <a:ext cx="8173065" cy="4624415"/>
          </a:xfrm>
        </p:spPr>
        <p:txBody>
          <a:bodyPr>
            <a:normAutofit/>
          </a:bodyPr>
          <a:lstStyle/>
          <a:p>
            <a:pPr marL="0" indent="0" algn="ctr">
              <a:buNone/>
            </a:pPr>
            <a:r>
              <a:rPr lang="en-US" sz="3200" i="0" dirty="0"/>
              <a:t>How to Prepare for Fiscal Oversight Review Visit</a:t>
            </a:r>
          </a:p>
          <a:p>
            <a:pPr lvl="2"/>
            <a:endParaRPr lang="en-US" sz="1200" dirty="0"/>
          </a:p>
          <a:p>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a:t>
            </a:fld>
            <a:endParaRPr lang="en-US"/>
          </a:p>
        </p:txBody>
      </p:sp>
      <p:pic>
        <p:nvPicPr>
          <p:cNvPr id="5" name="Picture 3" descr="D:\Documents and Settings\robin.gaines\Local Settings\Temporary Internet Files\Content.IE5\XEEIH4IH\MC900434411[1].wmf"/>
          <p:cNvPicPr>
            <a:picLocks noChangeAspect="1" noChangeArrowheads="1"/>
          </p:cNvPicPr>
          <p:nvPr/>
        </p:nvPicPr>
        <p:blipFill>
          <a:blip r:embed="rId3" cstate="print"/>
          <a:srcRect/>
          <a:stretch>
            <a:fillRect/>
          </a:stretch>
        </p:blipFill>
        <p:spPr bwMode="auto">
          <a:xfrm>
            <a:off x="2941260" y="2971335"/>
            <a:ext cx="3352800" cy="3276600"/>
          </a:xfrm>
          <a:prstGeom prst="rect">
            <a:avLst/>
          </a:prstGeom>
          <a:noFill/>
        </p:spPr>
      </p:pic>
    </p:spTree>
    <p:extLst>
      <p:ext uri="{BB962C8B-B14F-4D97-AF65-F5344CB8AC3E}">
        <p14:creationId xmlns:p14="http://schemas.microsoft.com/office/powerpoint/2010/main" val="2778153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0" y="1030086"/>
            <a:ext cx="8595360" cy="5287587"/>
          </a:xfrm>
        </p:spPr>
        <p:txBody>
          <a:bodyPr>
            <a:normAutofit/>
          </a:bodyPr>
          <a:lstStyle/>
          <a:p>
            <a:pPr>
              <a:buFont typeface="Arial" panose="020B0604020202020204" pitchFamily="34" charset="0"/>
              <a:buChar char="•"/>
            </a:pPr>
            <a:r>
              <a:rPr lang="en-US" sz="2000" i="0" dirty="0"/>
              <a:t>Inventory Discrepancies recommendations (example)</a:t>
            </a:r>
          </a:p>
          <a:p>
            <a:pPr lvl="1">
              <a:buFont typeface="Arial" panose="020B0604020202020204" pitchFamily="34" charset="0"/>
              <a:buChar char="•"/>
            </a:pPr>
            <a:r>
              <a:rPr lang="en-US" i="0" dirty="0"/>
              <a:t>To record accurate inventory balances, ensure that inventory procedures are conducted in accordance with policy and instructions, which specify requirements for planning and executing accurate inventory counts. </a:t>
            </a:r>
            <a:endParaRPr lang="en-US" i="0" dirty="0" smtClean="0"/>
          </a:p>
          <a:p>
            <a:pPr lvl="2">
              <a:buFont typeface="Arial" panose="020B0604020202020204" pitchFamily="34" charset="0"/>
              <a:buChar char="•"/>
            </a:pPr>
            <a:r>
              <a:rPr lang="en-US" sz="1800" i="0" dirty="0" smtClean="0"/>
              <a:t>System of recording left to right, top to bottom</a:t>
            </a:r>
          </a:p>
          <a:p>
            <a:pPr lvl="2">
              <a:buFont typeface="Arial" panose="020B0604020202020204" pitchFamily="34" charset="0"/>
              <a:buChar char="•"/>
            </a:pPr>
            <a:r>
              <a:rPr lang="en-US" sz="1800" i="0" dirty="0" smtClean="0"/>
              <a:t>Record items found to be on hand but omitted from inventory </a:t>
            </a:r>
            <a:r>
              <a:rPr lang="en-US" sz="1800" i="0" dirty="0" smtClean="0"/>
              <a:t>sheet</a:t>
            </a:r>
            <a:endParaRPr lang="en-US" sz="1800" i="0" dirty="0" smtClean="0"/>
          </a:p>
          <a:p>
            <a:pPr lvl="2">
              <a:buFont typeface="Arial" panose="020B0604020202020204" pitchFamily="34" charset="0"/>
              <a:buChar char="•"/>
            </a:pPr>
            <a:r>
              <a:rPr lang="en-US" sz="1800" i="0" dirty="0" smtClean="0"/>
              <a:t>Independent verification of inventory counts</a:t>
            </a:r>
          </a:p>
          <a:p>
            <a:pPr lvl="3">
              <a:buFont typeface="Arial" panose="020B0604020202020204" pitchFamily="34" charset="0"/>
              <a:buChar char="•"/>
            </a:pPr>
            <a:r>
              <a:rPr lang="en-US" sz="1800" i="0" dirty="0" smtClean="0"/>
              <a:t>Counter and Recorder</a:t>
            </a:r>
          </a:p>
          <a:p>
            <a:pPr lvl="3">
              <a:buFont typeface="Arial" panose="020B0604020202020204" pitchFamily="34" charset="0"/>
              <a:buChar char="•"/>
            </a:pPr>
            <a:r>
              <a:rPr lang="en-US" sz="1800" i="0" dirty="0" smtClean="0"/>
              <a:t>Independent Verifier</a:t>
            </a:r>
            <a:endParaRPr lang="en-US" sz="1800" i="0" dirty="0"/>
          </a:p>
          <a:p>
            <a:pPr marL="50800" indent="0">
              <a:buNone/>
            </a:pPr>
            <a:endParaRPr lang="en-US" sz="2000" i="0" dirty="0" smtClean="0"/>
          </a:p>
          <a:p>
            <a:pPr marL="50800" indent="0">
              <a:buNone/>
            </a:pPr>
            <a:endParaRPr lang="en-US" sz="2000" i="0" dirty="0"/>
          </a:p>
          <a:p>
            <a:pPr marL="50800" indent="0">
              <a:buNone/>
            </a:pPr>
            <a:r>
              <a:rPr lang="en-US" sz="2000" i="0" dirty="0" smtClean="0"/>
              <a:t>CNICINST </a:t>
            </a:r>
            <a:r>
              <a:rPr lang="en-US" sz="2000" i="0" dirty="0"/>
              <a:t>7000.3.513.j</a:t>
            </a:r>
          </a:p>
          <a:p>
            <a:pPr marL="50800" indent="0">
              <a:buNone/>
            </a:pPr>
            <a:endParaRPr lang="en-US" sz="2000" dirty="0"/>
          </a:p>
          <a:p>
            <a:pPr marL="5080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20</a:t>
            </a:fld>
            <a:endParaRPr lang="en-US"/>
          </a:p>
        </p:txBody>
      </p:sp>
    </p:spTree>
    <p:extLst>
      <p:ext uri="{BB962C8B-B14F-4D97-AF65-F5344CB8AC3E}">
        <p14:creationId xmlns:p14="http://schemas.microsoft.com/office/powerpoint/2010/main" val="3994369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0" y="1065711"/>
            <a:ext cx="8595360" cy="5287587"/>
          </a:xfrm>
        </p:spPr>
        <p:txBody>
          <a:bodyPr>
            <a:normAutofit fontScale="25000" lnSpcReduction="20000"/>
          </a:bodyPr>
          <a:lstStyle/>
          <a:p>
            <a:pPr>
              <a:buFont typeface="Arial" panose="020B0604020202020204" pitchFamily="34" charset="0"/>
              <a:buChar char="•"/>
            </a:pPr>
            <a:r>
              <a:rPr lang="en-US" sz="8000" i="0" dirty="0"/>
              <a:t>Inventory Discrepancies recommendations (example</a:t>
            </a:r>
            <a:r>
              <a:rPr lang="en-US" sz="8000" i="0" dirty="0" smtClean="0"/>
              <a:t>) continued</a:t>
            </a:r>
            <a:endParaRPr lang="en-US" sz="8000" i="0" dirty="0"/>
          </a:p>
          <a:p>
            <a:pPr lvl="1">
              <a:buFont typeface="Arial" panose="020B0604020202020204" pitchFamily="34" charset="0"/>
              <a:buChar char="•"/>
            </a:pPr>
            <a:r>
              <a:rPr lang="en-US" sz="8000" i="0" dirty="0" smtClean="0"/>
              <a:t>All </a:t>
            </a:r>
            <a:r>
              <a:rPr lang="en-US" sz="8000" i="0" dirty="0"/>
              <a:t>inventory variances will be investigated to the satisfaction of the CO. The investigation will include, but not be limited to:</a:t>
            </a:r>
          </a:p>
          <a:p>
            <a:pPr lvl="2">
              <a:buFont typeface="Arial" panose="020B0604020202020204" pitchFamily="34" charset="0"/>
              <a:buChar char="•"/>
            </a:pPr>
            <a:r>
              <a:rPr lang="en-US" sz="6800" i="0" dirty="0"/>
              <a:t>Review of inventory counts for proper quantity, measure, identification, and price</a:t>
            </a:r>
          </a:p>
          <a:p>
            <a:pPr lvl="2">
              <a:buFont typeface="Arial" panose="020B0604020202020204" pitchFamily="34" charset="0"/>
              <a:buChar char="•"/>
            </a:pPr>
            <a:r>
              <a:rPr lang="en-US" sz="7200" i="0" dirty="0"/>
              <a:t>Inventory extensions and total</a:t>
            </a:r>
          </a:p>
          <a:p>
            <a:pPr lvl="2">
              <a:buFont typeface="Arial" panose="020B0604020202020204" pitchFamily="34" charset="0"/>
              <a:buChar char="•"/>
            </a:pPr>
            <a:r>
              <a:rPr lang="en-US" sz="7200" i="0" dirty="0"/>
              <a:t>Physical inspection of facilities for inventory not counted or double counted</a:t>
            </a:r>
          </a:p>
          <a:p>
            <a:pPr lvl="2">
              <a:buFont typeface="Arial" panose="020B0604020202020204" pitchFamily="34" charset="0"/>
              <a:buChar char="•"/>
            </a:pPr>
            <a:r>
              <a:rPr lang="en-US" sz="7200" i="0" dirty="0"/>
              <a:t>Review of sales cut-off</a:t>
            </a:r>
          </a:p>
          <a:p>
            <a:pPr lvl="2">
              <a:buFont typeface="Arial" panose="020B0604020202020204" pitchFamily="34" charset="0"/>
              <a:buChar char="•"/>
            </a:pPr>
            <a:r>
              <a:rPr lang="en-US" sz="7200" i="0" dirty="0"/>
              <a:t>Review of purchase cut-off</a:t>
            </a:r>
          </a:p>
          <a:p>
            <a:pPr lvl="2">
              <a:buFont typeface="Arial" panose="020B0604020202020204" pitchFamily="34" charset="0"/>
              <a:buChar char="•"/>
            </a:pPr>
            <a:r>
              <a:rPr lang="en-US" sz="7200" i="0" dirty="0"/>
              <a:t>Review of price changes</a:t>
            </a:r>
          </a:p>
          <a:p>
            <a:pPr lvl="2">
              <a:buFont typeface="Arial" panose="020B0604020202020204" pitchFamily="34" charset="0"/>
              <a:buChar char="•"/>
            </a:pPr>
            <a:r>
              <a:rPr lang="en-US" sz="7200" i="0" dirty="0"/>
              <a:t>Review of departmental transfers</a:t>
            </a:r>
          </a:p>
          <a:p>
            <a:pPr marL="50800" indent="0">
              <a:buNone/>
            </a:pPr>
            <a:endParaRPr lang="en-US" sz="7200" i="0" dirty="0" smtClean="0"/>
          </a:p>
          <a:p>
            <a:pPr marL="50800" indent="0">
              <a:buNone/>
            </a:pPr>
            <a:r>
              <a:rPr lang="en-US" sz="7200" i="0" dirty="0" smtClean="0"/>
              <a:t>CNICINST </a:t>
            </a:r>
            <a:r>
              <a:rPr lang="en-US" sz="7200" i="0" dirty="0"/>
              <a:t>7000.3.513.j</a:t>
            </a:r>
          </a:p>
          <a:p>
            <a:pPr marL="50800" indent="0">
              <a:buNone/>
            </a:pPr>
            <a:endParaRPr lang="en-US" sz="2000" dirty="0"/>
          </a:p>
          <a:p>
            <a:pPr marL="5080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21</a:t>
            </a:fld>
            <a:endParaRPr lang="en-US"/>
          </a:p>
        </p:txBody>
      </p:sp>
    </p:spTree>
    <p:extLst>
      <p:ext uri="{BB962C8B-B14F-4D97-AF65-F5344CB8AC3E}">
        <p14:creationId xmlns:p14="http://schemas.microsoft.com/office/powerpoint/2010/main" val="1382042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0" y="1379221"/>
            <a:ext cx="8562109" cy="4624415"/>
          </a:xfrm>
        </p:spPr>
        <p:txBody>
          <a:bodyPr>
            <a:normAutofit fontScale="92500" lnSpcReduction="10000"/>
          </a:bodyPr>
          <a:lstStyle/>
          <a:p>
            <a:pPr marL="393700" indent="-342900">
              <a:buFont typeface="Arial" panose="020B0604020202020204" pitchFamily="34" charset="0"/>
              <a:buChar char="•"/>
            </a:pPr>
            <a:r>
              <a:rPr lang="en-US" sz="2000" i="0" dirty="0"/>
              <a:t>Inventory Discrepancies recommendations (example)</a:t>
            </a:r>
          </a:p>
          <a:p>
            <a:pPr marL="800100" lvl="1" indent="-342900">
              <a:buFont typeface="Arial" panose="020B0604020202020204" pitchFamily="34" charset="0"/>
              <a:buChar char="•"/>
            </a:pPr>
            <a:r>
              <a:rPr lang="en-US" i="0" dirty="0"/>
              <a:t>The most accurate and required method for conducting a liquor inventory is to weigh the bottles to determine the ending inventory amounts. </a:t>
            </a:r>
          </a:p>
          <a:p>
            <a:pPr marL="800100" lvl="1" indent="-342900">
              <a:buFont typeface="Arial" panose="020B0604020202020204" pitchFamily="34" charset="0"/>
              <a:buChar char="•"/>
            </a:pPr>
            <a:r>
              <a:rPr lang="en-US" i="0" dirty="0"/>
              <a:t>The ending inventory amounts are deducted from the sum of the beginning inventories and monthly purchases to determine usage. </a:t>
            </a:r>
          </a:p>
          <a:p>
            <a:pPr marL="800100" lvl="1" indent="-342900">
              <a:buFont typeface="Arial" panose="020B0604020202020204" pitchFamily="34" charset="0"/>
              <a:buChar char="•"/>
            </a:pPr>
            <a:r>
              <a:rPr lang="en-US" i="0" dirty="0"/>
              <a:t>From the usage amount and sales price, an expected sales amount is calculated. </a:t>
            </a:r>
          </a:p>
          <a:p>
            <a:pPr marL="800100" lvl="1" indent="-342900">
              <a:buFont typeface="Arial" panose="020B0604020202020204" pitchFamily="34" charset="0"/>
              <a:buChar char="•"/>
            </a:pPr>
            <a:r>
              <a:rPr lang="en-US" i="0" dirty="0"/>
              <a:t>The expected sales are then validated against the actual sales from the DARs. </a:t>
            </a:r>
          </a:p>
          <a:p>
            <a:pPr marL="800100" lvl="1" indent="-342900">
              <a:buFont typeface="Arial" panose="020B0604020202020204" pitchFamily="34" charset="0"/>
              <a:buChar char="•"/>
            </a:pPr>
            <a:r>
              <a:rPr lang="en-US" i="0" dirty="0"/>
              <a:t>A variance greater than 5% between the expected sales and actual sales will be investig</a:t>
            </a:r>
            <a:r>
              <a:rPr lang="en-US" dirty="0"/>
              <a:t>ated by management and explained. </a:t>
            </a:r>
          </a:p>
          <a:p>
            <a:pPr marL="50800" indent="0">
              <a:buNone/>
            </a:pPr>
            <a:r>
              <a:rPr lang="en-US" sz="1900" i="0" dirty="0"/>
              <a:t>CNICINST 1710.3, 2103.h.(1)</a:t>
            </a: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22</a:t>
            </a:fld>
            <a:endParaRPr lang="en-US"/>
          </a:p>
        </p:txBody>
      </p:sp>
    </p:spTree>
    <p:extLst>
      <p:ext uri="{BB962C8B-B14F-4D97-AF65-F5344CB8AC3E}">
        <p14:creationId xmlns:p14="http://schemas.microsoft.com/office/powerpoint/2010/main" val="4072050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a:buFont typeface="Arial" panose="020B0604020202020204" pitchFamily="34" charset="0"/>
              <a:buChar char="•"/>
            </a:pPr>
            <a:r>
              <a:rPr lang="en-US" sz="2000" i="0" dirty="0"/>
              <a:t>Catering Findings (example)</a:t>
            </a:r>
          </a:p>
          <a:p>
            <a:pPr lvl="1">
              <a:buFont typeface="Arial" panose="020B0604020202020204" pitchFamily="34" charset="0"/>
              <a:buChar char="•"/>
            </a:pPr>
            <a:r>
              <a:rPr lang="en-US" dirty="0"/>
              <a:t>Separation of Function example: F&amp;B Manager is also the Catering Manager who creates the contracts, collects the money, orders the food for events, and approves those. </a:t>
            </a:r>
          </a:p>
          <a:p>
            <a:pPr lvl="1">
              <a:buFont typeface="Arial" panose="020B0604020202020204" pitchFamily="34" charset="0"/>
              <a:buChar char="•"/>
            </a:pPr>
            <a:r>
              <a:rPr lang="en-US" dirty="0"/>
              <a:t>Catering contracts are created and numbered by the facility manager, and there is no tracking by the business office because catering software is not used.</a:t>
            </a:r>
          </a:p>
          <a:p>
            <a:pPr lvl="1">
              <a:buFont typeface="Arial" panose="020B0604020202020204" pitchFamily="34" charset="0"/>
              <a:buChar char="•"/>
            </a:pPr>
            <a:r>
              <a:rPr lang="en-US" dirty="0"/>
              <a:t>Catering agreement is not signed by the customer.</a:t>
            </a: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23</a:t>
            </a:fld>
            <a:endParaRPr lang="en-US"/>
          </a:p>
        </p:txBody>
      </p:sp>
    </p:spTree>
    <p:extLst>
      <p:ext uri="{BB962C8B-B14F-4D97-AF65-F5344CB8AC3E}">
        <p14:creationId xmlns:p14="http://schemas.microsoft.com/office/powerpoint/2010/main" val="2153735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130531"/>
            <a:ext cx="8562109" cy="4873105"/>
          </a:xfrm>
        </p:spPr>
        <p:txBody>
          <a:bodyPr>
            <a:normAutofit lnSpcReduction="10000"/>
          </a:bodyPr>
          <a:lstStyle/>
          <a:p>
            <a:pPr>
              <a:buFont typeface="Arial" panose="020B0604020202020204" pitchFamily="34" charset="0"/>
              <a:buChar char="•"/>
            </a:pPr>
            <a:r>
              <a:rPr lang="en-US" sz="1800" i="0" dirty="0"/>
              <a:t>Catering Findings’ Recommendations (example)</a:t>
            </a:r>
            <a:endParaRPr lang="en-US" sz="1800" i="0">
              <a:cs typeface="Arial"/>
            </a:endParaRPr>
          </a:p>
          <a:p>
            <a:pPr lvl="1">
              <a:buFont typeface="Arial" panose="020B0604020202020204" pitchFamily="34" charset="0"/>
              <a:buChar char="•"/>
            </a:pPr>
            <a:r>
              <a:rPr lang="en-US" sz="1800" i="0" dirty="0"/>
              <a:t>Separation of duties is the concept of having more than one person required to complete a task. In business, the separation by sharing of more than one individual in one single task is an internal control intended to prevent fraud and error. Separation of duties must be established so no one person has sole control over the lifespan of a transaction; separation will be enforced to ensure positive internal controls are in place and required. </a:t>
            </a:r>
            <a:endParaRPr lang="en-US" sz="1800" i="0" dirty="0">
              <a:cs typeface="Arial"/>
            </a:endParaRPr>
          </a:p>
          <a:p>
            <a:pPr marL="50800" indent="0">
              <a:buNone/>
            </a:pPr>
            <a:r>
              <a:rPr lang="en-US" sz="1800" i="0" dirty="0"/>
              <a:t>OMB Circular A-123 Internal Controls</a:t>
            </a:r>
            <a:endParaRPr lang="en-US" sz="1800">
              <a:cs typeface="Arial"/>
            </a:endParaRPr>
          </a:p>
          <a:p>
            <a:pPr lvl="1">
              <a:buFont typeface="Arial" panose="020B0604020202020204" pitchFamily="34" charset="0"/>
              <a:buChar char="•"/>
            </a:pPr>
            <a:r>
              <a:rPr lang="en-US" sz="1800" i="0" dirty="0"/>
              <a:t>The REGCOM/Installation CO will ensure that internal control procedures are in place to protect the cash and other assets of the NAFIs under his or her cognizance.  At a minimum, these controls should cover cash handling, property accountability, inventory control, accounts receivable, procurement, disbursement, banking, and payroll.</a:t>
            </a:r>
            <a:r>
              <a:rPr lang="en-US" sz="1800" dirty="0"/>
              <a:t> </a:t>
            </a:r>
            <a:endParaRPr lang="en-US" sz="1800">
              <a:cs typeface="Arial"/>
            </a:endParaRPr>
          </a:p>
          <a:p>
            <a:pPr marL="0" indent="0">
              <a:buNone/>
            </a:pPr>
            <a:r>
              <a:rPr lang="en-US" sz="1800" i="0" dirty="0"/>
              <a:t>CNICINST 1710.3, para 232</a:t>
            </a:r>
            <a:endParaRPr lang="en-US" sz="1800" i="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24</a:t>
            </a:fld>
            <a:endParaRPr lang="en-US"/>
          </a:p>
        </p:txBody>
      </p:sp>
    </p:spTree>
    <p:extLst>
      <p:ext uri="{BB962C8B-B14F-4D97-AF65-F5344CB8AC3E}">
        <p14:creationId xmlns:p14="http://schemas.microsoft.com/office/powerpoint/2010/main" val="13685891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a:buFont typeface="Arial" panose="020B0604020202020204" pitchFamily="34" charset="0"/>
              <a:buChar char="•"/>
            </a:pPr>
            <a:r>
              <a:rPr lang="en-US" sz="2000" i="0" dirty="0"/>
              <a:t>Employee Meals Findings (example)</a:t>
            </a:r>
          </a:p>
          <a:p>
            <a:pPr lvl="1">
              <a:buFont typeface="Arial" panose="020B0604020202020204" pitchFamily="34" charset="0"/>
              <a:buChar char="•"/>
            </a:pPr>
            <a:r>
              <a:rPr lang="en-US" i="0" dirty="0"/>
              <a:t>Employee Meal Record is not being used and submitted with the cash register receipt and DAR.</a:t>
            </a:r>
          </a:p>
          <a:p>
            <a:pPr lvl="1">
              <a:buFont typeface="Arial" panose="020B0604020202020204" pitchFamily="34" charset="0"/>
              <a:buChar char="•"/>
            </a:pPr>
            <a:r>
              <a:rPr lang="en-US" i="0" dirty="0"/>
              <a:t>Recommendation:</a:t>
            </a:r>
          </a:p>
          <a:p>
            <a:pPr lvl="2">
              <a:buFont typeface="Arial" panose="020B0604020202020204" pitchFamily="34" charset="0"/>
              <a:buChar char="•"/>
            </a:pPr>
            <a:r>
              <a:rPr lang="en-US" sz="2000" i="0" dirty="0"/>
              <a:t>Ensure compliance with CNICINST 4061.5 </a:t>
            </a:r>
          </a:p>
          <a:p>
            <a:pPr lvl="2">
              <a:buFont typeface="Arial" panose="020B0604020202020204" pitchFamily="34" charset="0"/>
              <a:buChar char="•"/>
            </a:pPr>
            <a:r>
              <a:rPr lang="en-US" sz="2000" i="0" dirty="0"/>
              <a:t>Receipts are generated and initialed by employee and attached to the employee meal record. </a:t>
            </a:r>
          </a:p>
          <a:p>
            <a:pPr lvl="2">
              <a:buFont typeface="Arial" panose="020B0604020202020204" pitchFamily="34" charset="0"/>
              <a:buChar char="•"/>
            </a:pPr>
            <a:r>
              <a:rPr lang="en-US" sz="2000" i="0" dirty="0"/>
              <a:t>Employee Meal Register, either through the POS system or manually on a tracking form and submitted with the Daily Activity Report with a copy retained at the facility for audit purposes.</a:t>
            </a:r>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25</a:t>
            </a:fld>
            <a:endParaRPr lang="en-US"/>
          </a:p>
        </p:txBody>
      </p:sp>
    </p:spTree>
    <p:extLst>
      <p:ext uri="{BB962C8B-B14F-4D97-AF65-F5344CB8AC3E}">
        <p14:creationId xmlns:p14="http://schemas.microsoft.com/office/powerpoint/2010/main" val="29009866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fontScale="92500" lnSpcReduction="10000"/>
          </a:bodyPr>
          <a:lstStyle/>
          <a:p>
            <a:pPr>
              <a:buFont typeface="Arial" panose="020B0604020202020204" pitchFamily="34" charset="0"/>
              <a:buChar char="•"/>
            </a:pPr>
            <a:r>
              <a:rPr lang="en-US" sz="2000" i="0" dirty="0"/>
              <a:t>Resources</a:t>
            </a:r>
          </a:p>
          <a:p>
            <a:pPr lvl="1">
              <a:buFont typeface="Arial" panose="020B0604020202020204" pitchFamily="34" charset="0"/>
              <a:buChar char="•"/>
            </a:pPr>
            <a:r>
              <a:rPr lang="en-US" i="0" dirty="0">
                <a:cs typeface="Arial"/>
              </a:rPr>
              <a:t>Accounting Information Management System: SAP</a:t>
            </a:r>
            <a:endParaRPr lang="en-US" i="0" dirty="0"/>
          </a:p>
          <a:p>
            <a:pPr lvl="1">
              <a:buFont typeface="Arial" panose="020B0604020202020204" pitchFamily="34" charset="0"/>
              <a:buChar char="•"/>
            </a:pPr>
            <a:r>
              <a:rPr lang="en-US" i="0" dirty="0"/>
              <a:t>Policy and instruction: CNICINST 1710.3 &amp; 7000.3</a:t>
            </a:r>
            <a:endParaRPr lang="en-US" i="0" dirty="0">
              <a:cs typeface="Arial"/>
            </a:endParaRPr>
          </a:p>
          <a:p>
            <a:pPr lvl="1">
              <a:buFont typeface="Arial,Sans-Serif" panose="020B0604020202020204" pitchFamily="34" charset="0"/>
              <a:buChar char="•"/>
            </a:pPr>
            <a:r>
              <a:rPr lang="en-US" i="0" dirty="0"/>
              <a:t>Food and Beverage Desk Guide</a:t>
            </a:r>
            <a:endParaRPr lang="en-US" b="0" i="0" dirty="0">
              <a:cs typeface="Arial"/>
            </a:endParaRPr>
          </a:p>
          <a:p>
            <a:pPr lvl="2">
              <a:buFont typeface="Arial,Sans-Serif" panose="020B0604020202020204" pitchFamily="34" charset="0"/>
              <a:buChar char="•"/>
            </a:pPr>
            <a:r>
              <a:rPr lang="en-US" i="0" dirty="0"/>
              <a:t>CNIC HQ Food &amp; Beverage team</a:t>
            </a:r>
            <a:endParaRPr lang="en-US" b="0" i="0" dirty="0">
              <a:cs typeface="Arial"/>
            </a:endParaRPr>
          </a:p>
          <a:p>
            <a:pPr lvl="1">
              <a:buFont typeface="Arial" panose="020B0604020202020204" pitchFamily="34" charset="0"/>
              <a:buChar char="•"/>
            </a:pPr>
            <a:r>
              <a:rPr lang="en-US" i="0" dirty="0"/>
              <a:t>Training on CNIC LMS</a:t>
            </a:r>
            <a:endParaRPr lang="en-US" dirty="0"/>
          </a:p>
          <a:p>
            <a:pPr lvl="2">
              <a:buFont typeface="Arial" panose="020B0604020202020204" pitchFamily="34" charset="0"/>
              <a:buChar char="•"/>
            </a:pPr>
            <a:r>
              <a:rPr lang="en-US" sz="2000" i="0" dirty="0"/>
              <a:t>NAF Foundations of Fiscal Operations: Fiscal Oversight</a:t>
            </a:r>
          </a:p>
          <a:p>
            <a:pPr lvl="3">
              <a:buFont typeface="Arial" panose="020B0604020202020204" pitchFamily="34" charset="0"/>
              <a:buChar char="•"/>
            </a:pPr>
            <a:r>
              <a:rPr lang="en-US" sz="1600" i="0" dirty="0">
                <a:solidFill>
                  <a:srgbClr val="000066"/>
                </a:solidFill>
              </a:rPr>
              <a:t>Internal Controls</a:t>
            </a:r>
            <a:endParaRPr lang="en-US" sz="1600" i="0" dirty="0">
              <a:solidFill>
                <a:srgbClr val="000066"/>
              </a:solidFill>
              <a:cs typeface="Arial"/>
            </a:endParaRPr>
          </a:p>
          <a:p>
            <a:pPr lvl="3">
              <a:buFont typeface="Arial" panose="020B0604020202020204" pitchFamily="34" charset="0"/>
              <a:buChar char="•"/>
            </a:pPr>
            <a:r>
              <a:rPr lang="en-US" sz="1600" i="0" dirty="0">
                <a:solidFill>
                  <a:srgbClr val="000066"/>
                </a:solidFill>
              </a:rPr>
              <a:t>Cost of Goods Sold and Inventory Procedures</a:t>
            </a:r>
            <a:endParaRPr lang="en-US" sz="1600" i="0" dirty="0">
              <a:solidFill>
                <a:srgbClr val="000066"/>
              </a:solidFill>
              <a:cs typeface="Arial"/>
            </a:endParaRPr>
          </a:p>
          <a:p>
            <a:pPr lvl="3">
              <a:buFont typeface="Arial" panose="020B0604020202020204" pitchFamily="34" charset="0"/>
              <a:buChar char="•"/>
            </a:pPr>
            <a:r>
              <a:rPr lang="en-US" sz="1600" i="0" dirty="0">
                <a:solidFill>
                  <a:srgbClr val="000066"/>
                </a:solidFill>
              </a:rPr>
              <a:t>SAP Financial Statements</a:t>
            </a:r>
            <a:endParaRPr lang="en-US" sz="1600" i="0" dirty="0">
              <a:solidFill>
                <a:srgbClr val="000066"/>
              </a:solidFill>
              <a:cs typeface="Arial"/>
            </a:endParaRPr>
          </a:p>
          <a:p>
            <a:pPr lvl="1">
              <a:buFont typeface="Arial" panose="020B0604020202020204" pitchFamily="34" charset="0"/>
              <a:buChar char="•"/>
            </a:pPr>
            <a:r>
              <a:rPr lang="en-US" i="0" dirty="0"/>
              <a:t>Internal Control Questionnaires (IC</a:t>
            </a:r>
            <a:r>
              <a:rPr lang="en-US" dirty="0"/>
              <a:t>Q)</a:t>
            </a:r>
            <a:endParaRPr lang="en-US" dirty="0">
              <a:cs typeface="Arial"/>
            </a:endParaRPr>
          </a:p>
          <a:p>
            <a:pPr lvl="1">
              <a:buFont typeface="Arial" panose="020B0604020202020204" pitchFamily="34" charset="0"/>
              <a:buChar char="•"/>
            </a:pPr>
            <a:r>
              <a:rPr lang="en-US" i="0" dirty="0"/>
              <a:t>Fiscal Oversight </a:t>
            </a:r>
            <a:r>
              <a:rPr lang="en-US" i="0" dirty="0" smtClean="0"/>
              <a:t>Team</a:t>
            </a: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26</a:t>
            </a:fld>
            <a:endParaRPr lang="en-US"/>
          </a:p>
        </p:txBody>
      </p:sp>
    </p:spTree>
    <p:extLst>
      <p:ext uri="{BB962C8B-B14F-4D97-AF65-F5344CB8AC3E}">
        <p14:creationId xmlns:p14="http://schemas.microsoft.com/office/powerpoint/2010/main" val="3592190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95748" y="1379221"/>
            <a:ext cx="8251218" cy="1439647"/>
          </a:xfrm>
        </p:spPr>
        <p:txBody>
          <a:bodyPr>
            <a:normAutofit/>
          </a:bodyPr>
          <a:lstStyle/>
          <a:p>
            <a:pPr marL="0" indent="0" algn="ctr">
              <a:buNone/>
            </a:pPr>
            <a:r>
              <a:rPr lang="en-US" sz="6000" i="0" dirty="0"/>
              <a:t>Questions</a:t>
            </a:r>
            <a:endParaRPr lang="en-US" dirty="0"/>
          </a:p>
          <a:p>
            <a:endParaRPr lang="en-US" sz="200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27</a:t>
            </a:fld>
            <a:endParaRPr lang="en-US"/>
          </a:p>
        </p:txBody>
      </p:sp>
      <p:pic>
        <p:nvPicPr>
          <p:cNvPr id="6" name="Picture 3" descr="D:\Documents and Settings\robin.gaines\Local Settings\Temporary Internet Files\Content.IE5\XEEIH4IH\MC900434411[1].wmf">
            <a:extLst>
              <a:ext uri="{FF2B5EF4-FFF2-40B4-BE49-F238E27FC236}">
                <a16:creationId xmlns:a16="http://schemas.microsoft.com/office/drawing/2014/main" id="{91252BAA-C9D1-4F73-A213-3887122B83C7}"/>
              </a:ext>
            </a:extLst>
          </p:cNvPr>
          <p:cNvPicPr>
            <a:picLocks noChangeAspect="1" noChangeArrowheads="1"/>
          </p:cNvPicPr>
          <p:nvPr/>
        </p:nvPicPr>
        <p:blipFill>
          <a:blip r:embed="rId3" cstate="print"/>
          <a:srcRect/>
          <a:stretch>
            <a:fillRect/>
          </a:stretch>
        </p:blipFill>
        <p:spPr bwMode="auto">
          <a:xfrm>
            <a:off x="2941260" y="2629413"/>
            <a:ext cx="3352800" cy="3276600"/>
          </a:xfrm>
          <a:prstGeom prst="rect">
            <a:avLst/>
          </a:prstGeom>
          <a:noFill/>
        </p:spPr>
      </p:pic>
    </p:spTree>
    <p:extLst>
      <p:ext uri="{BB962C8B-B14F-4D97-AF65-F5344CB8AC3E}">
        <p14:creationId xmlns:p14="http://schemas.microsoft.com/office/powerpoint/2010/main" val="1087142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95748" y="1379221"/>
            <a:ext cx="8173065" cy="4624415"/>
          </a:xfrm>
        </p:spPr>
        <p:txBody>
          <a:bodyPr>
            <a:normAutofit/>
          </a:bodyPr>
          <a:lstStyle/>
          <a:p>
            <a:pPr marL="457200" lvl="1" indent="0">
              <a:buNone/>
            </a:pPr>
            <a:r>
              <a:rPr lang="en-US" i="0" dirty="0">
                <a:cs typeface="Arial"/>
              </a:rPr>
              <a:t>Discussion</a:t>
            </a:r>
          </a:p>
          <a:p>
            <a:pPr lvl="1">
              <a:buFont typeface="Arial" panose="020B0604020202020204" pitchFamily="34" charset="0"/>
              <a:buChar char="•"/>
            </a:pPr>
            <a:r>
              <a:rPr lang="en-US" i="0" dirty="0">
                <a:cs typeface="Arial"/>
              </a:rPr>
              <a:t>Fiscal Oversight Objectives</a:t>
            </a:r>
            <a:endParaRPr lang="en-US" dirty="0"/>
          </a:p>
          <a:p>
            <a:pPr lvl="1">
              <a:buFont typeface="Arial" panose="020B0604020202020204" pitchFamily="34" charset="0"/>
              <a:buChar char="•"/>
            </a:pPr>
            <a:r>
              <a:rPr lang="en-US" i="0" dirty="0">
                <a:cs typeface="Arial"/>
              </a:rPr>
              <a:t>Key Areas Fiscal Oversight Evaluates for F&amp;B</a:t>
            </a:r>
          </a:p>
          <a:p>
            <a:pPr lvl="1">
              <a:buFont typeface="Arial" panose="020B0604020202020204" pitchFamily="34" charset="0"/>
              <a:buChar char="•"/>
            </a:pPr>
            <a:r>
              <a:rPr lang="en-US" i="0" dirty="0">
                <a:cs typeface="Arial"/>
              </a:rPr>
              <a:t>Common Findings and Recommendations</a:t>
            </a:r>
            <a:endParaRPr lang="en-US" sz="2000" i="0" dirty="0">
              <a:cs typeface="Arial"/>
            </a:endParaRPr>
          </a:p>
          <a:p>
            <a:pPr lvl="1">
              <a:buFont typeface="Arial" panose="020B0604020202020204" pitchFamily="34" charset="0"/>
              <a:buChar char="•"/>
            </a:pPr>
            <a:r>
              <a:rPr lang="en-US" i="0" dirty="0">
                <a:cs typeface="Arial"/>
              </a:rPr>
              <a:t>Resources</a:t>
            </a:r>
            <a:endParaRPr lang="en-US" sz="2000" i="0" dirty="0">
              <a:cs typeface="Arial"/>
            </a:endParaRPr>
          </a:p>
          <a:p>
            <a:pPr marL="0" indent="0">
              <a:buNone/>
            </a:pPr>
            <a:endParaRPr lang="en-US" sz="200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3</a:t>
            </a:fld>
            <a:endParaRPr lang="en-US"/>
          </a:p>
        </p:txBody>
      </p:sp>
    </p:spTree>
    <p:extLst>
      <p:ext uri="{BB962C8B-B14F-4D97-AF65-F5344CB8AC3E}">
        <p14:creationId xmlns:p14="http://schemas.microsoft.com/office/powerpoint/2010/main" val="2227293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95748" y="1379221"/>
            <a:ext cx="8173065" cy="4624415"/>
          </a:xfrm>
        </p:spPr>
        <p:txBody>
          <a:bodyPr>
            <a:normAutofit/>
          </a:bodyPr>
          <a:lstStyle/>
          <a:p>
            <a:pPr>
              <a:buFont typeface="Arial" panose="020B0604020202020204" pitchFamily="34" charset="0"/>
              <a:buChar char="•"/>
            </a:pPr>
            <a:r>
              <a:rPr lang="en-US" sz="2000" i="0" dirty="0"/>
              <a:t>FO Review Objective (CNICINST 7510.1): </a:t>
            </a:r>
          </a:p>
          <a:p>
            <a:pPr lvl="1">
              <a:buFont typeface="Arial" panose="020B0604020202020204" pitchFamily="34" charset="0"/>
              <a:buChar char="•"/>
            </a:pPr>
            <a:r>
              <a:rPr lang="en-US" i="0" dirty="0"/>
              <a:t>To provide local NAF management and command leadership with an independent, unbiased review and constructive evaluation of the effectiveness and efficiency with which managerial fiscal responsibilities are being fulfilled.  Specific objective include:</a:t>
            </a:r>
            <a:endParaRPr lang="en-US" i="0" dirty="0">
              <a:cs typeface="Arial"/>
            </a:endParaRPr>
          </a:p>
          <a:p>
            <a:pPr marL="857250" lvl="2" indent="-285750">
              <a:buFont typeface="Arial"/>
              <a:buChar char="•"/>
            </a:pPr>
            <a:r>
              <a:rPr lang="en-US" i="0" dirty="0">
                <a:cs typeface="Arial"/>
              </a:rPr>
              <a:t>Determining management controls over NAF resources are adequate in concept and effective in application.</a:t>
            </a:r>
            <a:endParaRPr lang="en-US" b="0" i="0" dirty="0">
              <a:cs typeface="Arial"/>
            </a:endParaRPr>
          </a:p>
          <a:p>
            <a:pPr marL="857250" lvl="2" indent="-285750">
              <a:buFont typeface="Arial"/>
              <a:buChar char="•"/>
            </a:pPr>
            <a:r>
              <a:rPr lang="en-US" i="0" dirty="0">
                <a:cs typeface="Arial"/>
              </a:rPr>
              <a:t>Determining the degree of compliance with established policies, principles and procedures.</a:t>
            </a:r>
            <a:endParaRPr lang="en-US" b="0" i="0" dirty="0">
              <a:cs typeface="Arial"/>
            </a:endParaRPr>
          </a:p>
          <a:p>
            <a:pPr marL="857250" lvl="2" indent="-285750">
              <a:buFont typeface="Arial"/>
              <a:buChar char="•"/>
            </a:pPr>
            <a:r>
              <a:rPr lang="en-US" i="0" dirty="0">
                <a:cs typeface="Arial"/>
              </a:rPr>
              <a:t>Verifying existence of assets.</a:t>
            </a:r>
            <a:endParaRPr lang="en-US" b="0" i="0" dirty="0">
              <a:cs typeface="Arial"/>
            </a:endParaRPr>
          </a:p>
          <a:p>
            <a:pPr marL="857250" lvl="2" indent="-285750">
              <a:buFont typeface="Arial"/>
              <a:buChar char="•"/>
            </a:pPr>
            <a:r>
              <a:rPr lang="en-US" i="0" dirty="0">
                <a:cs typeface="Arial"/>
              </a:rPr>
              <a:t>Determining whether resources are managed and utilized economically and efficiently, desired results are being achieved and lower cost alternatives have been considered.</a:t>
            </a:r>
            <a:endParaRPr lang="en-US" b="0" i="0">
              <a:cs typeface="Arial"/>
            </a:endParaRPr>
          </a:p>
          <a:p>
            <a:pPr lvl="1">
              <a:buFont typeface="Arial" panose="020B0604020202020204" pitchFamily="34" charset="0"/>
              <a:buChar char="•"/>
            </a:pPr>
            <a:endParaRPr lang="en-US" sz="2000" i="0" dirty="0">
              <a:cs typeface="Arial"/>
            </a:endParaRPr>
          </a:p>
          <a:p>
            <a:pPr marL="0" indent="0">
              <a:buNone/>
            </a:pPr>
            <a:endParaRPr lang="en-US" sz="200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4</a:t>
            </a:fld>
            <a:endParaRPr lang="en-US"/>
          </a:p>
        </p:txBody>
      </p:sp>
    </p:spTree>
    <p:extLst>
      <p:ext uri="{BB962C8B-B14F-4D97-AF65-F5344CB8AC3E}">
        <p14:creationId xmlns:p14="http://schemas.microsoft.com/office/powerpoint/2010/main" val="1520575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95748" y="1379221"/>
            <a:ext cx="8173065" cy="4624415"/>
          </a:xfrm>
        </p:spPr>
        <p:txBody>
          <a:bodyPr>
            <a:normAutofit/>
          </a:bodyPr>
          <a:lstStyle/>
          <a:p>
            <a:pPr>
              <a:buFont typeface="Arial" panose="020B0604020202020204" pitchFamily="34" charset="0"/>
              <a:buChar char="•"/>
            </a:pPr>
            <a:r>
              <a:rPr lang="en-US" sz="2000" i="0" dirty="0"/>
              <a:t>FO Review Objective (CNICINST 7510.1) continued </a:t>
            </a:r>
          </a:p>
          <a:p>
            <a:pPr lvl="1">
              <a:buFont typeface="Arial" panose="020B0604020202020204" pitchFamily="34" charset="0"/>
              <a:buChar char="•"/>
            </a:pPr>
            <a:r>
              <a:rPr lang="en-US" i="0" dirty="0">
                <a:cs typeface="Arial"/>
              </a:rPr>
              <a:t>Discussing issues with management </a:t>
            </a:r>
          </a:p>
          <a:p>
            <a:pPr lvl="1">
              <a:buFont typeface="Arial" panose="020B0604020202020204" pitchFamily="34" charset="0"/>
              <a:buChar char="•"/>
            </a:pPr>
            <a:r>
              <a:rPr lang="en-US" i="0" dirty="0">
                <a:cs typeface="Arial"/>
              </a:rPr>
              <a:t>Reports will contain findings, recommendations corresponding to each finding and policy or other accepted reference sources to support recommendations. </a:t>
            </a:r>
            <a:endParaRPr lang="en-US" i="0" dirty="0" smtClean="0">
              <a:cs typeface="Arial"/>
            </a:endParaRPr>
          </a:p>
          <a:p>
            <a:pPr lvl="1">
              <a:buFont typeface="Arial" panose="020B0604020202020204" pitchFamily="34" charset="0"/>
              <a:buChar char="•"/>
            </a:pPr>
            <a:r>
              <a:rPr lang="en-US" i="0" dirty="0" smtClean="0">
                <a:cs typeface="Arial"/>
              </a:rPr>
              <a:t>Follow up on recommendations and evaluate results.</a:t>
            </a:r>
            <a:endParaRPr lang="en-US" i="0" dirty="0">
              <a:cs typeface="Arial"/>
            </a:endParaRPr>
          </a:p>
          <a:p>
            <a:pPr lvl="1">
              <a:buFont typeface="Arial" panose="020B0604020202020204" pitchFamily="34" charset="0"/>
              <a:buChar char="•"/>
            </a:pPr>
            <a:endParaRPr lang="en-US" i="0" dirty="0">
              <a:cs typeface="Arial"/>
            </a:endParaRPr>
          </a:p>
          <a:p>
            <a:pPr lvl="1">
              <a:buFont typeface="Arial" panose="020B0604020202020204" pitchFamily="34" charset="0"/>
              <a:buChar char="•"/>
            </a:pPr>
            <a:endParaRPr lang="en-US" sz="2000" i="0" dirty="0">
              <a:cs typeface="Arial"/>
            </a:endParaRPr>
          </a:p>
          <a:p>
            <a:pPr marL="0" indent="0">
              <a:buNone/>
            </a:pPr>
            <a:endParaRPr lang="en-US" sz="200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5</a:t>
            </a:fld>
            <a:endParaRPr lang="en-US"/>
          </a:p>
        </p:txBody>
      </p:sp>
    </p:spTree>
    <p:extLst>
      <p:ext uri="{BB962C8B-B14F-4D97-AF65-F5344CB8AC3E}">
        <p14:creationId xmlns:p14="http://schemas.microsoft.com/office/powerpoint/2010/main" val="2254565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200" i="0" dirty="0"/>
              <a:t>Key Areas Fiscal Oversight Evaluates for F&amp;B include: </a:t>
            </a:r>
          </a:p>
          <a:p>
            <a:pPr>
              <a:buFont typeface="Arial,Sans-Serif" panose="020B0604020202020204" pitchFamily="34" charset="0"/>
              <a:buChar char="•"/>
            </a:pPr>
            <a:r>
              <a:rPr lang="en-US" sz="2000" i="0" dirty="0"/>
              <a:t>Financial performance recorded in SAP since the last fiscal oversight review</a:t>
            </a:r>
            <a:endParaRPr lang="en-US" sz="2000" b="0" i="0" dirty="0">
              <a:cs typeface="Arial"/>
            </a:endParaRPr>
          </a:p>
          <a:p>
            <a:pPr>
              <a:buFont typeface="Arial" panose="020B0604020202020204" pitchFamily="34" charset="0"/>
              <a:buChar char="•"/>
            </a:pPr>
            <a:r>
              <a:rPr lang="en-US" sz="2000" i="0" dirty="0"/>
              <a:t>Cash</a:t>
            </a:r>
            <a:endParaRPr lang="en-US" sz="2000" i="0" dirty="0">
              <a:cs typeface="Arial"/>
            </a:endParaRPr>
          </a:p>
          <a:p>
            <a:pPr>
              <a:buFont typeface="Arial" panose="020B0604020202020204" pitchFamily="34" charset="0"/>
              <a:buChar char="•"/>
            </a:pPr>
            <a:r>
              <a:rPr lang="en-US" sz="2000" i="0" dirty="0"/>
              <a:t>Inventory (resale)</a:t>
            </a:r>
          </a:p>
          <a:p>
            <a:pPr>
              <a:buFont typeface="Arial" panose="020B0604020202020204" pitchFamily="34" charset="0"/>
              <a:buChar char="•"/>
            </a:pPr>
            <a:r>
              <a:rPr lang="en-US" sz="2000" i="0" dirty="0"/>
              <a:t>Catering</a:t>
            </a:r>
          </a:p>
          <a:p>
            <a:pPr>
              <a:buFont typeface="Arial" panose="020B0604020202020204" pitchFamily="34" charset="0"/>
              <a:buChar char="•"/>
            </a:pPr>
            <a:r>
              <a:rPr lang="en-US" sz="2000" i="0" dirty="0"/>
              <a:t>Employee Meals</a:t>
            </a:r>
          </a:p>
          <a:p>
            <a:pPr>
              <a:buFont typeface="Arial" panose="020B0604020202020204" pitchFamily="34" charset="0"/>
              <a:buChar char="•"/>
            </a:pPr>
            <a:r>
              <a:rPr lang="en-US" sz="2000" i="0" dirty="0">
                <a:cs typeface="Arial"/>
              </a:rPr>
              <a:t>Fixed Assets</a:t>
            </a:r>
          </a:p>
          <a:p>
            <a:pPr>
              <a:buFont typeface="Arial,Sans-Serif" panose="020B0604020202020204" pitchFamily="34" charset="0"/>
              <a:buChar char="•"/>
            </a:pPr>
            <a:r>
              <a:rPr lang="en-US" sz="2000" i="0" dirty="0">
                <a:cs typeface="Arial"/>
              </a:rPr>
              <a:t>Results of last review by Region Internal Review Officer (IRO)</a:t>
            </a:r>
            <a:endParaRPr lang="en-US" sz="2000" b="0" i="0" dirty="0">
              <a:cs typeface="Arial"/>
            </a:endParaRPr>
          </a:p>
          <a:p>
            <a:pPr>
              <a:buFont typeface="Arial" panose="020B0604020202020204" pitchFamily="34" charset="0"/>
              <a:buChar char="•"/>
            </a:pPr>
            <a:endParaRPr lang="en-US" sz="2000" i="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6</a:t>
            </a:fld>
            <a:endParaRPr lang="en-US"/>
          </a:p>
        </p:txBody>
      </p:sp>
    </p:spTree>
    <p:extLst>
      <p:ext uri="{BB962C8B-B14F-4D97-AF65-F5344CB8AC3E}">
        <p14:creationId xmlns:p14="http://schemas.microsoft.com/office/powerpoint/2010/main" val="1878459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a:bodyPr>
          <a:lstStyle/>
          <a:p>
            <a:pPr marL="0" indent="0" algn="ctr">
              <a:buNone/>
            </a:pPr>
            <a:r>
              <a:rPr lang="en-US" sz="2000" i="0" u="sng" dirty="0"/>
              <a:t>FINANCIAL PERFORMANCE RECORDED IN SAP SINCE LAST FISCAL OVERSIGHT REVIEW</a:t>
            </a:r>
          </a:p>
          <a:p>
            <a:pPr marL="0" indent="0" algn="ctr">
              <a:buNone/>
            </a:pPr>
            <a:endParaRPr lang="en-US" sz="1200" i="0" u="sng" dirty="0"/>
          </a:p>
          <a:p>
            <a:pPr>
              <a:buFont typeface="Arial" panose="020B0604020202020204" pitchFamily="34" charset="0"/>
              <a:buChar char="•"/>
            </a:pPr>
            <a:r>
              <a:rPr lang="en-US" sz="2000" i="0" dirty="0"/>
              <a:t>Are financial standards being met:</a:t>
            </a:r>
          </a:p>
          <a:p>
            <a:pPr lvl="1">
              <a:buFont typeface="Arial" panose="020B0604020202020204" pitchFamily="34" charset="0"/>
              <a:buChar char="•"/>
            </a:pPr>
            <a:r>
              <a:rPr lang="en-US" i="0" dirty="0"/>
              <a:t>Net Income </a:t>
            </a:r>
          </a:p>
          <a:p>
            <a:pPr lvl="1">
              <a:buFont typeface="Arial" panose="020B0604020202020204" pitchFamily="34" charset="0"/>
              <a:buChar char="•"/>
            </a:pPr>
            <a:r>
              <a:rPr lang="en-US" i="0" dirty="0"/>
              <a:t>Cost of Goods Sold</a:t>
            </a:r>
          </a:p>
          <a:p>
            <a:pPr lvl="1">
              <a:buFont typeface="Arial" panose="020B0604020202020204" pitchFamily="34" charset="0"/>
              <a:buChar char="•"/>
            </a:pPr>
            <a:r>
              <a:rPr lang="en-US" i="0" dirty="0"/>
              <a:t>Labor Costs</a:t>
            </a:r>
          </a:p>
          <a:p>
            <a:pPr lvl="1">
              <a:buFont typeface="Arial" panose="020B0604020202020204" pitchFamily="34" charset="0"/>
              <a:buChar char="•"/>
            </a:pPr>
            <a:r>
              <a:rPr lang="en-US" i="0" dirty="0"/>
              <a:t>Other Operating Costs</a:t>
            </a:r>
          </a:p>
          <a:p>
            <a:pPr marL="50800" indent="0" algn="ctr">
              <a:buNone/>
            </a:pPr>
            <a:r>
              <a:rPr lang="en-US" sz="2000" dirty="0">
                <a:ea typeface="+mn-lt"/>
                <a:cs typeface="+mn-lt"/>
              </a:rPr>
              <a:t>Review of programs where financial standards are not being met will be conducted to understand causes and identify possible solutions</a:t>
            </a:r>
            <a:endParaRPr lang="en-US" dirty="0"/>
          </a:p>
          <a:p>
            <a:pPr marL="393700" indent="-342900">
              <a:buFont typeface="Arial" panose="020B0604020202020204" pitchFamily="34" charset="0"/>
              <a:buChar char="•"/>
            </a:pPr>
            <a:endParaRPr lang="en-US" sz="2000" i="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7</a:t>
            </a:fld>
            <a:endParaRPr lang="en-US"/>
          </a:p>
        </p:txBody>
      </p:sp>
    </p:spTree>
    <p:extLst>
      <p:ext uri="{BB962C8B-B14F-4D97-AF65-F5344CB8AC3E}">
        <p14:creationId xmlns:p14="http://schemas.microsoft.com/office/powerpoint/2010/main" val="4285949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62109" cy="4624415"/>
          </a:xfrm>
        </p:spPr>
        <p:txBody>
          <a:bodyPr>
            <a:normAutofit lnSpcReduction="10000"/>
          </a:bodyPr>
          <a:lstStyle/>
          <a:p>
            <a:pPr marL="0" indent="0" algn="ctr">
              <a:buNone/>
            </a:pPr>
            <a:r>
              <a:rPr lang="en-US" sz="2000" i="0" u="sng" dirty="0"/>
              <a:t>CASH</a:t>
            </a:r>
          </a:p>
          <a:p>
            <a:pPr lvl="1">
              <a:buFont typeface="Arial" panose="020B0604020202020204" pitchFamily="34" charset="0"/>
              <a:buChar char="•"/>
            </a:pPr>
            <a:r>
              <a:rPr lang="en-US" i="0" dirty="0"/>
              <a:t>Is cash accepted? </a:t>
            </a:r>
          </a:p>
          <a:p>
            <a:pPr lvl="1">
              <a:buFont typeface="Arial" panose="020B0604020202020204" pitchFamily="34" charset="0"/>
              <a:buChar char="•"/>
            </a:pPr>
            <a:r>
              <a:rPr lang="en-US" i="0" dirty="0"/>
              <a:t>Who is responsible for cash and how is cash controlled see references:</a:t>
            </a:r>
          </a:p>
          <a:p>
            <a:pPr lvl="2">
              <a:buFont typeface="Arial" panose="020B0604020202020204" pitchFamily="34" charset="0"/>
              <a:buChar char="•"/>
            </a:pPr>
            <a:r>
              <a:rPr lang="en-US" sz="2000" i="0" dirty="0"/>
              <a:t>FFR SOP for Change Funds Central Cashier Cash Controls and Cashless Operations 5 Jul 2023</a:t>
            </a:r>
          </a:p>
          <a:p>
            <a:pPr lvl="2">
              <a:buFont typeface="Arial" panose="020B0604020202020204" pitchFamily="34" charset="0"/>
              <a:buChar char="•"/>
            </a:pPr>
            <a:r>
              <a:rPr lang="en-US" sz="2000" i="0" dirty="0"/>
              <a:t>DoD 7000.14-R, DOD Financial Management Regulation</a:t>
            </a:r>
          </a:p>
          <a:p>
            <a:pPr lvl="2">
              <a:buFont typeface="Arial" panose="020B0604020202020204" pitchFamily="34" charset="0"/>
              <a:buChar char="•"/>
            </a:pPr>
            <a:r>
              <a:rPr lang="en-US" sz="2000" i="0" dirty="0"/>
              <a:t>CNICINST 7000.3, para 506</a:t>
            </a:r>
          </a:p>
          <a:p>
            <a:pPr marL="0" indent="0" algn="ctr">
              <a:buNone/>
            </a:pPr>
            <a:endParaRPr lang="en-US" sz="2000" dirty="0"/>
          </a:p>
          <a:p>
            <a:pPr marL="0" indent="0" algn="ctr">
              <a:buNone/>
            </a:pPr>
            <a:r>
              <a:rPr lang="en-US" sz="2000" i="0" dirty="0"/>
              <a:t>Cash balances (change and petty cash funds) will be validated</a:t>
            </a:r>
            <a:endParaRPr lang="en-US" sz="2000" i="0" dirty="0">
              <a:cs typeface="Arial"/>
            </a:endParaRPr>
          </a:p>
          <a:p>
            <a:pPr marL="0" indent="0" algn="ctr">
              <a:buNone/>
            </a:pPr>
            <a:r>
              <a:rPr lang="en-US" sz="2000" i="0" dirty="0"/>
              <a:t>Cash controls will be evaluated </a:t>
            </a:r>
            <a:endParaRPr lang="en-US" sz="2000" i="0" dirty="0">
              <a:cs typeface="Arial"/>
            </a:endParaRPr>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8</a:t>
            </a:fld>
            <a:endParaRPr lang="en-US"/>
          </a:p>
        </p:txBody>
      </p:sp>
    </p:spTree>
    <p:extLst>
      <p:ext uri="{BB962C8B-B14F-4D97-AF65-F5344CB8AC3E}">
        <p14:creationId xmlns:p14="http://schemas.microsoft.com/office/powerpoint/2010/main" val="1172875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387" y="224472"/>
            <a:ext cx="7086600" cy="492443"/>
          </a:xfrm>
        </p:spPr>
        <p:txBody>
          <a:bodyPr/>
          <a:lstStyle/>
          <a:p>
            <a:r>
              <a:rPr lang="en-US" dirty="0"/>
              <a:t>Fiscal Oversight (N9G)</a:t>
            </a:r>
          </a:p>
        </p:txBody>
      </p:sp>
      <p:sp>
        <p:nvSpPr>
          <p:cNvPr id="3" name="Content Placeholder 2"/>
          <p:cNvSpPr>
            <a:spLocks noGrp="1"/>
          </p:cNvSpPr>
          <p:nvPr>
            <p:ph idx="1"/>
          </p:nvPr>
        </p:nvSpPr>
        <p:spPr>
          <a:xfrm>
            <a:off x="314036" y="1379221"/>
            <a:ext cx="8595360" cy="4624415"/>
          </a:xfrm>
        </p:spPr>
        <p:txBody>
          <a:bodyPr>
            <a:normAutofit/>
          </a:bodyPr>
          <a:lstStyle/>
          <a:p>
            <a:pPr marL="0" indent="0" algn="ctr">
              <a:buNone/>
            </a:pPr>
            <a:r>
              <a:rPr lang="en-US" sz="2000" i="0" u="sng" dirty="0"/>
              <a:t>INVENTORY (RESALE)</a:t>
            </a:r>
          </a:p>
          <a:p>
            <a:pPr lvl="1">
              <a:buFont typeface="Arial" panose="020B0604020202020204" pitchFamily="34" charset="0"/>
              <a:buChar char="•"/>
            </a:pPr>
            <a:r>
              <a:rPr lang="en-US" i="0" dirty="0"/>
              <a:t>Food</a:t>
            </a:r>
          </a:p>
          <a:p>
            <a:pPr lvl="1">
              <a:buFont typeface="Arial" panose="020B0604020202020204" pitchFamily="34" charset="0"/>
              <a:buChar char="•"/>
            </a:pPr>
            <a:r>
              <a:rPr lang="en-US" i="0" dirty="0"/>
              <a:t>Bar</a:t>
            </a:r>
          </a:p>
          <a:p>
            <a:pPr lvl="1">
              <a:buFont typeface="Arial" panose="020B0604020202020204" pitchFamily="34" charset="0"/>
              <a:buChar char="•"/>
            </a:pPr>
            <a:r>
              <a:rPr lang="en-US" i="0" dirty="0"/>
              <a:t>Merchandise</a:t>
            </a:r>
          </a:p>
          <a:p>
            <a:pPr marL="0" indent="0" algn="ctr">
              <a:buClr>
                <a:srgbClr val="000000"/>
              </a:buClr>
              <a:buNone/>
            </a:pPr>
            <a:endParaRPr lang="en-US" sz="2000" i="0" dirty="0"/>
          </a:p>
          <a:p>
            <a:pPr lvl="0" algn="ctr">
              <a:buNone/>
            </a:pPr>
            <a:r>
              <a:rPr lang="en-US" sz="2000"/>
              <a:t>Inventory on hand will be balanced to end of month inventory</a:t>
            </a:r>
            <a:endParaRPr lang="en-US"/>
          </a:p>
          <a:p>
            <a:pPr algn="ctr">
              <a:buNone/>
            </a:pPr>
            <a:r>
              <a:rPr lang="en-US" sz="2000"/>
              <a:t>(Sales reports, Transfers, Mess </a:t>
            </a:r>
            <a:r>
              <a:rPr lang="en-US" sz="2000" err="1"/>
              <a:t>Reqs</a:t>
            </a:r>
            <a:r>
              <a:rPr lang="en-US" sz="2000"/>
              <a:t>, Purchase Receipts)</a:t>
            </a:r>
            <a:endParaRPr lang="en-US"/>
          </a:p>
          <a:p>
            <a:pPr algn="ctr">
              <a:buNone/>
            </a:pPr>
            <a:r>
              <a:rPr lang="en-US" sz="2000" dirty="0"/>
              <a:t>Inventory controls will be evaluated </a:t>
            </a:r>
            <a:endParaRPr lang="en-US" sz="2000" dirty="0">
              <a:cs typeface="Arial"/>
            </a:endParaRPr>
          </a:p>
          <a:p>
            <a:pPr algn="ctr">
              <a:buNone/>
            </a:pPr>
            <a:r>
              <a:rPr lang="en-US" sz="2000" dirty="0"/>
              <a:t>(Storage, Processes, Etc.)</a:t>
            </a:r>
            <a:endParaRPr lang="en-US" dirty="0"/>
          </a:p>
          <a:p>
            <a:pPr marL="0" indent="0" algn="ctr">
              <a:buNone/>
            </a:pPr>
            <a:endParaRPr lang="en-US" sz="2000" i="0" dirty="0">
              <a:cs typeface="Arial"/>
            </a:endParaRPr>
          </a:p>
          <a:p>
            <a:pPr lvl="1">
              <a:buFont typeface="Arial" panose="020B0604020202020204" pitchFamily="34" charset="0"/>
              <a:buChar char="•"/>
            </a:pPr>
            <a:endParaRPr lang="en-US" i="0" dirty="0"/>
          </a:p>
        </p:txBody>
      </p:sp>
      <p:sp>
        <p:nvSpPr>
          <p:cNvPr id="4" name="Slide Number Placeholder 3"/>
          <p:cNvSpPr>
            <a:spLocks noGrp="1"/>
          </p:cNvSpPr>
          <p:nvPr>
            <p:ph type="sldNum" sz="quarter" idx="11"/>
          </p:nvPr>
        </p:nvSpPr>
        <p:spPr/>
        <p:txBody>
          <a:bodyPr/>
          <a:lstStyle/>
          <a:p>
            <a:pPr>
              <a:defRPr/>
            </a:pPr>
            <a:fld id="{E8103164-EC04-44D6-8D23-3C6092C9316E}" type="slidenum">
              <a:rPr lang="en-US" smtClean="0"/>
              <a:pPr>
                <a:defRPr/>
              </a:pPr>
              <a:t>9</a:t>
            </a:fld>
            <a:endParaRPr lang="en-US"/>
          </a:p>
        </p:txBody>
      </p:sp>
    </p:spTree>
    <p:extLst>
      <p:ext uri="{BB962C8B-B14F-4D97-AF65-F5344CB8AC3E}">
        <p14:creationId xmlns:p14="http://schemas.microsoft.com/office/powerpoint/2010/main" val="3698398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FP Challenge - 2017 Stakeholders - Draft">
  <a:themeElements>
    <a:clrScheme name="">
      <a:dk1>
        <a:srgbClr val="000000"/>
      </a:dk1>
      <a:lt1>
        <a:srgbClr val="FFFFFF"/>
      </a:lt1>
      <a:dk2>
        <a:srgbClr val="000000"/>
      </a:dk2>
      <a:lt2>
        <a:srgbClr val="919191"/>
      </a:lt2>
      <a:accent1>
        <a:srgbClr val="FFFFCC"/>
      </a:accent1>
      <a:accent2>
        <a:srgbClr val="009900"/>
      </a:accent2>
      <a:accent3>
        <a:srgbClr val="FFFFFF"/>
      </a:accent3>
      <a:accent4>
        <a:srgbClr val="000000"/>
      </a:accent4>
      <a:accent5>
        <a:srgbClr val="FFFFE2"/>
      </a:accent5>
      <a:accent6>
        <a:srgbClr val="008A00"/>
      </a:accent6>
      <a:hlink>
        <a:srgbClr val="0033CC"/>
      </a:hlink>
      <a:folHlink>
        <a:srgbClr val="0066CC"/>
      </a:folHlink>
    </a:clrScheme>
    <a:fontScheme name="FFC Division Director’s Meeting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rgbClr val="009900"/>
        </a:solidFill>
        <a:ln w="19050"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FFC Division Director’s Meeting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FC Division Director’s Meeting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FFC Division Director’s Meeting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FC Division Director’s Meeting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FC Division Director’s Meeting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FC Division Director’s Meeting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FFC Division Director’s Meeting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FFC Division Director’s Meeting template 8">
        <a:dk1>
          <a:srgbClr val="000000"/>
        </a:dk1>
        <a:lt1>
          <a:srgbClr val="DDDDDD"/>
        </a:lt1>
        <a:dk2>
          <a:srgbClr val="000000"/>
        </a:dk2>
        <a:lt2>
          <a:srgbClr val="919191"/>
        </a:lt2>
        <a:accent1>
          <a:srgbClr val="2717F5"/>
        </a:accent1>
        <a:accent2>
          <a:srgbClr val="1524E9"/>
        </a:accent2>
        <a:accent3>
          <a:srgbClr val="EBEBEB"/>
        </a:accent3>
        <a:accent4>
          <a:srgbClr val="000000"/>
        </a:accent4>
        <a:accent5>
          <a:srgbClr val="ACABF9"/>
        </a:accent5>
        <a:accent6>
          <a:srgbClr val="1220D3"/>
        </a:accent6>
        <a:hlink>
          <a:srgbClr val="FC0128"/>
        </a:hlink>
        <a:folHlink>
          <a:srgbClr val="CECECE"/>
        </a:folHlink>
      </a:clrScheme>
      <a:clrMap bg1="lt1" tx1="dk1" bg2="lt2" tx2="dk2" accent1="accent1" accent2="accent2" accent3="accent3" accent4="accent4" accent5="accent5" accent6="accent6" hlink="hlink" folHlink="folHlink"/>
    </a:extraClrScheme>
    <a:extraClrScheme>
      <a:clrScheme name="FFC Division Director’s Meeting template 9">
        <a:dk1>
          <a:srgbClr val="000000"/>
        </a:dk1>
        <a:lt1>
          <a:srgbClr val="FFFFFF"/>
        </a:lt1>
        <a:dk2>
          <a:srgbClr val="000000"/>
        </a:dk2>
        <a:lt2>
          <a:srgbClr val="919191"/>
        </a:lt2>
        <a:accent1>
          <a:srgbClr val="2717F5"/>
        </a:accent1>
        <a:accent2>
          <a:srgbClr val="00CC99"/>
        </a:accent2>
        <a:accent3>
          <a:srgbClr val="FFFFFF"/>
        </a:accent3>
        <a:accent4>
          <a:srgbClr val="000000"/>
        </a:accent4>
        <a:accent5>
          <a:srgbClr val="ACABF9"/>
        </a:accent5>
        <a:accent6>
          <a:srgbClr val="00B98A"/>
        </a:accent6>
        <a:hlink>
          <a:srgbClr val="FC0128"/>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767F975E64B84D98A142E2F1A3B162" ma:contentTypeVersion="3" ma:contentTypeDescription="Create a new document." ma:contentTypeScope="" ma:versionID="a8074c4e1c28d5820d03e3998b57b991">
  <xsd:schema xmlns:xsd="http://www.w3.org/2001/XMLSchema" xmlns:xs="http://www.w3.org/2001/XMLSchema" xmlns:p="http://schemas.microsoft.com/office/2006/metadata/properties" xmlns:ns2="822d3967-b887-4057-a41d-db04dd7bfc53" targetNamespace="http://schemas.microsoft.com/office/2006/metadata/properties" ma:root="true" ma:fieldsID="384fcddfb3de0babff4a3fee51e4c0a2" ns2:_="">
    <xsd:import namespace="822d3967-b887-4057-a41d-db04dd7bfc5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2d3967-b887-4057-a41d-db04dd7bf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04651E-6D35-45E5-A147-1999471BF37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d93568cc-2a0d-4737-846d-0ecebbf05cc5"/>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9EEC69F-9692-476D-9065-43EB2E45B5AA}">
  <ds:schemaRefs>
    <ds:schemaRef ds:uri="http://schemas.microsoft.com/office/2006/metadata/longProperties"/>
  </ds:schemaRefs>
</ds:datastoreItem>
</file>

<file path=customXml/itemProps3.xml><?xml version="1.0" encoding="utf-8"?>
<ds:datastoreItem xmlns:ds="http://schemas.openxmlformats.org/officeDocument/2006/customXml" ds:itemID="{6A89291B-FEB5-4237-8992-CA4A8994C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2d3967-b887-4057-a41d-db04dd7bfc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2BBB88D-C870-4ACD-BA7B-99AC23CA47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FP Challenge - 2017 Stakeholders - Draft</Template>
  <TotalTime>2291</TotalTime>
  <Words>2175</Words>
  <Application>Microsoft Office PowerPoint</Application>
  <PresentationFormat>On-screen Show (4:3)</PresentationFormat>
  <Paragraphs>263</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Arial,Sans-Serif</vt:lpstr>
      <vt:lpstr>Calibri</vt:lpstr>
      <vt:lpstr>Times New Roman</vt:lpstr>
      <vt:lpstr>FP Challenge - 2017 Stakeholders - Draft</vt:lpstr>
      <vt:lpstr>Food &amp; Beverage Support</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lpstr>Fiscal Oversight (N9G)</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FSRM / MILCON / FHN / NAFCON IPR</dc:title>
  <dc:creator>Wagner, Gregory S CIV CNIC HQ, N43</dc:creator>
  <cp:lastModifiedBy>Kennelly, John P NAF USN CNIC WASHINGTON DC (USA)</cp:lastModifiedBy>
  <cp:revision>476</cp:revision>
  <cp:lastPrinted>2017-05-02T18:59:14Z</cp:lastPrinted>
  <dcterms:created xsi:type="dcterms:W3CDTF">2017-03-03T17:59:38Z</dcterms:created>
  <dcterms:modified xsi:type="dcterms:W3CDTF">2023-09-20T23:27:44Z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tails">
    <vt:lpwstr/>
  </property>
  <property fmtid="{D5CDD505-2E9C-101B-9397-08002B2CF9AE}" pid="3" name="ContentType">
    <vt:lpwstr>Document</vt:lpwstr>
  </property>
  <property fmtid="{D5CDD505-2E9C-101B-9397-08002B2CF9AE}" pid="4" name="Owner">
    <vt:lpwstr>Flag Secretary</vt:lpwstr>
  </property>
  <property fmtid="{D5CDD505-2E9C-101B-9397-08002B2CF9AE}" pid="5" name="SPSDescription">
    <vt:lpwstr>Standard brief template, updated May 2010</vt:lpwstr>
  </property>
  <property fmtid="{D5CDD505-2E9C-101B-9397-08002B2CF9AE}" pid="6" name="Status">
    <vt:lpwstr>Final</vt:lpwstr>
  </property>
  <property fmtid="{D5CDD505-2E9C-101B-9397-08002B2CF9AE}" pid="7" name="TypeDoc">
    <vt:lpwstr>ACTION OFFICER TEMPLATES</vt:lpwstr>
  </property>
  <property fmtid="{D5CDD505-2E9C-101B-9397-08002B2CF9AE}" pid="8" name="Document Type">
    <vt:lpwstr/>
  </property>
  <property fmtid="{D5CDD505-2E9C-101B-9397-08002B2CF9AE}" pid="9" name="Project">
    <vt:lpwstr/>
  </property>
  <property fmtid="{D5CDD505-2E9C-101B-9397-08002B2CF9AE}" pid="10" name="ContentTypeId">
    <vt:lpwstr>0x01010083767F975E64B84D98A142E2F1A3B162</vt:lpwstr>
  </property>
</Properties>
</file>